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24" r:id="rId9"/>
    <p:sldId id="329" r:id="rId10"/>
    <p:sldId id="264" r:id="rId11"/>
    <p:sldId id="281" r:id="rId12"/>
    <p:sldId id="332" r:id="rId13"/>
    <p:sldId id="333" r:id="rId14"/>
    <p:sldId id="325" r:id="rId15"/>
    <p:sldId id="330" r:id="rId16"/>
    <p:sldId id="267" r:id="rId17"/>
    <p:sldId id="302" r:id="rId18"/>
    <p:sldId id="334" r:id="rId19"/>
    <p:sldId id="335" r:id="rId20"/>
    <p:sldId id="326" r:id="rId21"/>
    <p:sldId id="331" r:id="rId22"/>
    <p:sldId id="268" r:id="rId23"/>
    <p:sldId id="312" r:id="rId24"/>
    <p:sldId id="336" r:id="rId25"/>
    <p:sldId id="337" r:id="rId26"/>
    <p:sldId id="327" r:id="rId27"/>
    <p:sldId id="313" r:id="rId28"/>
    <p:sldId id="328" r:id="rId29"/>
    <p:sldId id="322" r:id="rId30"/>
    <p:sldId id="31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Jo</a:t>
            </a:r>
            <a:r>
              <a:rPr lang="pt-BR" dirty="0" smtClean="0">
                <a:solidFill>
                  <a:srgbClr val="0000CC"/>
                </a:solidFill>
              </a:rPr>
              <a:t> 17. 15  Não peço que os tires do mundo, mas que os livres do mal.  16  Não são do mundo, como eu do mundo não sou.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r>
              <a:rPr lang="pt-B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vaidade de seu sentido ----- </a:t>
            </a: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seu</a:t>
            </a:r>
            <a:r>
              <a:rPr lang="pt-BR" sz="1200" b="1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próprio modo de pensar      o texto em romanos fala </a:t>
            </a:r>
            <a:r>
              <a:rPr lang="pt-BR" sz="1200" b="1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claro    Revelação p Paulo I </a:t>
            </a:r>
            <a:r>
              <a:rPr lang="pt-BR" sz="1200" b="1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1200" b="1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4.1 ..   E  II </a:t>
            </a:r>
            <a:r>
              <a:rPr lang="pt-BR" sz="1200" b="1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1200" b="1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3. 1...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			estão  cegos       insensíveis       mortos		</a:t>
            </a:r>
            <a:r>
              <a:rPr lang="pt-BR" b="1" baseline="0" dirty="0" smtClean="0"/>
              <a:t>BESTAS   </a:t>
            </a:r>
            <a:r>
              <a:rPr lang="pt-BR" b="1" dirty="0" smtClean="0"/>
              <a:t>FERAS</a:t>
            </a:r>
            <a:r>
              <a:rPr lang="pt-BR" b="1" baseline="0" dirty="0" smtClean="0"/>
              <a:t>    RUINS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pensar  nas  coisas  de  cima     ter os olhos voltados  para  cima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78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Como andam os outros </a:t>
            </a:r>
            <a:r>
              <a:rPr lang="pt-BR" sz="2800" b="1" dirty="0" smtClean="0">
                <a:solidFill>
                  <a:srgbClr val="006600"/>
                </a:solidFill>
              </a:rPr>
              <a:t>gentios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comportamento dos outros gentios os fazem repugnantes aos olhos de Deus. Sendo assim, os irmãos efésios não poderiam mais andar como os demais que estão sem Deus; primeiro porque estão na vaidade de seu sentido, isso quer dizer que estão privados da graça de nosso Senhor, portanto não tem o Espírito Santo.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3. 10-18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Rm</a:t>
            </a:r>
            <a:r>
              <a:rPr lang="pt-BR" sz="2800" dirty="0" smtClean="0">
                <a:solidFill>
                  <a:srgbClr val="0000CC"/>
                </a:solidFill>
              </a:rPr>
              <a:t> 3. 10  </a:t>
            </a:r>
            <a:r>
              <a:rPr lang="pt-BR" sz="2800" dirty="0">
                <a:solidFill>
                  <a:srgbClr val="0000CC"/>
                </a:solidFill>
              </a:rPr>
              <a:t>como está escrito: Não há um justo, nem um sequer</a:t>
            </a:r>
            <a:r>
              <a:rPr lang="pt-BR" sz="2800" dirty="0" smtClean="0">
                <a:solidFill>
                  <a:srgbClr val="0000CC"/>
                </a:solidFill>
              </a:rPr>
              <a:t>.    11  </a:t>
            </a:r>
            <a:r>
              <a:rPr lang="pt-BR" sz="2800" dirty="0">
                <a:solidFill>
                  <a:srgbClr val="0000CC"/>
                </a:solidFill>
              </a:rPr>
              <a:t>Não há ninguém que entenda; não há ninguém que busque a Deus</a:t>
            </a:r>
            <a:r>
              <a:rPr lang="pt-BR" sz="2800" dirty="0" smtClean="0">
                <a:solidFill>
                  <a:srgbClr val="0000CC"/>
                </a:solidFill>
              </a:rPr>
              <a:t>.    12  </a:t>
            </a:r>
            <a:r>
              <a:rPr lang="pt-BR" sz="2800" dirty="0">
                <a:solidFill>
                  <a:srgbClr val="0000CC"/>
                </a:solidFill>
              </a:rPr>
              <a:t>Todos se extraviaram e juntamente se fizeram inúteis. Não há quem faça o bem, não há nem um só</a:t>
            </a:r>
            <a:r>
              <a:rPr lang="pt-BR" sz="2800" dirty="0" smtClean="0">
                <a:solidFill>
                  <a:srgbClr val="0000CC"/>
                </a:solidFill>
              </a:rPr>
              <a:t>.    13  </a:t>
            </a:r>
            <a:r>
              <a:rPr lang="pt-BR" sz="2800" dirty="0">
                <a:solidFill>
                  <a:srgbClr val="0000CC"/>
                </a:solidFill>
              </a:rPr>
              <a:t>A sua garganta é um sepulcro aberto; com a língua tratam enganosamente; peçonha de áspides está debaixo de seus lábios</a:t>
            </a:r>
            <a:r>
              <a:rPr lang="pt-BR" sz="2800" dirty="0" smtClean="0">
                <a:solidFill>
                  <a:srgbClr val="0000CC"/>
                </a:solidFill>
              </a:rPr>
              <a:t>;    14  </a:t>
            </a:r>
            <a:r>
              <a:rPr lang="pt-BR" sz="2800" dirty="0">
                <a:solidFill>
                  <a:srgbClr val="0000CC"/>
                </a:solidFill>
              </a:rPr>
              <a:t>cuja boca está cheia de maldição e amargura</a:t>
            </a:r>
            <a:r>
              <a:rPr lang="pt-BR" sz="2800" dirty="0" smtClean="0">
                <a:solidFill>
                  <a:srgbClr val="0000CC"/>
                </a:solidFill>
              </a:rPr>
              <a:t>.    15  </a:t>
            </a:r>
            <a:r>
              <a:rPr lang="pt-BR" sz="2800" dirty="0">
                <a:solidFill>
                  <a:srgbClr val="0000CC"/>
                </a:solidFill>
              </a:rPr>
              <a:t>Os seus pés são ligeiros para derramar sangue</a:t>
            </a:r>
            <a:r>
              <a:rPr lang="pt-BR" sz="2800" dirty="0" smtClean="0">
                <a:solidFill>
                  <a:srgbClr val="0000CC"/>
                </a:solidFill>
              </a:rPr>
              <a:t>.    16  </a:t>
            </a:r>
            <a:r>
              <a:rPr lang="pt-BR" sz="2800" dirty="0">
                <a:solidFill>
                  <a:srgbClr val="0000CC"/>
                </a:solidFill>
              </a:rPr>
              <a:t>Em seus caminhos há destruição e miséria</a:t>
            </a:r>
            <a:r>
              <a:rPr lang="pt-BR" sz="2800" dirty="0" smtClean="0">
                <a:solidFill>
                  <a:srgbClr val="0000CC"/>
                </a:solidFill>
              </a:rPr>
              <a:t>;    17  </a:t>
            </a:r>
            <a:r>
              <a:rPr lang="pt-BR" sz="2800" dirty="0">
                <a:solidFill>
                  <a:srgbClr val="0000CC"/>
                </a:solidFill>
              </a:rPr>
              <a:t>e não conheceram o caminho da paz.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18  Não há temor de Deus diante de seus olhos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Como andam os outros </a:t>
            </a:r>
            <a:r>
              <a:rPr lang="pt-BR" sz="2800" b="1" dirty="0" smtClean="0">
                <a:solidFill>
                  <a:srgbClr val="006600"/>
                </a:solidFill>
              </a:rPr>
              <a:t>gentios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Segundo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eles estão com entendimentos envolvidos em trevas o que faz com que o homem não enxergue as revelações de Deus em Cristo. Estão com a mente dominada pelo deus do presente século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Cor. 4.3,4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Também estão com os corações endurecidos, ou seja, estão sem a vida de Deus. Isso só leva o homem a cometer todo tipo de torpezas, a se entregar cada vez mais ao pecado; é o retrato do velho homem, sem vida, sem Deus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II Cor. 4. 3  Mas, se ainda o nosso evangelho está encoberto, para os que se perdem está encoberto,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4  nos </a:t>
            </a:r>
            <a:r>
              <a:rPr lang="pt-BR" sz="2800" dirty="0">
                <a:solidFill>
                  <a:srgbClr val="0000CC"/>
                </a:solidFill>
              </a:rPr>
              <a:t>quais o deus deste século cegou os entendimentos dos incrédulos, para que não lhes resplandeça a luz do evangelho da glória de Cristo, que é a imagem de Deus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0066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17-19)</a:t>
            </a:r>
            <a:endParaRPr lang="pt-BR" sz="1700" dirty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FF00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	(vv</a:t>
            </a:r>
            <a:r>
              <a:rPr lang="pt-BR" sz="3600" b="1" dirty="0">
                <a:solidFill>
                  <a:srgbClr val="FF0000"/>
                </a:solidFill>
              </a:rPr>
              <a:t>. 20-24)</a:t>
            </a:r>
            <a:endParaRPr lang="pt-BR" sz="1700" b="1" cap="small" dirty="0">
              <a:solidFill>
                <a:srgbClr val="FF00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III - Como </a:t>
            </a:r>
            <a:r>
              <a:rPr lang="pt-BR" sz="3600" b="1" dirty="0">
                <a:solidFill>
                  <a:srgbClr val="0066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0066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os </a:t>
            </a:r>
            <a:r>
              <a:rPr lang="pt-BR" sz="3600" b="1" dirty="0">
                <a:solidFill>
                  <a:srgbClr val="006600"/>
                </a:solidFill>
              </a:rPr>
              <a:t>gentios	</a:t>
            </a:r>
            <a:r>
              <a:rPr lang="pt-BR" sz="3600" b="1" dirty="0" smtClean="0">
                <a:solidFill>
                  <a:srgbClr val="006600"/>
                </a:solidFill>
              </a:rPr>
              <a:t>	(vv. 25-32</a:t>
            </a:r>
            <a:r>
              <a:rPr lang="pt-BR" sz="36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211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4</a:t>
            </a:r>
            <a:r>
              <a:rPr lang="pt-BR" sz="2800" dirty="0" smtClean="0">
                <a:solidFill>
                  <a:srgbClr val="0000CC"/>
                </a:solidFill>
              </a:rPr>
              <a:t>. 20  </a:t>
            </a:r>
            <a:r>
              <a:rPr lang="pt-BR" sz="2800" dirty="0">
                <a:solidFill>
                  <a:srgbClr val="0000CC"/>
                </a:solidFill>
              </a:rPr>
              <a:t>Mas vós não aprendestes assim a Cristo,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21  se é que o tendes ouvido e nele fostes ensinados, como está a verdade em Jesus,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22  que, quanto ao trato passado, vos despojeis do velho homem, que se corrompe pelas concupiscências do engano,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23  e vos renoveis no espírito do vosso sentido,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24  e vos revistais do novo homem, que, segundo Deus, é criado em verdadeira justiça e santidade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nova natureza é de </a:t>
            </a:r>
            <a:r>
              <a:rPr lang="pt-BR" sz="2800" b="1" dirty="0" smtClean="0">
                <a:solidFill>
                  <a:srgbClr val="006600"/>
                </a:solidFill>
              </a:rPr>
              <a:t>Cristo	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3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irmãos da igreja de Éfeso são novas criaturas, ou seja, o comportamento relatado acima já passou e tudo se fez novo. É assim que aprendemos com Cristo, a verdade que liberta e transforma o homem. O velho homem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 a dia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 corrompe cada vez mais. Agora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nós temos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 novo andar, não mais em trevas, mas na luz, que também quer dizer deixar as velhas práticas e andar em novidade de vida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12.12,13; Cl 3.8-12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Rm</a:t>
            </a:r>
            <a:r>
              <a:rPr lang="pt-BR" sz="2400" dirty="0" smtClean="0">
                <a:solidFill>
                  <a:srgbClr val="0000CC"/>
                </a:solidFill>
              </a:rPr>
              <a:t> 12.  </a:t>
            </a:r>
            <a:r>
              <a:rPr lang="pt-BR" sz="2400" dirty="0">
                <a:solidFill>
                  <a:srgbClr val="0000CC"/>
                </a:solidFill>
              </a:rPr>
              <a:t>12  alegrai-vos na esperança, sede pacientes na tribulação, perseverai na oração</a:t>
            </a:r>
            <a:r>
              <a:rPr lang="pt-BR" sz="2400" dirty="0" smtClean="0">
                <a:solidFill>
                  <a:srgbClr val="0000CC"/>
                </a:solidFill>
              </a:rPr>
              <a:t>;    13  </a:t>
            </a:r>
            <a:r>
              <a:rPr lang="pt-BR" sz="2400" dirty="0">
                <a:solidFill>
                  <a:srgbClr val="0000CC"/>
                </a:solidFill>
              </a:rPr>
              <a:t>comunicai com os santos nas suas necessidades, segui a hospitalidade</a:t>
            </a:r>
            <a:r>
              <a:rPr lang="pt-BR" sz="2400" dirty="0" smtClean="0">
                <a:solidFill>
                  <a:srgbClr val="0000CC"/>
                </a:solidFill>
              </a:rPr>
              <a:t>;    14  </a:t>
            </a:r>
            <a:r>
              <a:rPr lang="pt-BR" sz="2400" dirty="0">
                <a:solidFill>
                  <a:srgbClr val="0000CC"/>
                </a:solidFill>
              </a:rPr>
              <a:t>abençoai aos que vos perseguem; abençoai e não amaldiçoeis</a:t>
            </a:r>
            <a:r>
              <a:rPr lang="pt-BR" sz="2400" dirty="0" smtClean="0">
                <a:solidFill>
                  <a:srgbClr val="0000CC"/>
                </a:solidFill>
              </a:rPr>
              <a:t>.    15  </a:t>
            </a:r>
            <a:r>
              <a:rPr lang="pt-BR" sz="2400" dirty="0">
                <a:solidFill>
                  <a:srgbClr val="0000CC"/>
                </a:solidFill>
              </a:rPr>
              <a:t>Alegrai-vos com os que se alegram e chorai com os que choram</a:t>
            </a:r>
            <a:r>
              <a:rPr lang="pt-BR" sz="2400" dirty="0" smtClean="0">
                <a:solidFill>
                  <a:srgbClr val="0000CC"/>
                </a:solidFill>
              </a:rPr>
              <a:t>.    16  </a:t>
            </a:r>
            <a:r>
              <a:rPr lang="pt-BR" sz="2400" dirty="0">
                <a:solidFill>
                  <a:srgbClr val="0000CC"/>
                </a:solidFill>
              </a:rPr>
              <a:t>Sede unânimes entre vós; não ambicioneis coisas altas, mas acomodai-vos às humildes; não sejais sábios em vós mesmos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Cl 3</a:t>
            </a:r>
            <a:r>
              <a:rPr lang="pt-BR" sz="2200" dirty="0">
                <a:solidFill>
                  <a:srgbClr val="0000CC"/>
                </a:solidFill>
              </a:rPr>
              <a:t>. 8 </a:t>
            </a:r>
            <a:r>
              <a:rPr lang="pt-BR" sz="2200" dirty="0" smtClean="0">
                <a:solidFill>
                  <a:srgbClr val="0000CC"/>
                </a:solidFill>
              </a:rPr>
              <a:t> </a:t>
            </a:r>
            <a:r>
              <a:rPr lang="pt-BR" sz="2200" dirty="0">
                <a:solidFill>
                  <a:srgbClr val="0000CC"/>
                </a:solidFill>
              </a:rPr>
              <a:t>Mas, agora, despojai-vos também de tudo: da ira, da cólera, da malícia, da maledicência, das palavras torpes da vossa boca</a:t>
            </a:r>
            <a:r>
              <a:rPr lang="pt-BR" sz="2200" dirty="0" smtClean="0">
                <a:solidFill>
                  <a:srgbClr val="0000CC"/>
                </a:solidFill>
              </a:rPr>
              <a:t>.    9  </a:t>
            </a:r>
            <a:r>
              <a:rPr lang="pt-BR" sz="2200" dirty="0">
                <a:solidFill>
                  <a:srgbClr val="0000CC"/>
                </a:solidFill>
              </a:rPr>
              <a:t>Não mintais uns aos outros, pois que já vos despistes do velho homem com os seus </a:t>
            </a:r>
            <a:r>
              <a:rPr lang="pt-BR" sz="2200" dirty="0" smtClean="0">
                <a:solidFill>
                  <a:srgbClr val="0000CC"/>
                </a:solidFill>
              </a:rPr>
              <a:t>feitos    10  </a:t>
            </a:r>
            <a:r>
              <a:rPr lang="pt-BR" sz="2200" dirty="0">
                <a:solidFill>
                  <a:srgbClr val="0000CC"/>
                </a:solidFill>
              </a:rPr>
              <a:t>e vos vestistes do novo, que se renova para o conhecimento, segundo a imagem daquele que o criou</a:t>
            </a:r>
            <a:r>
              <a:rPr lang="pt-BR" sz="2200" dirty="0" smtClean="0">
                <a:solidFill>
                  <a:srgbClr val="0000CC"/>
                </a:solidFill>
              </a:rPr>
              <a:t>;    11  </a:t>
            </a:r>
            <a:r>
              <a:rPr lang="pt-BR" sz="2200" dirty="0">
                <a:solidFill>
                  <a:srgbClr val="0000CC"/>
                </a:solidFill>
              </a:rPr>
              <a:t>onde não há grego nem judeu, circuncisão nem </a:t>
            </a:r>
            <a:r>
              <a:rPr lang="pt-BR" sz="2200" dirty="0" err="1">
                <a:solidFill>
                  <a:srgbClr val="0000CC"/>
                </a:solidFill>
              </a:rPr>
              <a:t>incircuncisão</a:t>
            </a:r>
            <a:r>
              <a:rPr lang="pt-BR" sz="2200" dirty="0">
                <a:solidFill>
                  <a:srgbClr val="0000CC"/>
                </a:solidFill>
              </a:rPr>
              <a:t>, bárbaro, cita, servo ou livre; mas Cristo é tudo em todos</a:t>
            </a:r>
            <a:r>
              <a:rPr lang="pt-BR" sz="2200" dirty="0" smtClean="0">
                <a:solidFill>
                  <a:srgbClr val="0000CC"/>
                </a:solidFill>
              </a:rPr>
              <a:t>.    12  </a:t>
            </a:r>
            <a:r>
              <a:rPr lang="pt-BR" sz="2200" dirty="0">
                <a:solidFill>
                  <a:srgbClr val="0000CC"/>
                </a:solidFill>
              </a:rPr>
              <a:t>Revesti-vos, pois, como eleitos de Deus, santos e amados, de entranhas de misericórdia, de benignidade, humildade, mansidão, longanimidade,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nova natureza é de </a:t>
            </a:r>
            <a:r>
              <a:rPr lang="pt-BR" sz="2800" b="1" dirty="0" smtClean="0">
                <a:solidFill>
                  <a:srgbClr val="006600"/>
                </a:solidFill>
              </a:rPr>
              <a:t>Cristo				    </a:t>
            </a:r>
            <a:r>
              <a:rPr lang="pt-BR" sz="19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3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Paulo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ensina a igreja a respeito de uma nova mentalidade porque somente desta forma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haverá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transformação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12. 1,2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O velho homem tem uma característica que é de se corromper, já o novo o tem de se renovar.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novo homem, que segundo Deus é criado, é o homem em verdadeira justiça e santidade por Jesus Cristo em nós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vs. 24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É por isso que Paulo utiliza a expressão revestir-se do novo, precisamos nos revestir de Cristo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Pedro 1:23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Rm</a:t>
            </a:r>
            <a:r>
              <a:rPr lang="pt-BR" sz="2800" dirty="0" smtClean="0">
                <a:solidFill>
                  <a:srgbClr val="0000CC"/>
                </a:solidFill>
              </a:rPr>
              <a:t> 12</a:t>
            </a:r>
            <a:r>
              <a:rPr lang="pt-BR" sz="2800" dirty="0">
                <a:solidFill>
                  <a:srgbClr val="0000CC"/>
                </a:solidFill>
              </a:rPr>
              <a:t>. 1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Rogo-vos, pois, irmãos, pela compaixão de Deus, que apresenteis o vosso corpo em sacrifício vivo, santo e agradável a Deus, que é o vosso culto racional</a:t>
            </a:r>
            <a:r>
              <a:rPr lang="pt-BR" sz="2800" dirty="0" smtClean="0">
                <a:solidFill>
                  <a:srgbClr val="0000CC"/>
                </a:solidFill>
              </a:rPr>
              <a:t>.    2  </a:t>
            </a:r>
            <a:r>
              <a:rPr lang="pt-BR" sz="2800" dirty="0">
                <a:solidFill>
                  <a:srgbClr val="0000CC"/>
                </a:solidFill>
              </a:rPr>
              <a:t>E não vos conformeis com este mundo, mas transformai-vos pela renovação do vosso entendimento, para que experimenteis qual seja a boa, agradável e perfeita vontade de Deus.</a:t>
            </a:r>
          </a:p>
          <a:p>
            <a:pPr marL="0" indent="0">
              <a:buNone/>
            </a:pPr>
            <a:endParaRPr lang="pt-BR" sz="16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I </a:t>
            </a:r>
            <a:r>
              <a:rPr lang="pt-BR" sz="2800" dirty="0" err="1">
                <a:solidFill>
                  <a:srgbClr val="0000CC"/>
                </a:solidFill>
              </a:rPr>
              <a:t>Pd</a:t>
            </a:r>
            <a:r>
              <a:rPr lang="pt-BR" sz="2800" dirty="0">
                <a:solidFill>
                  <a:srgbClr val="0000CC"/>
                </a:solidFill>
              </a:rPr>
              <a:t> 1. 23  sendo de novo gerados, não de semente corruptível, mas da incorruptível, pela palavra de Deus, viva e que </a:t>
            </a:r>
            <a:r>
              <a:rPr lang="pt-BR" sz="2800" dirty="0" smtClean="0">
                <a:solidFill>
                  <a:srgbClr val="0000CC"/>
                </a:solidFill>
              </a:rPr>
              <a:t>permanece </a:t>
            </a:r>
            <a:r>
              <a:rPr lang="pt-BR" sz="2800" dirty="0">
                <a:solidFill>
                  <a:srgbClr val="0000CC"/>
                </a:solidFill>
              </a:rPr>
              <a:t>para sempre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9</a:t>
            </a:r>
            <a:r>
              <a:rPr lang="pt-BR" sz="3800" b="1" i="1" dirty="0" smtClean="0">
                <a:solidFill>
                  <a:srgbClr val="00B050"/>
                </a:solidFill>
                <a:cs typeface="Arial" charset="0"/>
              </a:rPr>
              <a:t>:    </a:t>
            </a: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A Santidade Cristã é Oposta aos Costumes dos Gentios</a:t>
            </a:r>
            <a:endParaRPr lang="pt-BR" sz="38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0066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17-19)</a:t>
            </a:r>
            <a:endParaRPr lang="pt-BR" sz="1700" dirty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0066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20-24)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III - Como </a:t>
            </a:r>
            <a:r>
              <a:rPr lang="pt-BR" sz="3600" b="1" dirty="0">
                <a:solidFill>
                  <a:srgbClr val="FF00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FF00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os </a:t>
            </a:r>
            <a:r>
              <a:rPr lang="pt-BR" sz="3600" b="1" dirty="0">
                <a:solidFill>
                  <a:srgbClr val="FF0000"/>
                </a:solidFill>
              </a:rPr>
              <a:t>gentios	</a:t>
            </a:r>
            <a:r>
              <a:rPr lang="pt-BR" sz="3600" b="1" dirty="0" smtClean="0">
                <a:solidFill>
                  <a:srgbClr val="FF0000"/>
                </a:solidFill>
              </a:rPr>
              <a:t>	(vv. 25-32</a:t>
            </a:r>
            <a:r>
              <a:rPr lang="pt-BR" sz="3600" b="1" dirty="0">
                <a:solidFill>
                  <a:srgbClr val="FF00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211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 err="1" smtClean="0">
                <a:solidFill>
                  <a:srgbClr val="0000CC"/>
                </a:solidFill>
              </a:rPr>
              <a:t>Ef</a:t>
            </a:r>
            <a:r>
              <a:rPr lang="pt-BR" sz="2500" dirty="0" smtClean="0">
                <a:solidFill>
                  <a:srgbClr val="0000CC"/>
                </a:solidFill>
              </a:rPr>
              <a:t> 4. 25  Pelo que deixai a mentira e falai a verdade cada um com o seu próximo; porque somos membros uns dos outros.    26 Irai-vos e não pequeis; não se ponha o sol sobre a vossa ira.    27  Não deis lugar ao diabo.    28  Aquele que furtava não furte mais; antes, trabalhe, fazendo com as mãos o que é bom, para que tenha o que repartir com o que tiver necessidade.    29  Não saia da vossa boca nenhuma palavra torpe, mas só a que for boa para promover a edificação, para que dê graça aos que a ouvem.    30  E não entristeçais o Espírito Santo de Deus, no qual estais selados para o Dia da redenção.    31  Toda amargura, e ira, e cólera, e gritaria, e blasfêmias, e toda malícia seja tirada de entre vós.    32  Antes, sede uns para com os outros benignos, misericordiosos, perdoando-vos uns aos outros, como também Deus vos perdoou em Cristo.</a:t>
            </a:r>
            <a:endParaRPr lang="pt-BR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400" b="1" dirty="0">
                <a:solidFill>
                  <a:srgbClr val="006600"/>
                </a:solidFill>
              </a:rPr>
              <a:t>III - Como devem andar os convertidos </a:t>
            </a:r>
            <a:r>
              <a:rPr lang="pt-BR" sz="2400" b="1" dirty="0" smtClean="0">
                <a:solidFill>
                  <a:srgbClr val="006600"/>
                </a:solidFill>
              </a:rPr>
              <a:t>dentre os gentios	   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Pelo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que o comportamento agora é de quem é santo assim como Ele é Santo, e aqui está o diferencial entre os gentios com Deus e os sem Deus. Porque a presença do Espírito Santo muda o caráter da criatura que está ligada a Ele. Afinal estamos recebendo da mesma ceiva da árvore.  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Jo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15.3-5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15. 3  Vós já estais limpos pela palavra que vos tenho falado.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 Estai em mim, e eu, em vós; como a vara de si mesma não pode dar fruto, se não estiver na videira, assim também vós, se não estiverdes em mim.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 Eu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 a videira, vós, as varas; quem está em mim, e eu nele, este dá muito fruto, porque sem mim nada podereis fazer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400" b="1" dirty="0">
                <a:solidFill>
                  <a:srgbClr val="006600"/>
                </a:solidFill>
              </a:rPr>
              <a:t>III - Como devem andar os convertidos </a:t>
            </a:r>
            <a:r>
              <a:rPr lang="pt-BR" sz="2400" b="1" dirty="0" smtClean="0">
                <a:solidFill>
                  <a:srgbClr val="006600"/>
                </a:solidFill>
              </a:rPr>
              <a:t>dentre os </a:t>
            </a:r>
            <a:r>
              <a:rPr lang="pt-BR" sz="2400" b="1" dirty="0">
                <a:solidFill>
                  <a:srgbClr val="006600"/>
                </a:solidFill>
              </a:rPr>
              <a:t>gentios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   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Por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isso Paulo traz essa relação do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v. 25 ao 29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, apontando direto o que não faz mais parte dessa nova criatura. Se e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stamos enxertados na boa oliveira o nosso fruto é o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que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oliveira produz, não pode ser diferente. E reforça: não entristeçais o Espírito Santo de Deus, pois estais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envolvidos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por Ele. Portanto, tudo o que é do velho homem deve ser despojado. 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6.12-14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1600" dirty="0">
              <a:latin typeface="Arial" pitchFamily="34" charset="0"/>
              <a:ea typeface="Franklin Gothic Book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0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Rm</a:t>
            </a:r>
            <a:r>
              <a:rPr lang="pt-BR" sz="2800" dirty="0" smtClean="0">
                <a:solidFill>
                  <a:srgbClr val="0000CC"/>
                </a:solidFill>
              </a:rPr>
              <a:t> 6. 12  </a:t>
            </a:r>
            <a:r>
              <a:rPr lang="pt-BR" sz="2800" dirty="0">
                <a:solidFill>
                  <a:srgbClr val="0000CC"/>
                </a:solidFill>
              </a:rPr>
              <a:t>Não reine, portanto, o pecado em vosso corpo mortal, para lhe obedecerdes em suas concupiscências</a:t>
            </a:r>
            <a:r>
              <a:rPr lang="pt-BR" sz="2800" dirty="0" smtClean="0">
                <a:solidFill>
                  <a:srgbClr val="0000CC"/>
                </a:solidFill>
              </a:rPr>
              <a:t>;   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13  nem </a:t>
            </a:r>
            <a:r>
              <a:rPr lang="pt-BR" sz="2800" dirty="0">
                <a:solidFill>
                  <a:srgbClr val="0000CC"/>
                </a:solidFill>
              </a:rPr>
              <a:t>tampouco apresenteis os vossos membros ao pecado por instrumentos de </a:t>
            </a:r>
            <a:r>
              <a:rPr lang="pt-BR" sz="2800" dirty="0" err="1">
                <a:solidFill>
                  <a:srgbClr val="0000CC"/>
                </a:solidFill>
              </a:rPr>
              <a:t>iniqüidade</a:t>
            </a:r>
            <a:r>
              <a:rPr lang="pt-BR" sz="2800" dirty="0">
                <a:solidFill>
                  <a:srgbClr val="0000CC"/>
                </a:solidFill>
              </a:rPr>
              <a:t>; mas apresentai-vos a Deus, como vivos dentre mortos, e os vossos membros a Deus, como instrumentos de justiça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14  </a:t>
            </a:r>
            <a:r>
              <a:rPr lang="pt-BR" sz="2800" dirty="0">
                <a:solidFill>
                  <a:srgbClr val="0000CC"/>
                </a:solidFill>
              </a:rPr>
              <a:t>Porque o pecado não terá domínio sobre vós, pois não estais debaixo da lei, mas debaixo da graça.</a:t>
            </a:r>
          </a:p>
          <a:p>
            <a:pPr marL="0" indent="0">
              <a:buNone/>
            </a:pPr>
            <a:endParaRPr lang="pt-BR" sz="1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0066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17-19)</a:t>
            </a:r>
            <a:endParaRPr lang="pt-BR" sz="1700" dirty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0066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20-24)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III - Como </a:t>
            </a:r>
            <a:r>
              <a:rPr lang="pt-BR" sz="3600" b="1" dirty="0">
                <a:solidFill>
                  <a:srgbClr val="0066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0066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os </a:t>
            </a:r>
            <a:r>
              <a:rPr lang="pt-BR" sz="3600" b="1" dirty="0">
                <a:solidFill>
                  <a:srgbClr val="006600"/>
                </a:solidFill>
              </a:rPr>
              <a:t>gentios	</a:t>
            </a:r>
            <a:r>
              <a:rPr lang="pt-BR" sz="3600" b="1" dirty="0" smtClean="0">
                <a:solidFill>
                  <a:srgbClr val="006600"/>
                </a:solidFill>
              </a:rPr>
              <a:t>	(vv. 25-32</a:t>
            </a:r>
            <a:r>
              <a:rPr lang="pt-BR" sz="36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700" b="1" dirty="0">
                <a:solidFill>
                  <a:srgbClr val="FF00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211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006600"/>
                </a:solidFill>
              </a:rPr>
              <a:t>   Conclusão				</a:t>
            </a:r>
            <a:r>
              <a:rPr lang="pt-BR" sz="1900" b="1" dirty="0" smtClean="0">
                <a:solidFill>
                  <a:srgbClr val="006600"/>
                </a:solidFill>
              </a:rPr>
              <a:t>	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igreja espiritual está nos lugares celestiais, porém é formada por elementos físicos que estão no mundo e não isolados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dele.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Há responsabilidades espirituais e físicas e o cristão não deve desprezar nem uma nem outra, precisa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refletir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imagem daquele que o chamou das trevas para sua luz. É nesse mundo tenebroso que a luz deve brilhar cada vez mais.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0066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17-19)</a:t>
            </a:r>
            <a:endParaRPr lang="pt-BR" sz="1700" dirty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0066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20-24)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III - Como </a:t>
            </a:r>
            <a:r>
              <a:rPr lang="pt-BR" sz="3600" b="1" dirty="0">
                <a:solidFill>
                  <a:srgbClr val="0066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0066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os </a:t>
            </a:r>
            <a:r>
              <a:rPr lang="pt-BR" sz="3600" b="1" dirty="0">
                <a:solidFill>
                  <a:srgbClr val="006600"/>
                </a:solidFill>
              </a:rPr>
              <a:t>gentios	</a:t>
            </a:r>
            <a:r>
              <a:rPr lang="pt-BR" sz="3600" b="1" dirty="0" smtClean="0">
                <a:solidFill>
                  <a:srgbClr val="006600"/>
                </a:solidFill>
              </a:rPr>
              <a:t>	(vv. 25-32</a:t>
            </a:r>
            <a:r>
              <a:rPr lang="pt-BR" sz="36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211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digo isto e testifico no Senhor, para que não andeis mais como andam também os outros gentios, na vaidade do seu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sentido.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Ef.4.17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1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ea typeface="+mn-ea"/>
                <a:cs typeface="Arial" charset="0"/>
              </a:rPr>
              <a:t>Lição 9: A Santidade Cristã é Oposta aos Costumes dos Gentios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</a:t>
            </a:r>
            <a:r>
              <a:rPr lang="pt-BR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Efésios 4.17-32</a:t>
            </a: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err="1" smtClean="0">
                <a:solidFill>
                  <a:srgbClr val="0000CC"/>
                </a:solidFill>
              </a:rPr>
              <a:t>Ef</a:t>
            </a:r>
            <a:r>
              <a:rPr lang="pt-BR" sz="1800" dirty="0" smtClean="0">
                <a:solidFill>
                  <a:srgbClr val="0000CC"/>
                </a:solidFill>
              </a:rPr>
              <a:t> </a:t>
            </a:r>
            <a:r>
              <a:rPr lang="pt-BR" sz="1800" dirty="0">
                <a:solidFill>
                  <a:srgbClr val="0000CC"/>
                </a:solidFill>
              </a:rPr>
              <a:t>4</a:t>
            </a:r>
            <a:r>
              <a:rPr lang="pt-BR" sz="1800" dirty="0" smtClean="0">
                <a:solidFill>
                  <a:srgbClr val="0000CC"/>
                </a:solidFill>
              </a:rPr>
              <a:t>. </a:t>
            </a:r>
            <a:r>
              <a:rPr lang="pt-BR" sz="1800" dirty="0">
                <a:solidFill>
                  <a:srgbClr val="0000CC"/>
                </a:solidFill>
              </a:rPr>
              <a:t>17 </a:t>
            </a:r>
            <a:r>
              <a:rPr lang="pt-BR" sz="1800" dirty="0" smtClean="0">
                <a:solidFill>
                  <a:srgbClr val="0000CC"/>
                </a:solidFill>
              </a:rPr>
              <a:t> </a:t>
            </a:r>
            <a:r>
              <a:rPr lang="pt-BR" sz="1800" dirty="0">
                <a:solidFill>
                  <a:srgbClr val="0000CC"/>
                </a:solidFill>
              </a:rPr>
              <a:t>E digo isto e testifico no Senhor, para que não andeis mais como andam também os outros gentios, na vaidade do seu sentido</a:t>
            </a:r>
            <a:r>
              <a:rPr lang="pt-BR" sz="1800" dirty="0" smtClean="0">
                <a:solidFill>
                  <a:srgbClr val="0000CC"/>
                </a:solidFill>
              </a:rPr>
              <a:t>,    18  </a:t>
            </a:r>
            <a:r>
              <a:rPr lang="pt-BR" sz="1800" dirty="0">
                <a:solidFill>
                  <a:srgbClr val="0000CC"/>
                </a:solidFill>
              </a:rPr>
              <a:t>entenebrecidos no entendimento, separados da vida de Deus, pela ignorância que há neles, pela dureza do seu coração</a:t>
            </a:r>
            <a:r>
              <a:rPr lang="pt-BR" sz="1800" dirty="0" smtClean="0">
                <a:solidFill>
                  <a:srgbClr val="0000CC"/>
                </a:solidFill>
              </a:rPr>
              <a:t>,    19  </a:t>
            </a:r>
            <a:r>
              <a:rPr lang="pt-BR" sz="1800" dirty="0">
                <a:solidFill>
                  <a:srgbClr val="0000CC"/>
                </a:solidFill>
              </a:rPr>
              <a:t>os quais, havendo perdido todo o sentimento, se entregaram à dissolução, para, com avidez, cometerem toda impureza.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00CC"/>
                </a:solidFill>
              </a:rPr>
              <a:t>20  Mas vós não aprendestes assim a Cristo</a:t>
            </a:r>
            <a:r>
              <a:rPr lang="pt-BR" sz="1800" dirty="0" smtClean="0">
                <a:solidFill>
                  <a:srgbClr val="0000CC"/>
                </a:solidFill>
              </a:rPr>
              <a:t>,    21  </a:t>
            </a:r>
            <a:r>
              <a:rPr lang="pt-BR" sz="1800" dirty="0">
                <a:solidFill>
                  <a:srgbClr val="0000CC"/>
                </a:solidFill>
              </a:rPr>
              <a:t>se é que o tendes ouvido e nele fostes ensinados, como está a verdade em Jesus</a:t>
            </a:r>
            <a:r>
              <a:rPr lang="pt-BR" sz="1800" dirty="0" smtClean="0">
                <a:solidFill>
                  <a:srgbClr val="0000CC"/>
                </a:solidFill>
              </a:rPr>
              <a:t>,    22  </a:t>
            </a:r>
            <a:r>
              <a:rPr lang="pt-BR" sz="1800" dirty="0">
                <a:solidFill>
                  <a:srgbClr val="0000CC"/>
                </a:solidFill>
              </a:rPr>
              <a:t>que, quanto ao trato passado, vos despojeis do velho homem, que se corrompe pelas concupiscências do engano</a:t>
            </a:r>
            <a:r>
              <a:rPr lang="pt-BR" sz="1800" dirty="0" smtClean="0">
                <a:solidFill>
                  <a:srgbClr val="0000CC"/>
                </a:solidFill>
              </a:rPr>
              <a:t>,    23  </a:t>
            </a:r>
            <a:r>
              <a:rPr lang="pt-BR" sz="1800" dirty="0">
                <a:solidFill>
                  <a:srgbClr val="0000CC"/>
                </a:solidFill>
              </a:rPr>
              <a:t>e vos renoveis no espírito do vosso sentido</a:t>
            </a:r>
            <a:r>
              <a:rPr lang="pt-BR" sz="1800" dirty="0" smtClean="0">
                <a:solidFill>
                  <a:srgbClr val="0000CC"/>
                </a:solidFill>
              </a:rPr>
              <a:t>,    24  </a:t>
            </a:r>
            <a:r>
              <a:rPr lang="pt-BR" sz="1800" dirty="0">
                <a:solidFill>
                  <a:srgbClr val="0000CC"/>
                </a:solidFill>
              </a:rPr>
              <a:t>e vos revistais do novo homem, que, segundo Deus, é criado em verdadeira justiça e santidade</a:t>
            </a:r>
            <a:r>
              <a:rPr lang="pt-BR" sz="1800" dirty="0" smtClean="0">
                <a:solidFill>
                  <a:srgbClr val="0000CC"/>
                </a:solidFill>
              </a:rPr>
              <a:t>.    25  </a:t>
            </a:r>
            <a:r>
              <a:rPr lang="pt-BR" sz="1800" dirty="0">
                <a:solidFill>
                  <a:srgbClr val="0000CC"/>
                </a:solidFill>
              </a:rPr>
              <a:t>Pelo que deixai a mentira e falai a verdade cada um com o seu próximo; porque somos membros uns dos outros</a:t>
            </a:r>
            <a:r>
              <a:rPr lang="pt-BR" sz="1800" dirty="0" smtClean="0">
                <a:solidFill>
                  <a:srgbClr val="0000CC"/>
                </a:solidFill>
              </a:rPr>
              <a:t>.    26  </a:t>
            </a:r>
            <a:r>
              <a:rPr lang="pt-BR" sz="1800" dirty="0">
                <a:solidFill>
                  <a:srgbClr val="0000CC"/>
                </a:solidFill>
              </a:rPr>
              <a:t>Irai-vos e não pequeis; não se ponha o sol sobre a vossa ira</a:t>
            </a:r>
            <a:r>
              <a:rPr lang="pt-BR" sz="1800" dirty="0" smtClean="0">
                <a:solidFill>
                  <a:srgbClr val="0000CC"/>
                </a:solidFill>
              </a:rPr>
              <a:t>.    27  </a:t>
            </a:r>
            <a:r>
              <a:rPr lang="pt-BR" sz="1800" dirty="0">
                <a:solidFill>
                  <a:srgbClr val="0000CC"/>
                </a:solidFill>
              </a:rPr>
              <a:t>Não deis lugar ao diabo</a:t>
            </a:r>
            <a:r>
              <a:rPr lang="pt-BR" sz="1800" dirty="0" smtClean="0">
                <a:solidFill>
                  <a:srgbClr val="0000CC"/>
                </a:solidFill>
              </a:rPr>
              <a:t>.    28  </a:t>
            </a:r>
            <a:r>
              <a:rPr lang="pt-BR" sz="1800" dirty="0">
                <a:solidFill>
                  <a:srgbClr val="0000CC"/>
                </a:solidFill>
              </a:rPr>
              <a:t>Aquele que furtava não furte mais; antes, trabalhe, fazendo com as mãos o que é bom, para que tenha o que repartir com o que tiver necessidade</a:t>
            </a:r>
            <a:r>
              <a:rPr lang="pt-BR" sz="1800" dirty="0" smtClean="0">
                <a:solidFill>
                  <a:srgbClr val="0000CC"/>
                </a:solidFill>
              </a:rPr>
              <a:t>.    29  </a:t>
            </a:r>
            <a:r>
              <a:rPr lang="pt-BR" sz="1800" dirty="0">
                <a:solidFill>
                  <a:srgbClr val="0000CC"/>
                </a:solidFill>
              </a:rPr>
              <a:t>Não saia da vossa boca nenhuma palavra torpe, mas só a que for boa para promover a edificação, para que dê graça aos que a ouvem</a:t>
            </a:r>
            <a:r>
              <a:rPr lang="pt-BR" sz="1800" dirty="0" smtClean="0">
                <a:solidFill>
                  <a:srgbClr val="0000CC"/>
                </a:solidFill>
              </a:rPr>
              <a:t>.    30  </a:t>
            </a:r>
            <a:r>
              <a:rPr lang="pt-BR" sz="1800" dirty="0">
                <a:solidFill>
                  <a:srgbClr val="0000CC"/>
                </a:solidFill>
              </a:rPr>
              <a:t>E não entristeçais o Espírito Santo de Deus, no qual estais selados para o Dia da redenção</a:t>
            </a:r>
            <a:r>
              <a:rPr lang="pt-BR" sz="1800" dirty="0" smtClean="0">
                <a:solidFill>
                  <a:srgbClr val="0000CC"/>
                </a:solidFill>
              </a:rPr>
              <a:t>.    31  </a:t>
            </a:r>
            <a:r>
              <a:rPr lang="pt-BR" sz="1800" dirty="0">
                <a:solidFill>
                  <a:srgbClr val="0000CC"/>
                </a:solidFill>
              </a:rPr>
              <a:t>Toda amargura, e ira, e cólera, e gritaria, e blasfêmias, e toda malícia seja tirada de entre vós</a:t>
            </a:r>
            <a:r>
              <a:rPr lang="pt-BR" sz="1800" dirty="0" smtClean="0">
                <a:solidFill>
                  <a:srgbClr val="0000CC"/>
                </a:solidFill>
              </a:rPr>
              <a:t>.    32  </a:t>
            </a:r>
            <a:r>
              <a:rPr lang="pt-BR" sz="1800" dirty="0">
                <a:solidFill>
                  <a:srgbClr val="0000CC"/>
                </a:solidFill>
              </a:rPr>
              <a:t>Antes, sede uns para com os outros benignos, misericordiosos, perdoando-vos uns aos outros, como também Deus vos perdoou em Cristo.</a:t>
            </a: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digo isto e testifico no Senhor, para que não andeis mais como andam também os outros gentios, na vaidade do seu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sentido.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Ef.4.17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0066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17-19)</a:t>
            </a:r>
            <a:endParaRPr lang="pt-BR" sz="1700" dirty="0">
              <a:solidFill>
                <a:srgbClr val="0066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0066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20-24)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III - Como </a:t>
            </a:r>
            <a:r>
              <a:rPr lang="pt-BR" sz="3600" b="1" dirty="0">
                <a:solidFill>
                  <a:srgbClr val="0066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0066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os </a:t>
            </a:r>
            <a:r>
              <a:rPr lang="pt-BR" sz="3600" b="1" dirty="0">
                <a:solidFill>
                  <a:srgbClr val="006600"/>
                </a:solidFill>
              </a:rPr>
              <a:t>gentios	</a:t>
            </a:r>
            <a:r>
              <a:rPr lang="pt-BR" sz="3600" b="1" dirty="0" smtClean="0">
                <a:solidFill>
                  <a:srgbClr val="006600"/>
                </a:solidFill>
              </a:rPr>
              <a:t>	(vv. 25-32</a:t>
            </a:r>
            <a:r>
              <a:rPr lang="pt-BR" sz="36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12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Na lição anterior começamos a estudar como deve ser a nova caminhada do cristão. O objetivo principal desse estudo é esclarecer que o novo cristão não deve mais andar como os demais gentios sem entendimento do que o Senhor aprova. O comportamento do cristão deve estar em total oposição àquela velha postura, a partir de agora tudo deve ser novo.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100" b="1" i="1" dirty="0">
                <a:solidFill>
                  <a:srgbClr val="00B050"/>
                </a:solidFill>
                <a:cs typeface="Arial" charset="0"/>
              </a:rPr>
              <a:t>Lição 9: A Santidade Cristã é Oposta aos Costumes dos Gentios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11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1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I – Como andam os </a:t>
            </a:r>
            <a:r>
              <a:rPr lang="pt-BR" sz="3600" b="1" dirty="0" smtClean="0">
                <a:solidFill>
                  <a:srgbClr val="FF0000"/>
                </a:solidFill>
              </a:rPr>
              <a:t>gentios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	(vv</a:t>
            </a:r>
            <a:r>
              <a:rPr lang="pt-BR" sz="3600" b="1" dirty="0">
                <a:solidFill>
                  <a:srgbClr val="FF0000"/>
                </a:solidFill>
              </a:rPr>
              <a:t>. 17-19)</a:t>
            </a:r>
            <a:endParaRPr lang="pt-BR" sz="170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A nova natureza é de </a:t>
            </a:r>
            <a:r>
              <a:rPr lang="pt-BR" sz="3600" b="1" dirty="0" smtClean="0">
                <a:solidFill>
                  <a:srgbClr val="006600"/>
                </a:solidFill>
              </a:rPr>
              <a:t>Cristo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(vv</a:t>
            </a:r>
            <a:r>
              <a:rPr lang="pt-BR" sz="3600" b="1" dirty="0">
                <a:solidFill>
                  <a:srgbClr val="006600"/>
                </a:solidFill>
              </a:rPr>
              <a:t>. 20-24)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III - Como </a:t>
            </a:r>
            <a:r>
              <a:rPr lang="pt-BR" sz="3600" b="1" dirty="0">
                <a:solidFill>
                  <a:srgbClr val="006600"/>
                </a:solidFill>
              </a:rPr>
              <a:t>devem andar os convertidos </a:t>
            </a:r>
            <a:r>
              <a:rPr lang="pt-BR" sz="3600" b="1" dirty="0" smtClean="0">
                <a:solidFill>
                  <a:srgbClr val="006600"/>
                </a:solidFill>
              </a:rPr>
              <a:t>dentre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os </a:t>
            </a:r>
            <a:r>
              <a:rPr lang="pt-BR" sz="3600" b="1" dirty="0">
                <a:solidFill>
                  <a:srgbClr val="006600"/>
                </a:solidFill>
              </a:rPr>
              <a:t>gentios	</a:t>
            </a:r>
            <a:r>
              <a:rPr lang="pt-BR" sz="3600" b="1" dirty="0" smtClean="0">
                <a:solidFill>
                  <a:srgbClr val="006600"/>
                </a:solidFill>
              </a:rPr>
              <a:t>	(vv. 25-32</a:t>
            </a:r>
            <a:r>
              <a:rPr lang="pt-BR" sz="36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211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4</a:t>
            </a:r>
            <a:r>
              <a:rPr lang="pt-BR" sz="2800" dirty="0" smtClean="0">
                <a:solidFill>
                  <a:srgbClr val="0000CC"/>
                </a:solidFill>
              </a:rPr>
              <a:t>. </a:t>
            </a:r>
            <a:r>
              <a:rPr lang="pt-BR" sz="2800" dirty="0">
                <a:solidFill>
                  <a:srgbClr val="0000CC"/>
                </a:solidFill>
              </a:rPr>
              <a:t>17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E digo isto e testifico no Senhor, para que não andeis mais como andam também os outros gentios, na vaidade do seu sentido,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18  entenebrecidos no entendimento, separados da vida de Deus, pela ignorância que há neles, pela dureza do seu coração,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19  os quais, havendo perdido todo o sentimento, se entregaram à dissolução, para, com avidez, cometerem toda impureza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1524</Words>
  <Application>Microsoft Office PowerPoint</Application>
  <PresentationFormat>Apresentação na tela (4:3)</PresentationFormat>
  <Paragraphs>178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CARTA AOS EFÉSIOS Lição 9: A Santidade Cristã é Oposta aos Costumes dos Gentios</vt:lpstr>
      <vt:lpstr>CARTA AOS EFÉSIOS Lição 9: A Santidade Cristã é Oposta aos Costumes dos Gentios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Apresentação do PowerPoint</vt:lpstr>
      <vt:lpstr>CARTA AOS EFÉSIOS Lição 9: A Santidade Cristã é Oposta aos Costumes dos Gentios</vt:lpstr>
      <vt:lpstr>CARTA AOS EFÉSIOS Lição 9: A Santidade Cristã é Oposta aos Costumes dos Gentios</vt:lpstr>
      <vt:lpstr>CARTA AOS EFÉSIOS Lição 9: A Santidade Cristã é Oposta aos Costumes dos Gentios</vt:lpstr>
      <vt:lpstr>CARTA AOS EFÉSIOS Lição 9: A Santidade Cristã é Oposta aos Costumes dos Gentios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83</cp:revision>
  <dcterms:created xsi:type="dcterms:W3CDTF">2017-03-28T13:10:15Z</dcterms:created>
  <dcterms:modified xsi:type="dcterms:W3CDTF">2017-08-30T01:07:00Z</dcterms:modified>
</cp:coreProperties>
</file>