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6" r:id="rId2"/>
    <p:sldId id="259" r:id="rId3"/>
    <p:sldId id="257" r:id="rId4"/>
    <p:sldId id="279" r:id="rId5"/>
    <p:sldId id="335" r:id="rId6"/>
    <p:sldId id="260" r:id="rId7"/>
    <p:sldId id="262" r:id="rId8"/>
    <p:sldId id="263" r:id="rId9"/>
    <p:sldId id="317" r:id="rId10"/>
    <p:sldId id="264" r:id="rId11"/>
    <p:sldId id="323" r:id="rId12"/>
    <p:sldId id="324" r:id="rId13"/>
    <p:sldId id="325" r:id="rId14"/>
    <p:sldId id="281" r:id="rId15"/>
    <p:sldId id="318" r:id="rId16"/>
    <p:sldId id="267" r:id="rId17"/>
    <p:sldId id="336" r:id="rId18"/>
    <p:sldId id="302" r:id="rId19"/>
    <p:sldId id="327" r:id="rId20"/>
    <p:sldId id="337" r:id="rId21"/>
    <p:sldId id="329" r:id="rId22"/>
    <p:sldId id="338" r:id="rId23"/>
    <p:sldId id="331" r:id="rId24"/>
    <p:sldId id="339" r:id="rId25"/>
    <p:sldId id="333" r:id="rId26"/>
    <p:sldId id="334" r:id="rId27"/>
    <p:sldId id="341" r:id="rId28"/>
    <p:sldId id="340" r:id="rId29"/>
    <p:sldId id="319" r:id="rId30"/>
    <p:sldId id="313" r:id="rId31"/>
    <p:sldId id="321" r:id="rId32"/>
    <p:sldId id="322" r:id="rId33"/>
    <p:sldId id="316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1ª parte (</a:t>
            </a:r>
            <a:r>
              <a:rPr lang="pt-BR" sz="12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cap</a:t>
            </a:r>
            <a:r>
              <a:rPr lang="pt-BR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12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1 a 3</a:t>
            </a:r>
            <a:r>
              <a:rPr lang="pt-BR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), o apóstolo, num dos trechos mais profundos da Bíblia, transmite o transbordar da revelação divina; fala do mistério da salvação e da eleição divina, com os cristãos sendo um só povo no mérito da morte de Cristo		ele exorta sobre a nova vida que os cristãos devem ter por estarem UNIDOS a Cristo.  </a:t>
            </a:r>
            <a:r>
              <a:rPr lang="pt-BR" sz="12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UNIDADE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			</a:t>
            </a:r>
            <a:r>
              <a:rPr lang="pt-BR" sz="1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Mt</a:t>
            </a:r>
            <a:r>
              <a:rPr lang="pt-BR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16.18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), EDIFICAREI A MINHA IGREJA			em Cristo</a:t>
            </a:r>
            <a:endParaRPr lang="pt-BR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07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pt-BR" sz="1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Mt</a:t>
            </a:r>
            <a:r>
              <a:rPr lang="pt-BR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16.18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, EDIFICAREI A MINHA IGREJA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pt-BR" sz="1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Mt</a:t>
            </a:r>
            <a:r>
              <a:rPr lang="pt-BR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16.18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, EDIFICAREI A MINHA IGREJA . . . . . .	IR AO TEXTO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			</a:t>
            </a:r>
            <a:r>
              <a:rPr lang="pt-BR" sz="1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pt-BR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2.35;        A PEDRA E DEPOIS UMA ROCHA	   não  mais  barro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		</a:t>
            </a:r>
            <a:r>
              <a:rPr lang="pt-BR" sz="1200" dirty="0" smtClean="0">
                <a:solidFill>
                  <a:srgbClr val="0000CC"/>
                </a:solidFill>
              </a:rPr>
              <a:t>Gn 13. 7,8  Abraão e Ló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		</a:t>
            </a:r>
            <a:r>
              <a:rPr lang="pt-BR" b="1" dirty="0" smtClean="0"/>
              <a:t>O  TEXTO DE  ESTUDO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	</a:t>
            </a:r>
            <a:r>
              <a:rPr lang="pt-BR" b="1" dirty="0" smtClean="0"/>
              <a:t>O  TEXTO DE  ESTUDO</a:t>
            </a:r>
            <a:r>
              <a:rPr lang="pt-BR" b="1" baseline="0" dirty="0" smtClean="0"/>
              <a:t> ...</a:t>
            </a:r>
            <a:r>
              <a:rPr lang="pt-BR" b="1" dirty="0" smtClean="0"/>
              <a:t> . . . . Primeiro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04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pt-BR" sz="1200" b="1" dirty="0" smtClean="0">
                <a:solidFill>
                  <a:srgbClr val="0000CC"/>
                </a:solidFill>
              </a:rPr>
              <a:t>Mt 25.  14-30;      Lc 19.  12-26  (TALENTOS  E MINAS)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IMPORTANTE: o chamado é do Senhor, o homem não se faz apóstolo, ou evangelista, ou ainda pastor; nem mesmo a igreja o forma; o dom é de Cristo.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						VOLTA  AO  TEXTO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06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- Praticando a </a:t>
            </a:r>
            <a:r>
              <a:rPr lang="pt-BR" sz="2800" b="1" dirty="0" smtClean="0">
                <a:solidFill>
                  <a:srgbClr val="006600"/>
                </a:solidFill>
              </a:rPr>
              <a:t>doutrina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	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</a:t>
            </a:r>
          </a:p>
          <a:p>
            <a:pPr marL="0" lvl="0" indent="0">
              <a:buNone/>
            </a:pPr>
            <a:endParaRPr lang="pt-BR" sz="1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Uma vez apresentada a graça recebida, a partir deste capítulo, </a:t>
            </a: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Paulo encoraja </a:t>
            </a:r>
            <a:r>
              <a:rPr lang="pt-BR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 irmãos a andarem de acordo com a mesma. Para tanto faz uso do termo “</a:t>
            </a:r>
            <a:r>
              <a:rPr lang="pt-BR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digno</a:t>
            </a:r>
            <a:r>
              <a:rPr lang="pt-BR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que quer dizer: estar em conformidade; apropriado; adequado. Paulo em sua exortação dá a entender que em relação ao conhecimento da graça e a vida prática não deve haver </a:t>
            </a: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desequilíbrio</a:t>
            </a:r>
            <a:r>
              <a:rPr lang="pt-BR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Ef</a:t>
            </a:r>
            <a:r>
              <a:rPr lang="pt-BR" sz="2800" dirty="0">
                <a:solidFill>
                  <a:srgbClr val="0000CC"/>
                </a:solidFill>
              </a:rPr>
              <a:t> 4. 1 Rogo-vos, pois, eu, o preso do Senhor, que andeis como é digno da vocação com que fostes chamados,    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- Praticando a </a:t>
            </a:r>
            <a:r>
              <a:rPr lang="pt-BR" sz="2800" b="1" dirty="0" smtClean="0">
                <a:solidFill>
                  <a:srgbClr val="006600"/>
                </a:solidFill>
              </a:rPr>
              <a:t>doutrina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	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0" lvl="0" indent="0">
              <a:buNone/>
            </a:pPr>
            <a:endParaRPr lang="pt-BR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Quanto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vocação,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Paulo em outros escritos diz que ela é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soberana;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santa;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escritor aos Hebreus diz que é celestial (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3.1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 esta vocação tem o seu peso,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portanto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 nova vida precisa ser marcada com toda a humildade e mansidão, essa nova comunidade precisa aprender a suportar uns aos outros.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Abrir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mão dos próprios interesses e muitas vezes dos próprios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direitos;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semelhantemente é a mansidão, quem a possui não está preocupado em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mostrar autoridade,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principalmente se isso for em detrimento de outros, ao contrário, se coloca à serviço dos demais (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Fp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2.5-8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pt-B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1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7030A0"/>
                </a:solidFill>
              </a:rPr>
              <a:t>Hb</a:t>
            </a:r>
            <a:r>
              <a:rPr lang="pt-BR" dirty="0" smtClean="0">
                <a:solidFill>
                  <a:srgbClr val="7030A0"/>
                </a:solidFill>
              </a:rPr>
              <a:t> 3</a:t>
            </a:r>
            <a:r>
              <a:rPr lang="pt-BR" dirty="0">
                <a:solidFill>
                  <a:srgbClr val="7030A0"/>
                </a:solidFill>
              </a:rPr>
              <a:t>. 1 </a:t>
            </a:r>
            <a:r>
              <a:rPr lang="pt-BR" dirty="0" smtClean="0">
                <a:solidFill>
                  <a:srgbClr val="7030A0"/>
                </a:solidFill>
              </a:rPr>
              <a:t> </a:t>
            </a:r>
            <a:r>
              <a:rPr lang="pt-BR" dirty="0">
                <a:solidFill>
                  <a:srgbClr val="7030A0"/>
                </a:solidFill>
              </a:rPr>
              <a:t>Pelo que, irmãos santos, participantes da vocação celestial, considerai a Jesus Cristo, apóstolo e sumo sacerdote da nossa confissão,</a:t>
            </a:r>
            <a:endParaRPr lang="pt-BR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Fp</a:t>
            </a:r>
            <a:r>
              <a:rPr lang="pt-BR" sz="2800" dirty="0" smtClean="0">
                <a:solidFill>
                  <a:srgbClr val="0000CC"/>
                </a:solidFill>
              </a:rPr>
              <a:t> 2</a:t>
            </a:r>
            <a:r>
              <a:rPr lang="pt-BR" sz="2800" dirty="0">
                <a:solidFill>
                  <a:srgbClr val="0000CC"/>
                </a:solidFill>
              </a:rPr>
              <a:t>. 5  De sorte que haja em vós o mesmo sentimento que houve também em Cristo Jesus</a:t>
            </a:r>
            <a:r>
              <a:rPr lang="pt-BR" sz="2800" dirty="0" smtClean="0">
                <a:solidFill>
                  <a:srgbClr val="0000CC"/>
                </a:solidFill>
              </a:rPr>
              <a:t>,    6  </a:t>
            </a:r>
            <a:r>
              <a:rPr lang="pt-BR" sz="2800" dirty="0">
                <a:solidFill>
                  <a:srgbClr val="0000CC"/>
                </a:solidFill>
              </a:rPr>
              <a:t>que, sendo em forma de Deus, não teve por usurpação ser igual a Deus</a:t>
            </a:r>
            <a:r>
              <a:rPr lang="pt-BR" sz="2800" dirty="0" smtClean="0">
                <a:solidFill>
                  <a:srgbClr val="0000CC"/>
                </a:solidFill>
              </a:rPr>
              <a:t>.    7  </a:t>
            </a:r>
            <a:r>
              <a:rPr lang="pt-BR" sz="2800" dirty="0">
                <a:solidFill>
                  <a:srgbClr val="0000CC"/>
                </a:solidFill>
              </a:rPr>
              <a:t>Mas aniquilou-se a si mesmo, tomando a forma de servo, fazendo-se semelhante aos homens</a:t>
            </a:r>
            <a:r>
              <a:rPr lang="pt-BR" sz="2800" dirty="0" smtClean="0">
                <a:solidFill>
                  <a:srgbClr val="0000CC"/>
                </a:solidFill>
              </a:rPr>
              <a:t>;    8  </a:t>
            </a:r>
            <a:r>
              <a:rPr lang="pt-BR" sz="2800" dirty="0">
                <a:solidFill>
                  <a:srgbClr val="0000CC"/>
                </a:solidFill>
              </a:rPr>
              <a:t>e, achado na forma de homem, humilhou-se a si mesmo, sendo obediente até à morte e morte de cruz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0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- Praticando a </a:t>
            </a:r>
            <a:r>
              <a:rPr lang="pt-BR" sz="2800" b="1" dirty="0" smtClean="0">
                <a:solidFill>
                  <a:srgbClr val="006600"/>
                </a:solidFill>
              </a:rPr>
              <a:t>doutrina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	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3</a:t>
            </a:r>
          </a:p>
          <a:p>
            <a:pPr marL="0" lvl="0" indent="0">
              <a:buNone/>
            </a:pPr>
            <a:endParaRPr lang="pt-BR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Longanimidade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envolve a ideia de suportar com paciência a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injustiça.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por fim devemos suportar as fraquezas dos outros devido ao princípio do amor, e não deixar de amá-los por conta de suas fraquezas. Os novos cristãos devem se esforçar para que seja mantida a unidade do corpo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vs. 3-6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que só ocorre pelo Espírito Santo e mediante a paz entre os membros deste corpo.</a:t>
            </a:r>
          </a:p>
          <a:p>
            <a:pPr marL="0" lvl="0" indent="0" algn="just">
              <a:buNone/>
            </a:pP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1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dirty="0" smtClean="0">
                <a:solidFill>
                  <a:srgbClr val="7030A0"/>
                </a:solidFill>
              </a:rPr>
              <a:t>Ef</a:t>
            </a:r>
            <a:r>
              <a:rPr lang="pt-BR" sz="3000" dirty="0" smtClean="0">
                <a:solidFill>
                  <a:srgbClr val="7030A0"/>
                </a:solidFill>
              </a:rPr>
              <a:t> </a:t>
            </a:r>
            <a:r>
              <a:rPr lang="pt-BR" sz="3000" dirty="0">
                <a:solidFill>
                  <a:srgbClr val="7030A0"/>
                </a:solidFill>
              </a:rPr>
              <a:t>4. 1 Rogo-vos, pois, eu, o preso do Senhor, que andeis como é digno da vocação com que fostes chamados,    2 com toda a humildade e mansidão, com longanimidade, suportando-vos uns aos outros em </a:t>
            </a:r>
            <a:r>
              <a:rPr lang="pt-BR" sz="3000" dirty="0" smtClean="0">
                <a:solidFill>
                  <a:srgbClr val="7030A0"/>
                </a:solidFill>
              </a:rPr>
              <a:t>amor,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3  </a:t>
            </a:r>
            <a:r>
              <a:rPr lang="pt-BR" dirty="0">
                <a:solidFill>
                  <a:srgbClr val="0000CC"/>
                </a:solidFill>
              </a:rPr>
              <a:t>procurando guardar a unidade do Espírito pelo vínculo da paz:    4  há um só corpo e um só Espírito, como também fostes chamados em uma só esperança da vossa vocação;    5  um só Senhor, uma só fé, um só batismo;    6  um só Deus e Pai de todos, o qual é sobre todos, e por todos, e em todos. </a:t>
            </a:r>
            <a:endParaRPr lang="pt-BR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I - Praticando </a:t>
            </a:r>
            <a:r>
              <a:rPr lang="pt-BR" sz="3600" b="1" dirty="0">
                <a:solidFill>
                  <a:srgbClr val="006600"/>
                </a:solidFill>
              </a:rPr>
              <a:t>a doutrina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</a:t>
            </a:r>
            <a:r>
              <a:rPr lang="pt-BR" sz="3600" b="1" dirty="0">
                <a:solidFill>
                  <a:srgbClr val="006600"/>
                </a:solidFill>
              </a:rPr>
              <a:t>1-6)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000" b="1" dirty="0" smtClean="0">
                <a:solidFill>
                  <a:srgbClr val="FF0000"/>
                </a:solidFill>
              </a:rPr>
              <a:t>II - Buscando </a:t>
            </a:r>
            <a:r>
              <a:rPr lang="pt-BR" sz="4000" b="1" dirty="0">
                <a:solidFill>
                  <a:srgbClr val="FF0000"/>
                </a:solidFill>
              </a:rPr>
              <a:t>a edificação do </a:t>
            </a:r>
            <a:r>
              <a:rPr lang="pt-BR" sz="4000" b="1" dirty="0" smtClean="0">
                <a:solidFill>
                  <a:srgbClr val="FF0000"/>
                </a:solidFill>
              </a:rPr>
              <a:t>corpo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				(</a:t>
            </a:r>
            <a:r>
              <a:rPr lang="pt-BR" sz="3600" b="1" dirty="0">
                <a:solidFill>
                  <a:srgbClr val="FF0000"/>
                </a:solidFill>
              </a:rPr>
              <a:t>7-16)</a:t>
            </a:r>
            <a:endParaRPr lang="pt-BR" sz="1700" b="1" cap="small" dirty="0">
              <a:solidFill>
                <a:srgbClr val="FF00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3236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 - Buscando a edificação do </a:t>
            </a:r>
            <a:r>
              <a:rPr lang="pt-BR" sz="2800" b="1" dirty="0" smtClean="0">
                <a:solidFill>
                  <a:srgbClr val="006600"/>
                </a:solidFill>
              </a:rPr>
              <a:t>corpo			   </a:t>
            </a:r>
            <a:r>
              <a:rPr lang="pt-BR" sz="1800" b="1" dirty="0" smtClean="0">
                <a:solidFill>
                  <a:srgbClr val="006600"/>
                </a:solidFill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Embora o corpo seja uma unidade, contudo possui vários membros que recebem a graça em uma certa medida do dom de Cristo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12.6; I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12.11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 Essa medida leva em consideração por certo a necessidade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corpo,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demonstrando que a atuação de cada um varia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620688"/>
            <a:ext cx="7848872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Ef</a:t>
            </a:r>
            <a:r>
              <a:rPr lang="pt-BR" dirty="0" smtClean="0">
                <a:solidFill>
                  <a:srgbClr val="0000CC"/>
                </a:solidFill>
              </a:rPr>
              <a:t> 4. 7  </a:t>
            </a:r>
            <a:r>
              <a:rPr lang="pt-BR" dirty="0">
                <a:solidFill>
                  <a:srgbClr val="0000CC"/>
                </a:solidFill>
              </a:rPr>
              <a:t>Mas a graça foi dada a cada um de nós segundo a medida do dom de </a:t>
            </a:r>
            <a:r>
              <a:rPr lang="pt-BR" dirty="0" smtClean="0">
                <a:solidFill>
                  <a:srgbClr val="0000CC"/>
                </a:solidFill>
              </a:rPr>
              <a:t>Cristo.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8  Pelo </a:t>
            </a:r>
            <a:r>
              <a:rPr lang="pt-BR" dirty="0">
                <a:solidFill>
                  <a:srgbClr val="0000CC"/>
                </a:solidFill>
              </a:rPr>
              <a:t>que diz: Subindo ao alto, </a:t>
            </a:r>
            <a:r>
              <a:rPr lang="pt-BR" u="sng" dirty="0">
                <a:solidFill>
                  <a:srgbClr val="0000CC"/>
                </a:solidFill>
              </a:rPr>
              <a:t>levou cativo o cativeiro</a:t>
            </a:r>
            <a:r>
              <a:rPr lang="pt-BR" dirty="0">
                <a:solidFill>
                  <a:srgbClr val="0000CC"/>
                </a:solidFill>
              </a:rPr>
              <a:t> e deu dons aos </a:t>
            </a:r>
            <a:r>
              <a:rPr lang="pt-BR" dirty="0" smtClean="0">
                <a:solidFill>
                  <a:srgbClr val="0000CC"/>
                </a:solidFill>
              </a:rPr>
              <a:t>homens.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10  Aquele </a:t>
            </a:r>
            <a:r>
              <a:rPr lang="pt-BR" dirty="0">
                <a:solidFill>
                  <a:srgbClr val="0000CC"/>
                </a:solidFill>
              </a:rPr>
              <a:t>que desceu é também o mesmo que subiu acima de todos os céus, para cumprir todas as </a:t>
            </a:r>
            <a:r>
              <a:rPr lang="pt-BR" dirty="0" smtClean="0">
                <a:solidFill>
                  <a:srgbClr val="0000CC"/>
                </a:solidFill>
              </a:rPr>
              <a:t>coisas.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11  </a:t>
            </a:r>
            <a:r>
              <a:rPr lang="pt-BR" dirty="0">
                <a:solidFill>
                  <a:srgbClr val="0000CC"/>
                </a:solidFill>
              </a:rPr>
              <a:t>E ele mesmo deu uns para apóstolos, e outros para profetas, e outros para evangelistas, e outros para pastores e doutores</a:t>
            </a:r>
            <a:r>
              <a:rPr lang="pt-BR" dirty="0" smtClean="0">
                <a:solidFill>
                  <a:srgbClr val="0000CC"/>
                </a:solidFill>
              </a:rPr>
              <a:t>,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7030A0"/>
                </a:solidFill>
              </a:rPr>
              <a:t>Rm</a:t>
            </a:r>
            <a:r>
              <a:rPr lang="pt-BR" dirty="0">
                <a:solidFill>
                  <a:srgbClr val="7030A0"/>
                </a:solidFill>
              </a:rPr>
              <a:t> </a:t>
            </a:r>
            <a:r>
              <a:rPr lang="pt-BR" dirty="0" smtClean="0">
                <a:solidFill>
                  <a:srgbClr val="7030A0"/>
                </a:solidFill>
              </a:rPr>
              <a:t>12</a:t>
            </a:r>
            <a:r>
              <a:rPr lang="pt-BR" dirty="0">
                <a:solidFill>
                  <a:srgbClr val="7030A0"/>
                </a:solidFill>
              </a:rPr>
              <a:t>. 6  De modo que, tendo diferentes dons, segundo a graça que nos é dada: se é profecia, seja ela segundo a medida da fé;</a:t>
            </a:r>
            <a:endParaRPr lang="pt-BR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t-BR" sz="1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I </a:t>
            </a:r>
            <a:r>
              <a:rPr lang="pt-BR" dirty="0" smtClean="0">
                <a:solidFill>
                  <a:srgbClr val="0000CC"/>
                </a:solidFill>
              </a:rPr>
              <a:t>Co</a:t>
            </a:r>
            <a:r>
              <a:rPr lang="pt-BR" dirty="0" smtClean="0">
                <a:solidFill>
                  <a:srgbClr val="0000CC"/>
                </a:solidFill>
              </a:rPr>
              <a:t> 12</a:t>
            </a:r>
            <a:r>
              <a:rPr lang="pt-BR" dirty="0">
                <a:solidFill>
                  <a:srgbClr val="0000CC"/>
                </a:solidFill>
              </a:rPr>
              <a:t>. quer.7  Mas a manifestação do Espírito é dada a cada um para o que for útil</a:t>
            </a:r>
            <a:r>
              <a:rPr lang="pt-BR" dirty="0" smtClean="0">
                <a:solidFill>
                  <a:srgbClr val="0000CC"/>
                </a:solidFill>
              </a:rPr>
              <a:t>.    8  </a:t>
            </a:r>
            <a:r>
              <a:rPr lang="pt-BR" dirty="0">
                <a:solidFill>
                  <a:srgbClr val="0000CC"/>
                </a:solidFill>
              </a:rPr>
              <a:t>Porque a um, pelo Espírito, é dada a palavra da sabedoria; e a outro, pelo mesmo Espírito, a palavra da ciência;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11  </a:t>
            </a:r>
            <a:r>
              <a:rPr lang="pt-BR" dirty="0">
                <a:solidFill>
                  <a:srgbClr val="0000CC"/>
                </a:solidFill>
              </a:rPr>
              <a:t>Mas um só e o mesmo Espírito opera todas essas coisas, repartindo particularmente a cada um </a:t>
            </a:r>
            <a:r>
              <a:rPr lang="pt-BR" dirty="0" smtClean="0">
                <a:solidFill>
                  <a:srgbClr val="0000CC"/>
                </a:solidFill>
              </a:rPr>
              <a:t>como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 - Buscando a edificação do </a:t>
            </a:r>
            <a:r>
              <a:rPr lang="pt-BR" sz="2800" b="1" dirty="0" smtClean="0">
                <a:solidFill>
                  <a:srgbClr val="006600"/>
                </a:solidFill>
              </a:rPr>
              <a:t>corpo			   </a:t>
            </a:r>
            <a:r>
              <a:rPr lang="pt-BR" sz="1800" b="1" dirty="0" smtClean="0">
                <a:solidFill>
                  <a:srgbClr val="006600"/>
                </a:solidFill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3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Existe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 corpo da igreja diversos ofícios como colocado no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v. 11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 o propósito de aperfeiçoamento dos santos. Não fossem os dons não faríamos a obra devido as nossas imperfeições e incapacidades. Aqueles que são capacitados com tais dons devem trabalhar para a edificação do corpo de Cristo, não para si mesmos. 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9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8</a:t>
            </a:r>
            <a:r>
              <a:rPr lang="pt-BR" sz="4000" b="1" i="1" dirty="0" smtClean="0">
                <a:solidFill>
                  <a:srgbClr val="00B050"/>
                </a:solidFill>
                <a:cs typeface="Arial" charset="0"/>
              </a:rPr>
              <a:t>:       Caminhando   em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000" b="1" i="1" dirty="0" smtClean="0">
                <a:solidFill>
                  <a:srgbClr val="00B050"/>
                </a:solidFill>
                <a:cs typeface="Arial" charset="0"/>
              </a:rPr>
              <a:t>   Conformidade </a:t>
            </a: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com a Vocação</a:t>
            </a:r>
            <a:endParaRPr lang="pt-BR" sz="40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24744"/>
            <a:ext cx="784887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Ef</a:t>
            </a:r>
            <a:r>
              <a:rPr lang="pt-BR" dirty="0" smtClean="0">
                <a:solidFill>
                  <a:srgbClr val="0000CC"/>
                </a:solidFill>
              </a:rPr>
              <a:t> 4. 7  </a:t>
            </a:r>
            <a:r>
              <a:rPr lang="pt-BR" dirty="0">
                <a:solidFill>
                  <a:srgbClr val="0000CC"/>
                </a:solidFill>
              </a:rPr>
              <a:t>Mas a graça foi dada a cada um de nós segundo a medida do dom de </a:t>
            </a:r>
            <a:r>
              <a:rPr lang="pt-BR" dirty="0" smtClean="0">
                <a:solidFill>
                  <a:srgbClr val="0000CC"/>
                </a:solidFill>
              </a:rPr>
              <a:t>Cristo.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8  </a:t>
            </a:r>
            <a:r>
              <a:rPr lang="pt-BR" dirty="0">
                <a:solidFill>
                  <a:srgbClr val="0000CC"/>
                </a:solidFill>
              </a:rPr>
              <a:t>Pelo que diz: Subindo ao alto, levou cativo o cativeiro e deu dons aos homens</a:t>
            </a:r>
            <a:r>
              <a:rPr lang="pt-BR" dirty="0" smtClean="0">
                <a:solidFill>
                  <a:srgbClr val="0000CC"/>
                </a:solidFill>
              </a:rPr>
              <a:t>.  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11  </a:t>
            </a:r>
            <a:r>
              <a:rPr lang="pt-BR" dirty="0">
                <a:solidFill>
                  <a:srgbClr val="0000CC"/>
                </a:solidFill>
              </a:rPr>
              <a:t>E ele mesmo deu uns para apóstolos, e outros para profetas, e outros para evangelistas, e outros para pastores e doutores</a:t>
            </a:r>
            <a:r>
              <a:rPr lang="pt-BR" dirty="0" smtClean="0">
                <a:solidFill>
                  <a:srgbClr val="0000CC"/>
                </a:solidFill>
              </a:rPr>
              <a:t>,   </a:t>
            </a: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 - Buscando a edificação do </a:t>
            </a:r>
            <a:r>
              <a:rPr lang="pt-BR" sz="2800" b="1" dirty="0" smtClean="0">
                <a:solidFill>
                  <a:srgbClr val="006600"/>
                </a:solidFill>
              </a:rPr>
              <a:t>corpo			   </a:t>
            </a:r>
            <a:r>
              <a:rPr lang="pt-BR" sz="1800" b="1" dirty="0" smtClean="0">
                <a:solidFill>
                  <a:srgbClr val="006600"/>
                </a:solidFill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Homens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foram ordenados na terra para que a igreja alcance os objetivos do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vs. 12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Não é o indivíduo que vai alcançar isso, mas o corpo que é 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Cristo.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Fomos chamados não para defender nossos próprios interesses, mas os do corpo,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trabalhar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em prol da coletividade. Então, unidos, seremos todos beneficiados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93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08720"/>
            <a:ext cx="784887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Ef</a:t>
            </a:r>
            <a:r>
              <a:rPr lang="pt-BR" dirty="0" smtClean="0">
                <a:solidFill>
                  <a:srgbClr val="0000CC"/>
                </a:solidFill>
              </a:rPr>
              <a:t> 4. 12 </a:t>
            </a:r>
            <a:r>
              <a:rPr lang="pt-BR" dirty="0">
                <a:solidFill>
                  <a:srgbClr val="0000CC"/>
                </a:solidFill>
              </a:rPr>
              <a:t>querendo o aperfeiçoamento dos santos, para a obra do ministério, para edificação do corpo de </a:t>
            </a:r>
            <a:r>
              <a:rPr lang="pt-BR" dirty="0" smtClean="0">
                <a:solidFill>
                  <a:srgbClr val="0000CC"/>
                </a:solidFill>
              </a:rPr>
              <a:t>Cristo,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13  </a:t>
            </a:r>
            <a:r>
              <a:rPr lang="pt-BR" dirty="0">
                <a:solidFill>
                  <a:srgbClr val="0000CC"/>
                </a:solidFill>
              </a:rPr>
              <a:t>até que todos cheguemos à unidade da fé e ao conhecimento do Filho de Deus, a varão perfeito, à medida da estatura completa de </a:t>
            </a:r>
            <a:r>
              <a:rPr lang="pt-BR" dirty="0" smtClean="0">
                <a:solidFill>
                  <a:srgbClr val="0000CC"/>
                </a:solidFill>
              </a:rPr>
              <a:t>Cristo,</a:t>
            </a:r>
            <a:endParaRPr lang="pt-BR" sz="2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 - Buscando a edificação do </a:t>
            </a:r>
            <a:r>
              <a:rPr lang="pt-BR" sz="2800" b="1" dirty="0" smtClean="0">
                <a:solidFill>
                  <a:srgbClr val="006600"/>
                </a:solidFill>
              </a:rPr>
              <a:t>corpo			  </a:t>
            </a:r>
            <a:r>
              <a:rPr lang="pt-BR" sz="1800" b="1" dirty="0" smtClean="0">
                <a:solidFill>
                  <a:srgbClr val="006600"/>
                </a:solidFill>
              </a:rPr>
              <a:t>4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objetivo não é só para o céu, mas primeiramente para este tempo, para que o corpo não fique imaturo e sujeito aos “ventos” do mundo espiritual, às astúcias dos homens que enganam fraudulosamente, etc. Tudo isso é ministério terreno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93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Ef</a:t>
            </a:r>
            <a:r>
              <a:rPr lang="pt-BR" dirty="0" smtClean="0">
                <a:solidFill>
                  <a:srgbClr val="0000CC"/>
                </a:solidFill>
              </a:rPr>
              <a:t> 4. </a:t>
            </a:r>
            <a:r>
              <a:rPr lang="pt-BR" dirty="0">
                <a:solidFill>
                  <a:srgbClr val="0000CC"/>
                </a:solidFill>
              </a:rPr>
              <a:t> </a:t>
            </a:r>
            <a:r>
              <a:rPr lang="pt-BR" dirty="0" smtClean="0">
                <a:solidFill>
                  <a:srgbClr val="0000CC"/>
                </a:solidFill>
              </a:rPr>
              <a:t>14 para </a:t>
            </a:r>
            <a:r>
              <a:rPr lang="pt-BR" dirty="0">
                <a:solidFill>
                  <a:srgbClr val="0000CC"/>
                </a:solidFill>
              </a:rPr>
              <a:t>que não sejamos mais meninos inconstantes, levados em roda por todo vento de doutrina, pelo engano dos homens que, com astúcia, enganam fraudulosamente</a:t>
            </a:r>
            <a:r>
              <a:rPr lang="pt-BR" dirty="0" smtClean="0">
                <a:solidFill>
                  <a:srgbClr val="0000CC"/>
                </a:solidFill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667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 - Buscando a edificação do </a:t>
            </a:r>
            <a:r>
              <a:rPr lang="pt-BR" sz="2800" b="1" dirty="0" smtClean="0">
                <a:solidFill>
                  <a:srgbClr val="006600"/>
                </a:solidFill>
              </a:rPr>
              <a:t>corpo			   </a:t>
            </a:r>
            <a:r>
              <a:rPr lang="pt-BR" sz="1800" b="1" dirty="0" smtClean="0">
                <a:solidFill>
                  <a:srgbClr val="006600"/>
                </a:solidFill>
              </a:rPr>
              <a:t>5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5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igreja deve seguir a verdade e com isso amadurecer e não retroceder como é o costume de alguns que não podem ouvir uma novidade e já têm comichão nos ouvidos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3.1-3;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5.12; II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4.3-5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 A igreja tem um referencial para o seu crescimento – Cristo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2.1-3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 Assim a igreja com os ministérios em seu devido lugar (ajustado) e ligado pelo auxílio de todas as juntas (elos), apresentará apenas um resultado possível – o aumento do corpo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93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I </a:t>
            </a:r>
            <a:r>
              <a:rPr lang="pt-BR" sz="2800" dirty="0" err="1" smtClean="0">
                <a:solidFill>
                  <a:srgbClr val="0000CC"/>
                </a:solidFill>
              </a:rPr>
              <a:t>Co</a:t>
            </a:r>
            <a:r>
              <a:rPr lang="pt-BR" sz="2800" dirty="0" smtClean="0">
                <a:solidFill>
                  <a:srgbClr val="0000CC"/>
                </a:solidFill>
              </a:rPr>
              <a:t> 3</a:t>
            </a:r>
            <a:r>
              <a:rPr lang="pt-BR" sz="2800" dirty="0">
                <a:solidFill>
                  <a:srgbClr val="0000CC"/>
                </a:solidFill>
              </a:rPr>
              <a:t>. 1 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E eu, irmãos, não vos pude falar como a espirituais, mas como a carnais, como a meninos em Cristo</a:t>
            </a:r>
            <a:r>
              <a:rPr lang="pt-BR" sz="2800" dirty="0" smtClean="0">
                <a:solidFill>
                  <a:srgbClr val="0000CC"/>
                </a:solidFill>
              </a:rPr>
              <a:t>.    2  </a:t>
            </a:r>
            <a:r>
              <a:rPr lang="pt-BR" sz="2800" dirty="0">
                <a:solidFill>
                  <a:srgbClr val="0000CC"/>
                </a:solidFill>
              </a:rPr>
              <a:t>Com leite vos criei e não com manjar, porque ainda não podíeis, nem tampouco ainda agora podeis</a:t>
            </a:r>
            <a:r>
              <a:rPr lang="pt-BR" sz="2800" dirty="0" smtClean="0">
                <a:solidFill>
                  <a:srgbClr val="0000CC"/>
                </a:solidFill>
              </a:rPr>
              <a:t>;    3  porque </a:t>
            </a:r>
            <a:r>
              <a:rPr lang="pt-BR" sz="2800" dirty="0">
                <a:solidFill>
                  <a:srgbClr val="0000CC"/>
                </a:solidFill>
              </a:rPr>
              <a:t>ainda sois carnais, pois, havendo entre vós inveja, contendas e dissensões, não sois, porventura, carnais e não andais segundo os homens</a:t>
            </a:r>
            <a:r>
              <a:rPr lang="pt-BR" sz="2800" dirty="0" smtClean="0">
                <a:solidFill>
                  <a:srgbClr val="0000CC"/>
                </a:solidFill>
              </a:rPr>
              <a:t>?</a:t>
            </a:r>
          </a:p>
          <a:p>
            <a:pPr marL="0" indent="0">
              <a:buNone/>
            </a:pPr>
            <a:endParaRPr lang="pt-BR" sz="14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7030A0"/>
                </a:solidFill>
              </a:rPr>
              <a:t>Hb</a:t>
            </a:r>
            <a:r>
              <a:rPr lang="pt-BR" dirty="0" smtClean="0">
                <a:solidFill>
                  <a:srgbClr val="7030A0"/>
                </a:solidFill>
              </a:rPr>
              <a:t> 5</a:t>
            </a:r>
            <a:r>
              <a:rPr lang="pt-BR" dirty="0">
                <a:solidFill>
                  <a:srgbClr val="7030A0"/>
                </a:solidFill>
              </a:rPr>
              <a:t>. 12  Porque, devendo já ser mestres pelo tempo, ainda necessitais de que se vos torne a ensinar quais sejam os primeiros rudimentos das palavras de Deus; e vos haveis feito tais que necessitais de leite e não de sólido mantimento.</a:t>
            </a:r>
          </a:p>
          <a:p>
            <a:pPr marL="0" indent="0">
              <a:buNone/>
            </a:pPr>
            <a:endParaRPr lang="pt-BR" sz="18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3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II </a:t>
            </a:r>
            <a:r>
              <a:rPr lang="pt-BR" sz="2800" dirty="0" err="1">
                <a:solidFill>
                  <a:srgbClr val="0000CC"/>
                </a:solidFill>
              </a:rPr>
              <a:t>Tm</a:t>
            </a:r>
            <a:r>
              <a:rPr lang="pt-BR" sz="2800" dirty="0">
                <a:solidFill>
                  <a:srgbClr val="0000CC"/>
                </a:solidFill>
              </a:rPr>
              <a:t> </a:t>
            </a:r>
            <a:r>
              <a:rPr lang="pt-BR" sz="2800" dirty="0" smtClean="0">
                <a:solidFill>
                  <a:srgbClr val="0000CC"/>
                </a:solidFill>
              </a:rPr>
              <a:t>4</a:t>
            </a:r>
            <a:r>
              <a:rPr lang="pt-BR" sz="2800" dirty="0">
                <a:solidFill>
                  <a:srgbClr val="0000CC"/>
                </a:solidFill>
              </a:rPr>
              <a:t>. 3  Porque virá tempo em que não sofrerão a sã doutrina; mas, tendo comichão nos ouvidos, amontoarão para si doutores conforme as suas próprias concupiscências</a:t>
            </a:r>
            <a:r>
              <a:rPr lang="pt-BR" sz="2800" dirty="0" smtClean="0">
                <a:solidFill>
                  <a:srgbClr val="0000CC"/>
                </a:solidFill>
              </a:rPr>
              <a:t>;		4  </a:t>
            </a:r>
            <a:r>
              <a:rPr lang="pt-BR" sz="2800" dirty="0">
                <a:solidFill>
                  <a:srgbClr val="0000CC"/>
                </a:solidFill>
              </a:rPr>
              <a:t>e desviarão os ouvidos da verdade, voltando às fábulas</a:t>
            </a:r>
            <a:r>
              <a:rPr lang="pt-BR" sz="2800" dirty="0" smtClean="0">
                <a:solidFill>
                  <a:srgbClr val="0000CC"/>
                </a:solidFill>
              </a:rPr>
              <a:t>.    5  </a:t>
            </a:r>
            <a:r>
              <a:rPr lang="pt-BR" sz="2800" dirty="0">
                <a:solidFill>
                  <a:srgbClr val="0000CC"/>
                </a:solidFill>
              </a:rPr>
              <a:t>Mas tu sê sóbrio em tudo, sofre as aflições, faze a obra de um evangelista, cumpre o teu ministério.</a:t>
            </a:r>
          </a:p>
          <a:p>
            <a:pPr marL="0" indent="0">
              <a:buNone/>
            </a:pPr>
            <a:endParaRPr lang="pt-BR" sz="1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I </a:t>
            </a:r>
            <a:r>
              <a:rPr lang="pt-BR" sz="2800" dirty="0" err="1">
                <a:solidFill>
                  <a:srgbClr val="0000CC"/>
                </a:solidFill>
              </a:rPr>
              <a:t>Pe</a:t>
            </a:r>
            <a:r>
              <a:rPr lang="pt-BR" sz="2800" dirty="0">
                <a:solidFill>
                  <a:srgbClr val="0000CC"/>
                </a:solidFill>
              </a:rPr>
              <a:t> 2. 1 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Deixando, pois, toda malícia, e todo engano, e fingimentos, e invejas, e todas as murmurações</a:t>
            </a:r>
            <a:r>
              <a:rPr lang="pt-BR" sz="2800" dirty="0" smtClean="0">
                <a:solidFill>
                  <a:srgbClr val="0000CC"/>
                </a:solidFill>
              </a:rPr>
              <a:t>,    2  </a:t>
            </a:r>
            <a:r>
              <a:rPr lang="pt-BR" sz="2800" dirty="0">
                <a:solidFill>
                  <a:srgbClr val="0000CC"/>
                </a:solidFill>
              </a:rPr>
              <a:t>desejai afetuosamente, como meninos novamente nascidos, o leite racional, não falsificado, para que, por ele, vades crescendo</a:t>
            </a:r>
            <a:r>
              <a:rPr lang="pt-BR" sz="2800" dirty="0" smtClean="0">
                <a:solidFill>
                  <a:srgbClr val="0000CC"/>
                </a:solidFill>
              </a:rPr>
              <a:t>,    3  </a:t>
            </a:r>
            <a:r>
              <a:rPr lang="pt-BR" sz="2800" dirty="0">
                <a:solidFill>
                  <a:srgbClr val="0000CC"/>
                </a:solidFill>
              </a:rPr>
              <a:t>se é que já provastes que o Senhor é benigno.</a:t>
            </a:r>
          </a:p>
        </p:txBody>
      </p:sp>
    </p:spTree>
    <p:extLst>
      <p:ext uri="{BB962C8B-B14F-4D97-AF65-F5344CB8AC3E}">
        <p14:creationId xmlns:p14="http://schemas.microsoft.com/office/powerpoint/2010/main" val="803042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Ef</a:t>
            </a:r>
            <a:r>
              <a:rPr lang="pt-BR" dirty="0" smtClean="0">
                <a:solidFill>
                  <a:srgbClr val="0000CC"/>
                </a:solidFill>
              </a:rPr>
              <a:t> 4.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15 Antes</a:t>
            </a:r>
            <a:r>
              <a:rPr lang="pt-BR" dirty="0">
                <a:solidFill>
                  <a:srgbClr val="0000CC"/>
                </a:solidFill>
              </a:rPr>
              <a:t>, </a:t>
            </a:r>
            <a:r>
              <a:rPr lang="pt-BR" u="sng" dirty="0">
                <a:solidFill>
                  <a:srgbClr val="0000CC"/>
                </a:solidFill>
              </a:rPr>
              <a:t>seguindo a verdade em caridade</a:t>
            </a:r>
            <a:r>
              <a:rPr lang="pt-BR" dirty="0">
                <a:solidFill>
                  <a:srgbClr val="0000CC"/>
                </a:solidFill>
              </a:rPr>
              <a:t>, cresçamos em tudo naquele que é a cabeça, Cristo</a:t>
            </a:r>
            <a:r>
              <a:rPr lang="pt-BR" dirty="0" smtClean="0">
                <a:solidFill>
                  <a:srgbClr val="0000CC"/>
                </a:solidFill>
              </a:rPr>
              <a:t>,   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16  </a:t>
            </a:r>
            <a:r>
              <a:rPr lang="pt-BR" dirty="0">
                <a:solidFill>
                  <a:srgbClr val="0000CC"/>
                </a:solidFill>
              </a:rPr>
              <a:t>do qual todo o corpo, bem ajustado e </a:t>
            </a:r>
            <a:r>
              <a:rPr lang="pt-BR" u="sng" dirty="0">
                <a:solidFill>
                  <a:srgbClr val="0000CC"/>
                </a:solidFill>
              </a:rPr>
              <a:t>ligado pelo auxílio de todas as juntas</a:t>
            </a:r>
            <a:r>
              <a:rPr lang="pt-BR" dirty="0">
                <a:solidFill>
                  <a:srgbClr val="0000CC"/>
                </a:solidFill>
              </a:rPr>
              <a:t>, segundo a justa operação de cada parte, </a:t>
            </a:r>
            <a:r>
              <a:rPr lang="pt-BR" u="sng" dirty="0">
                <a:solidFill>
                  <a:srgbClr val="0000CC"/>
                </a:solidFill>
              </a:rPr>
              <a:t>faz o aumento do corpo</a:t>
            </a:r>
            <a:r>
              <a:rPr lang="pt-BR" dirty="0">
                <a:solidFill>
                  <a:srgbClr val="0000CC"/>
                </a:solidFill>
              </a:rPr>
              <a:t>, para sua edificação </a:t>
            </a:r>
            <a:r>
              <a:rPr lang="pt-BR" u="sng" dirty="0">
                <a:solidFill>
                  <a:srgbClr val="0000CC"/>
                </a:solidFill>
              </a:rPr>
              <a:t>em amor</a:t>
            </a:r>
            <a:r>
              <a:rPr lang="pt-BR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I - Praticando </a:t>
            </a:r>
            <a:r>
              <a:rPr lang="pt-BR" sz="3600" b="1" dirty="0">
                <a:solidFill>
                  <a:srgbClr val="006600"/>
                </a:solidFill>
              </a:rPr>
              <a:t>a doutrina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</a:t>
            </a:r>
            <a:r>
              <a:rPr lang="pt-BR" sz="3600" b="1" dirty="0">
                <a:solidFill>
                  <a:srgbClr val="006600"/>
                </a:solidFill>
              </a:rPr>
              <a:t>1-6)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II - Buscando </a:t>
            </a:r>
            <a:r>
              <a:rPr lang="pt-BR" sz="3600" b="1" dirty="0">
                <a:solidFill>
                  <a:srgbClr val="006600"/>
                </a:solidFill>
              </a:rPr>
              <a:t>a edificação do corpo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</a:t>
            </a:r>
            <a:r>
              <a:rPr lang="pt-BR" sz="3600" b="1" dirty="0">
                <a:solidFill>
                  <a:srgbClr val="006600"/>
                </a:solidFill>
              </a:rPr>
              <a:t>7-16)</a:t>
            </a: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8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</a:t>
            </a:r>
            <a:r>
              <a:rPr lang="pt-BR" sz="4800" b="1" dirty="0">
                <a:solidFill>
                  <a:srgbClr val="FF00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3236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 smtClean="0">
                <a:solidFill>
                  <a:srgbClr val="00B050"/>
                </a:solidFill>
                <a:ea typeface="+mn-ea"/>
                <a:cs typeface="Arial" charset="0"/>
              </a:rPr>
              <a:t>Lição 8: Caminhando em Conformidade com a Vocação</a:t>
            </a:r>
            <a:endParaRPr lang="pt-BR" sz="2900" b="1" i="1" dirty="0">
              <a:solidFill>
                <a:srgbClr val="00B050"/>
              </a:solidFill>
              <a:ea typeface="+mn-ea"/>
              <a:cs typeface="Arial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Bíblica:    </a:t>
            </a:r>
            <a:r>
              <a:rPr lang="pt-BR" sz="4800" dirty="0" err="1" smtClean="0">
                <a:solidFill>
                  <a:srgbClr val="0000CC"/>
                </a:solidFill>
              </a:rPr>
              <a:t>Ef</a:t>
            </a:r>
            <a:r>
              <a:rPr lang="pt-BR" sz="4800" dirty="0" smtClean="0">
                <a:solidFill>
                  <a:srgbClr val="0000CC"/>
                </a:solidFill>
              </a:rPr>
              <a:t>  </a:t>
            </a:r>
            <a:r>
              <a:rPr lang="pt-BR" sz="4800" dirty="0">
                <a:solidFill>
                  <a:srgbClr val="0000CC"/>
                </a:solidFill>
              </a:rPr>
              <a:t>4</a:t>
            </a:r>
            <a:r>
              <a:rPr lang="pt-BR" sz="4800" dirty="0" smtClean="0">
                <a:solidFill>
                  <a:srgbClr val="0000CC"/>
                </a:solidFill>
              </a:rPr>
              <a:t>. 1-16</a:t>
            </a:r>
            <a:endParaRPr lang="pt-BR" sz="4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rgbClr val="006600"/>
                </a:solidFill>
              </a:rPr>
              <a:t>   </a:t>
            </a:r>
            <a:r>
              <a:rPr lang="pt-BR" b="1" dirty="0" smtClean="0">
                <a:solidFill>
                  <a:srgbClr val="006600"/>
                </a:solidFill>
              </a:rPr>
              <a:t>Conclusão</a:t>
            </a:r>
            <a:endParaRPr lang="pt-BR" sz="18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BR" sz="1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igreja do Senhor deve ser edificada enquanto está neste mundo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apesar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formada de homens frágeis, cujo material é barro, deve estar ligada ao seu Senhor, sendo assim o barro será trabalhado e aperfeiçoado e desfeitas as diferenças, desta forma se faz o aumento do corpo e sua edificação 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amor e mantendo a unidade pelo amor. </a:t>
            </a:r>
            <a:endParaRPr lang="pt-BR" sz="49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I - Praticando </a:t>
            </a:r>
            <a:r>
              <a:rPr lang="pt-BR" sz="3600" b="1" dirty="0">
                <a:solidFill>
                  <a:srgbClr val="006600"/>
                </a:solidFill>
              </a:rPr>
              <a:t>a doutrina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</a:t>
            </a:r>
            <a:r>
              <a:rPr lang="pt-BR" sz="3600" b="1" dirty="0">
                <a:solidFill>
                  <a:srgbClr val="006600"/>
                </a:solidFill>
              </a:rPr>
              <a:t>1-6)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II - Buscando </a:t>
            </a:r>
            <a:r>
              <a:rPr lang="pt-BR" sz="3600" b="1" dirty="0">
                <a:solidFill>
                  <a:srgbClr val="006600"/>
                </a:solidFill>
              </a:rPr>
              <a:t>a edificação do corpo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</a:t>
            </a:r>
            <a:r>
              <a:rPr lang="pt-BR" sz="3600" b="1" dirty="0">
                <a:solidFill>
                  <a:srgbClr val="006600"/>
                </a:solidFill>
              </a:rPr>
              <a:t>7-16)</a:t>
            </a: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3236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Rogo-vos, pois, eu, o preso do Senhor, que andeis como é digno da vocação com que fostes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chamados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 4.1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8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764704"/>
            <a:ext cx="7848872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4. 1 Rogo-vos</a:t>
            </a:r>
            <a:r>
              <a:rPr lang="pt-BR" sz="2800" dirty="0">
                <a:solidFill>
                  <a:srgbClr val="0000CC"/>
                </a:solidFill>
              </a:rPr>
              <a:t>, pois, eu, o preso do Senhor, que andeis como é digno da vocação com que fostes chamados</a:t>
            </a:r>
            <a:r>
              <a:rPr lang="pt-BR" sz="2800" dirty="0" smtClean="0">
                <a:solidFill>
                  <a:srgbClr val="0000CC"/>
                </a:solidFill>
              </a:rPr>
              <a:t>,    2 com </a:t>
            </a:r>
            <a:r>
              <a:rPr lang="pt-BR" sz="2800" dirty="0">
                <a:solidFill>
                  <a:srgbClr val="0000CC"/>
                </a:solidFill>
              </a:rPr>
              <a:t>toda a humildade e mansidão, com longanimidade, suportando-vos uns aos outros em amor</a:t>
            </a:r>
            <a:r>
              <a:rPr lang="pt-BR" sz="2800" dirty="0" smtClean="0">
                <a:solidFill>
                  <a:srgbClr val="0000CC"/>
                </a:solidFill>
              </a:rPr>
              <a:t>,    3  </a:t>
            </a:r>
            <a:r>
              <a:rPr lang="pt-BR" sz="2800" dirty="0">
                <a:solidFill>
                  <a:srgbClr val="0000CC"/>
                </a:solidFill>
              </a:rPr>
              <a:t>procurando guardar a unidade do Espírito pelo vínculo da paz</a:t>
            </a:r>
            <a:r>
              <a:rPr lang="pt-BR" sz="2800" dirty="0" smtClean="0">
                <a:solidFill>
                  <a:srgbClr val="0000CC"/>
                </a:solidFill>
              </a:rPr>
              <a:t>:    4  </a:t>
            </a:r>
            <a:r>
              <a:rPr lang="pt-BR" sz="2800" dirty="0">
                <a:solidFill>
                  <a:srgbClr val="0000CC"/>
                </a:solidFill>
              </a:rPr>
              <a:t>há um só corpo e um só Espírito, como também fostes chamados em uma só esperança da vossa vocação</a:t>
            </a:r>
            <a:r>
              <a:rPr lang="pt-BR" sz="2800" dirty="0" smtClean="0">
                <a:solidFill>
                  <a:srgbClr val="0000CC"/>
                </a:solidFill>
              </a:rPr>
              <a:t>;    5  </a:t>
            </a:r>
            <a:r>
              <a:rPr lang="pt-BR" sz="2800" dirty="0">
                <a:solidFill>
                  <a:srgbClr val="0000CC"/>
                </a:solidFill>
              </a:rPr>
              <a:t>um só Senhor, uma só fé, um só batismo</a:t>
            </a:r>
            <a:r>
              <a:rPr lang="pt-BR" sz="2800" dirty="0" smtClean="0">
                <a:solidFill>
                  <a:srgbClr val="0000CC"/>
                </a:solidFill>
              </a:rPr>
              <a:t>;    6  </a:t>
            </a:r>
            <a:r>
              <a:rPr lang="pt-BR" sz="2800" dirty="0">
                <a:solidFill>
                  <a:srgbClr val="0000CC"/>
                </a:solidFill>
              </a:rPr>
              <a:t>um só Deus e Pai de todos, o qual é sobre todos, e por todos, e em todos</a:t>
            </a:r>
            <a:r>
              <a:rPr lang="pt-BR" sz="2800" dirty="0" smtClean="0">
                <a:solidFill>
                  <a:srgbClr val="0000CC"/>
                </a:solidFill>
              </a:rPr>
              <a:t>.    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100" dirty="0" err="1" smtClean="0">
                <a:solidFill>
                  <a:srgbClr val="0000CC"/>
                </a:solidFill>
              </a:rPr>
              <a:t>Ef</a:t>
            </a:r>
            <a:r>
              <a:rPr lang="pt-BR" sz="2100" dirty="0" smtClean="0">
                <a:solidFill>
                  <a:srgbClr val="0000CC"/>
                </a:solidFill>
              </a:rPr>
              <a:t> 4. 7  </a:t>
            </a:r>
            <a:r>
              <a:rPr lang="pt-BR" sz="2100" dirty="0">
                <a:solidFill>
                  <a:srgbClr val="0000CC"/>
                </a:solidFill>
              </a:rPr>
              <a:t>Mas a graça foi dada a cada um de nós segundo a medida do dom de Cristo</a:t>
            </a:r>
            <a:r>
              <a:rPr lang="pt-BR" sz="2100" dirty="0" smtClean="0">
                <a:solidFill>
                  <a:srgbClr val="0000CC"/>
                </a:solidFill>
              </a:rPr>
              <a:t>.    8  </a:t>
            </a:r>
            <a:r>
              <a:rPr lang="pt-BR" sz="2100" dirty="0">
                <a:solidFill>
                  <a:srgbClr val="0000CC"/>
                </a:solidFill>
              </a:rPr>
              <a:t>Pelo que diz: Subindo ao alto, levou cativo o cativeiro e deu dons aos homens</a:t>
            </a:r>
            <a:r>
              <a:rPr lang="pt-BR" sz="2100" dirty="0" smtClean="0">
                <a:solidFill>
                  <a:srgbClr val="0000CC"/>
                </a:solidFill>
              </a:rPr>
              <a:t>.   9 Ora</a:t>
            </a:r>
            <a:r>
              <a:rPr lang="pt-BR" sz="2100" dirty="0">
                <a:solidFill>
                  <a:srgbClr val="0000CC"/>
                </a:solidFill>
              </a:rPr>
              <a:t>, isto—ele subiu—que é, senão que também, antes, tinha descido às partes mais baixas da terra</a:t>
            </a:r>
            <a:r>
              <a:rPr lang="pt-BR" sz="2100" dirty="0" smtClean="0">
                <a:solidFill>
                  <a:srgbClr val="0000CC"/>
                </a:solidFill>
              </a:rPr>
              <a:t>?    10  Aquele </a:t>
            </a:r>
            <a:r>
              <a:rPr lang="pt-BR" sz="2100" dirty="0">
                <a:solidFill>
                  <a:srgbClr val="0000CC"/>
                </a:solidFill>
              </a:rPr>
              <a:t>que desceu é também o mesmo que subiu acima de todos os céus, para cumprir todas as coisas</a:t>
            </a:r>
            <a:r>
              <a:rPr lang="pt-BR" sz="2100" dirty="0" smtClean="0">
                <a:solidFill>
                  <a:srgbClr val="0000CC"/>
                </a:solidFill>
              </a:rPr>
              <a:t>.    11  </a:t>
            </a:r>
            <a:r>
              <a:rPr lang="pt-BR" sz="2100" dirty="0">
                <a:solidFill>
                  <a:srgbClr val="0000CC"/>
                </a:solidFill>
              </a:rPr>
              <a:t>E ele mesmo deu uns para apóstolos, e outros para profetas, e outros para evangelistas, e outros para pastores e doutores</a:t>
            </a:r>
            <a:r>
              <a:rPr lang="pt-BR" sz="2100" dirty="0" smtClean="0">
                <a:solidFill>
                  <a:srgbClr val="0000CC"/>
                </a:solidFill>
              </a:rPr>
              <a:t>,   12 </a:t>
            </a:r>
            <a:r>
              <a:rPr lang="pt-BR" sz="2100" dirty="0">
                <a:solidFill>
                  <a:srgbClr val="0000CC"/>
                </a:solidFill>
              </a:rPr>
              <a:t>querendo o aperfeiçoamento dos santos, para a obra do ministério, para edificação do corpo de Cristo</a:t>
            </a:r>
            <a:r>
              <a:rPr lang="pt-BR" sz="2100" dirty="0" smtClean="0">
                <a:solidFill>
                  <a:srgbClr val="0000CC"/>
                </a:solidFill>
              </a:rPr>
              <a:t>,    13  </a:t>
            </a:r>
            <a:r>
              <a:rPr lang="pt-BR" sz="2100" dirty="0">
                <a:solidFill>
                  <a:srgbClr val="0000CC"/>
                </a:solidFill>
              </a:rPr>
              <a:t>até que todos cheguemos à unidade da fé e ao conhecimento do Filho de Deus, a varão perfeito, à medida da estatura completa de Cristo</a:t>
            </a:r>
            <a:r>
              <a:rPr lang="pt-BR" sz="2100" dirty="0" smtClean="0">
                <a:solidFill>
                  <a:srgbClr val="0000CC"/>
                </a:solidFill>
              </a:rPr>
              <a:t>,   14 para </a:t>
            </a:r>
            <a:r>
              <a:rPr lang="pt-BR" sz="2100" dirty="0">
                <a:solidFill>
                  <a:srgbClr val="0000CC"/>
                </a:solidFill>
              </a:rPr>
              <a:t>que não sejamos mais meninos inconstantes, levados em roda por todo vento de doutrina, pelo engano dos homens que, com astúcia, enganam fraudulosamente</a:t>
            </a:r>
            <a:r>
              <a:rPr lang="pt-BR" sz="2100" dirty="0" smtClean="0">
                <a:solidFill>
                  <a:srgbClr val="0000CC"/>
                </a:solidFill>
              </a:rPr>
              <a:t>.   </a:t>
            </a:r>
          </a:p>
          <a:p>
            <a:pPr marL="0" indent="0">
              <a:buNone/>
            </a:pPr>
            <a:r>
              <a:rPr lang="pt-BR" sz="2100" dirty="0" smtClean="0">
                <a:solidFill>
                  <a:srgbClr val="0000CC"/>
                </a:solidFill>
              </a:rPr>
              <a:t>15 Antes</a:t>
            </a:r>
            <a:r>
              <a:rPr lang="pt-BR" sz="2100" dirty="0">
                <a:solidFill>
                  <a:srgbClr val="0000CC"/>
                </a:solidFill>
              </a:rPr>
              <a:t>, seguindo a verdade em caridade, cresçamos em tudo naquele que é a cabeça, Cristo</a:t>
            </a:r>
            <a:r>
              <a:rPr lang="pt-BR" sz="2100" dirty="0" smtClean="0">
                <a:solidFill>
                  <a:srgbClr val="0000CC"/>
                </a:solidFill>
              </a:rPr>
              <a:t>,    16  </a:t>
            </a:r>
            <a:r>
              <a:rPr lang="pt-BR" sz="2100" dirty="0">
                <a:solidFill>
                  <a:srgbClr val="0000CC"/>
                </a:solidFill>
              </a:rPr>
              <a:t>do qual todo o corpo, bem ajustado e ligado pelo auxílio de todas as juntas, segundo a justa operação de cada parte, faz o aumento do corpo, para sua edificação em amor.</a:t>
            </a:r>
          </a:p>
        </p:txBody>
      </p:sp>
    </p:spTree>
    <p:extLst>
      <p:ext uri="{BB962C8B-B14F-4D97-AF65-F5344CB8AC3E}">
        <p14:creationId xmlns:p14="http://schemas.microsoft.com/office/powerpoint/2010/main" val="724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Rogo-vos, pois, eu, o preso do Senhor, que andeis como é digno da vocação com que fostes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chamados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4.1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I - Praticando </a:t>
            </a:r>
            <a:r>
              <a:rPr lang="pt-BR" sz="3600" b="1" dirty="0">
                <a:solidFill>
                  <a:srgbClr val="006600"/>
                </a:solidFill>
              </a:rPr>
              <a:t>a doutrina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</a:t>
            </a:r>
            <a:r>
              <a:rPr lang="pt-BR" sz="3600" b="1" dirty="0">
                <a:solidFill>
                  <a:srgbClr val="006600"/>
                </a:solidFill>
              </a:rPr>
              <a:t>1-6)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II - Buscando </a:t>
            </a:r>
            <a:r>
              <a:rPr lang="pt-BR" sz="3600" b="1" dirty="0">
                <a:solidFill>
                  <a:srgbClr val="006600"/>
                </a:solidFill>
              </a:rPr>
              <a:t>a edificação do corpo </a:t>
            </a:r>
            <a:endParaRPr lang="pt-BR" sz="36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</a:t>
            </a:r>
            <a:r>
              <a:rPr lang="pt-BR" sz="3600" b="1" dirty="0">
                <a:solidFill>
                  <a:srgbClr val="006600"/>
                </a:solidFill>
              </a:rPr>
              <a:t>7-16)</a:t>
            </a: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1200" b="1" dirty="0">
              <a:ln w="12700" cmpd="sng">
                <a:solidFill>
                  <a:schemeClr val="tx1"/>
                </a:solidFill>
              </a:ln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	Iniciamos o estudo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da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segunda parte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da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carta (</a:t>
            </a:r>
            <a:r>
              <a:rPr lang="pt-BR" sz="2400" dirty="0">
                <a:solidFill>
                  <a:srgbClr val="0000CC"/>
                </a:solidFill>
                <a:latin typeface="Arial" charset="0"/>
                <a:cs typeface="Arial" charset="0"/>
              </a:rPr>
              <a:t>cap. 4-6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); na primeira parte (</a:t>
            </a:r>
            <a:r>
              <a:rPr lang="pt-BR" sz="2400" dirty="0">
                <a:solidFill>
                  <a:srgbClr val="0000CC"/>
                </a:solidFill>
                <a:latin typeface="Arial" charset="0"/>
                <a:cs typeface="Arial" charset="0"/>
              </a:rPr>
              <a:t>cap. 1-3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) o assunto foi a respeito da nova vida dos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irmãos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em Cristo e de seu relacionamento com Deus. Nesta, Paulo trata do relacionamento entre os irmãos; também da nova vida cristã na família e da postura espiritual como um soldado na guerra. São instruções práticas para a igreja no tocante aos requisitos que a redenção em Cristo demanda de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nosso viver </a:t>
            </a: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individual e </a:t>
            </a:r>
            <a:r>
              <a:rPr lang="pt-BR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coletivo.</a:t>
            </a: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1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2900" b="1" i="1" dirty="0">
                <a:solidFill>
                  <a:srgbClr val="00B050"/>
                </a:solidFill>
                <a:cs typeface="Arial" charset="0"/>
              </a:rPr>
              <a:t>Lição 8: Caminhando em Conformidade com a Vocação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4400" b="1" dirty="0" smtClean="0">
                <a:solidFill>
                  <a:srgbClr val="FF0000"/>
                </a:solidFill>
              </a:rPr>
              <a:t>I - Praticando </a:t>
            </a:r>
            <a:r>
              <a:rPr lang="pt-BR" sz="4400" b="1" dirty="0">
                <a:solidFill>
                  <a:srgbClr val="FF0000"/>
                </a:solidFill>
              </a:rPr>
              <a:t>a dou</a:t>
            </a:r>
            <a:r>
              <a:rPr lang="pt-BR" sz="3600" b="1" dirty="0">
                <a:solidFill>
                  <a:srgbClr val="FF0000"/>
                </a:solidFill>
              </a:rPr>
              <a:t>trina 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  <a:r>
              <a:rPr lang="pt-BR" sz="3600" b="1" dirty="0" smtClean="0">
                <a:solidFill>
                  <a:srgbClr val="FF0000"/>
                </a:solidFill>
              </a:rPr>
              <a:t>				(</a:t>
            </a:r>
            <a:r>
              <a:rPr lang="pt-BR" sz="3600" b="1" dirty="0">
                <a:solidFill>
                  <a:srgbClr val="FF0000"/>
                </a:solidFill>
              </a:rPr>
              <a:t>1-6)</a:t>
            </a:r>
            <a:endParaRPr lang="pt-BR" sz="36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II - Buscando </a:t>
            </a:r>
            <a:r>
              <a:rPr lang="pt-BR" sz="3600" b="1" dirty="0">
                <a:solidFill>
                  <a:srgbClr val="006600"/>
                </a:solidFill>
              </a:rPr>
              <a:t>a edificação do </a:t>
            </a:r>
            <a:r>
              <a:rPr lang="pt-BR" sz="3600" b="1" dirty="0" smtClean="0">
                <a:solidFill>
                  <a:srgbClr val="006600"/>
                </a:solidFill>
              </a:rPr>
              <a:t>corpo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(</a:t>
            </a:r>
            <a:r>
              <a:rPr lang="pt-BR" sz="3600" b="1" dirty="0">
                <a:solidFill>
                  <a:srgbClr val="006600"/>
                </a:solidFill>
              </a:rPr>
              <a:t>7-16)</a:t>
            </a:r>
            <a:endParaRPr lang="pt-BR" sz="17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9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3236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1352</Words>
  <Application>Microsoft Office PowerPoint</Application>
  <PresentationFormat>Apresentação na tela (4:3)</PresentationFormat>
  <Paragraphs>173</Paragraphs>
  <Slides>33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Apresentação do PowerPoint</vt:lpstr>
      <vt:lpstr>CARTA AOS EFÉSIOS Lição 8: Caminhando em Conformidade com a Vocação</vt:lpstr>
      <vt:lpstr>Apresentação do PowerPoint</vt:lpstr>
      <vt:lpstr>Apresentação do PowerPoint</vt:lpstr>
      <vt:lpstr>CARTA AOS EFÉSIOS Lição 8: Caminhando em Conformidade com a Vocação</vt:lpstr>
      <vt:lpstr>CARTA AOS EFÉSIOS Lição 8: Caminhando em Conformidade com a Vocação</vt:lpstr>
      <vt:lpstr>CARTA AOS EFÉSIOS Lição 8: Caminhando em Conformidade com a Vocação</vt:lpstr>
      <vt:lpstr>CARTA AOS EFÉSIOS Lição 8: Caminhando em Conformidade com a Vocação</vt:lpstr>
      <vt:lpstr>CARTA AOS EFÉSIOS Lição 8: Caminhando em Conformidade com a Vocação</vt:lpstr>
      <vt:lpstr>CARTA AOS EFÉSIOS Lição 8: Caminhando em Conformidade com a Vocação</vt:lpstr>
      <vt:lpstr>Apresentação do PowerPoint</vt:lpstr>
      <vt:lpstr>CARTA AOS EFÉSIOS Lição 8: Caminhando em Conformidade com a Vocação</vt:lpstr>
      <vt:lpstr>Apresentação do PowerPoint</vt:lpstr>
      <vt:lpstr>CARTA AOS EFÉSIOS Lição 8: Caminhando em Conformidade com a Vocação</vt:lpstr>
      <vt:lpstr>CARTA AOS EFÉSIOS Lição 8: Caminhando em Conformidade com a Vocação</vt:lpstr>
      <vt:lpstr>Apresentação do PowerPoint</vt:lpstr>
      <vt:lpstr>Apresentação do PowerPoint</vt:lpstr>
      <vt:lpstr>CARTA AOS EFÉSIOS Lição 8: Caminhando em Conformidade com a Vocação</vt:lpstr>
      <vt:lpstr>Apresentação do PowerPoint</vt:lpstr>
      <vt:lpstr>CARTA AOS EFÉSIOS Lição 8: Caminhando em Conformidade com a Vocação</vt:lpstr>
      <vt:lpstr>Apresentação do PowerPoint</vt:lpstr>
      <vt:lpstr>CARTA AOS EFÉSIOS Lição 8: Caminhando em Conformidade com a Vocação</vt:lpstr>
      <vt:lpstr>Apresentação do PowerPoint</vt:lpstr>
      <vt:lpstr>CARTA AOS EFÉSIOS Lição 8: Caminhando em Conformidade com a Vocação</vt:lpstr>
      <vt:lpstr>Apresentação do PowerPoint</vt:lpstr>
      <vt:lpstr>Apresentação do PowerPoint</vt:lpstr>
      <vt:lpstr>Apresentação do PowerPoint</vt:lpstr>
      <vt:lpstr>CARTA AOS EFÉSIOS Lição 8: Caminhando em Conformidade com a Vocação</vt:lpstr>
      <vt:lpstr>CARTA AOS EFÉSIOS Lição 8: Caminhando em Conformidade com a Vocação</vt:lpstr>
      <vt:lpstr>CARTA AOS EFÉSIOS Lição 8: Caminhando em Conformidade com a Vocação</vt:lpstr>
      <vt:lpstr>CARTA AOS EFÉSIOS Lição 8: Caminhando em Conformidade com a Vocação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I.G.V</cp:lastModifiedBy>
  <cp:revision>80</cp:revision>
  <dcterms:created xsi:type="dcterms:W3CDTF">2017-03-28T13:10:15Z</dcterms:created>
  <dcterms:modified xsi:type="dcterms:W3CDTF">2017-08-23T01:06:58Z</dcterms:modified>
</cp:coreProperties>
</file>