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17" r:id="rId9"/>
    <p:sldId id="323" r:id="rId10"/>
    <p:sldId id="264" r:id="rId11"/>
    <p:sldId id="326" r:id="rId12"/>
    <p:sldId id="340" r:id="rId13"/>
    <p:sldId id="318" r:id="rId14"/>
    <p:sldId id="324" r:id="rId15"/>
    <p:sldId id="267" r:id="rId16"/>
    <p:sldId id="302" r:id="rId17"/>
    <p:sldId id="330" r:id="rId18"/>
    <p:sldId id="332" r:id="rId19"/>
    <p:sldId id="333" r:id="rId20"/>
    <p:sldId id="334" r:id="rId21"/>
    <p:sldId id="335" r:id="rId22"/>
    <p:sldId id="341" r:id="rId23"/>
    <p:sldId id="319" r:id="rId24"/>
    <p:sldId id="325" r:id="rId25"/>
    <p:sldId id="268" r:id="rId26"/>
    <p:sldId id="336" r:id="rId27"/>
    <p:sldId id="337" r:id="rId28"/>
    <p:sldId id="320" r:id="rId29"/>
    <p:sldId id="313" r:id="rId30"/>
    <p:sldId id="322" r:id="rId31"/>
    <p:sldId id="339" r:id="rId32"/>
    <p:sldId id="31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VOS DÊ O ESPÍRITO DE SABEDORIA E DE REVELAÇÃO,  18  TENDO ILUMINADOS OS OLHOS DO VOSSO ENTENDIMENTO,      </a:t>
            </a:r>
            <a:r>
              <a:rPr lang="pt-BR" b="1" dirty="0" smtClean="0"/>
              <a:t>Não procura seus próprios interesses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rgbClr val="0000CC"/>
                </a:solidFill>
              </a:rPr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496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interpretação desse versículo é deturpada, porque é isolado do seu contexto. Vejam que o que Paulo afirma não diz respeito a coisas materiais, elas são totalmente espirituais.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5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tomai toda a armadura de Deus, orando em todo tempo com toda oração e súplica por todos os santos	</a:t>
            </a:r>
            <a:r>
              <a:rPr lang="pt-BR" sz="1200" b="1" dirty="0" smtClean="0"/>
              <a:t>Oh, Senhor, encha-nos do Teu Espírito até que transbordemos!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		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MINHA COMPREENSÃO DO MISTÉRIO DE CRISTO,       lição anterior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5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r>
              <a:rPr lang="pt-BR" dirty="0" smtClean="0"/>
              <a:t>			</a:t>
            </a:r>
            <a:r>
              <a:rPr lang="pt-BR" b="1" dirty="0" smtClean="0">
                <a:solidFill>
                  <a:srgbClr val="7030A0"/>
                </a:solidFill>
              </a:rPr>
              <a:t>PAI     NOSSO  QUE  ESTAIS  NOS   CÉUS		O VÉU  RASGADO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humildade		de  joelhos		       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HUMILDADE		DE  JOELHOS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49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	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II– Objetivos  da  oração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(vv.16-19)</a:t>
            </a:r>
            <a:endParaRPr kumimoji="0" lang="pt-BR" sz="28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32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NA REFERÊNCIA DE JOÃO, JESUS DISSE: “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PORQUE HABITA CONVOSCO E ESTARÁ EM VÓS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” – OU SEJA, É UMA AÇÃO INTERIOR.</a:t>
            </a:r>
            <a:endParaRPr lang="pt-BR" sz="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3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 NO GALHO ENXERTADO  E  A    SEIVA    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Quando o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Esp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S. reveste o homem interior, estamos prontos, pois, ainda q o exterior sofra, o interior está revestido (</a:t>
            </a:r>
            <a:r>
              <a:rPr lang="pt-BR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1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4.16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É verdade que o vaso é de barro (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Cor 4.7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)	I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3.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E qualquer que nele tem esta esperança purifica-se a si mesmo, como também ele é puro.</a:t>
            </a:r>
            <a:endParaRPr lang="pt-BR" sz="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91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Comunhão com o </a:t>
            </a:r>
            <a:r>
              <a:rPr lang="pt-BR" sz="2800" b="1" dirty="0" smtClean="0">
                <a:solidFill>
                  <a:srgbClr val="006600"/>
                </a:solidFill>
              </a:rPr>
              <a:t>Pai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	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Paulo sempre mantém o modelo de oração, que é dirigir o pedido a Deus e em nome de Jesus.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Ao Pai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porque é d’Ele que vem a resposta para a oração; e por Jesus porque Ele é o caminho para se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chegar ao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 – não há outra forma de o homem pecador se achegar a Deus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Comunhão com o </a:t>
            </a:r>
            <a:r>
              <a:rPr lang="pt-BR" sz="2800" b="1" dirty="0" smtClean="0">
                <a:solidFill>
                  <a:srgbClr val="006600"/>
                </a:solidFill>
              </a:rPr>
              <a:t>Pai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  <a:endParaRPr lang="pt-BR" sz="18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 certeza do acesso, pois usa a expressão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perante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”, ou seja, face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face. Não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 um ato meramente religioso, mas consciente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racional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Além de reconhecer que Ele é o Pai de toda a família nos céus e na terra e, se há algum pedido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fazer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pelos filhos, é perante o Pai que se deve comparecer.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pt-BR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5. 12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Ec</a:t>
            </a:r>
            <a:r>
              <a:rPr lang="pt-BR" dirty="0" smtClean="0">
                <a:solidFill>
                  <a:srgbClr val="0000CC"/>
                </a:solidFill>
              </a:rPr>
              <a:t> 5.  1 Guarda </a:t>
            </a:r>
            <a:r>
              <a:rPr lang="pt-BR" dirty="0">
                <a:solidFill>
                  <a:srgbClr val="0000CC"/>
                </a:solidFill>
              </a:rPr>
              <a:t>o teu pé, quando entrares na Casa de Deus; e inclina-te mais a ouvir do que a oferecer sacrifícios de tolos, pois não sabem que fazem mal.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2  Não te precipites com a tua boca, nem o teu coração se apresse a pronunciar palavra alguma diante de Deus; porque Deus está nos céus, e tu estás sobre a terra; pelo que sejam poucas as tuas palavras.</a:t>
            </a:r>
          </a:p>
        </p:txBody>
      </p:sp>
    </p:spTree>
    <p:extLst>
      <p:ext uri="{BB962C8B-B14F-4D97-AF65-F5344CB8AC3E}">
        <p14:creationId xmlns:p14="http://schemas.microsoft.com/office/powerpoint/2010/main" val="18261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006600"/>
                </a:solidFill>
              </a:rPr>
              <a:t>Pai</a:t>
            </a:r>
            <a:endParaRPr lang="pt-BR" sz="39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14,15)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FF0000"/>
                </a:solidFill>
              </a:rPr>
              <a:t>II– Objetivos </a:t>
            </a:r>
            <a:r>
              <a:rPr lang="pt-BR" sz="3900" b="1" dirty="0" smtClean="0">
                <a:solidFill>
                  <a:srgbClr val="FF0000"/>
                </a:solidFill>
              </a:rPr>
              <a:t> da  </a:t>
            </a:r>
            <a:r>
              <a:rPr lang="pt-BR" sz="3900" b="1" dirty="0" smtClean="0">
                <a:solidFill>
                  <a:srgbClr val="FF00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</a:t>
            </a:r>
            <a:r>
              <a:rPr lang="pt-BR" sz="3000" b="1" dirty="0" smtClean="0">
                <a:solidFill>
                  <a:srgbClr val="FF0000"/>
                </a:solidFill>
              </a:rPr>
              <a:t>(vv.16-19</a:t>
            </a:r>
            <a:r>
              <a:rPr lang="pt-BR" sz="3000" b="1" dirty="0">
                <a:solidFill>
                  <a:srgbClr val="FF0000"/>
                </a:solidFill>
              </a:rPr>
              <a:t>)</a:t>
            </a:r>
            <a:endParaRPr lang="pt-BR" sz="3000" b="1" cap="small" dirty="0">
              <a:solidFill>
                <a:srgbClr val="FF00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</a:t>
            </a:r>
            <a:r>
              <a:rPr lang="pt-BR" sz="3900" b="1" dirty="0" smtClean="0">
                <a:solidFill>
                  <a:srgbClr val="006600"/>
                </a:solidFill>
              </a:rPr>
              <a:t>Deus </a:t>
            </a:r>
            <a:r>
              <a:rPr lang="pt-BR" sz="3900" b="1" dirty="0">
                <a:solidFill>
                  <a:srgbClr val="006600"/>
                </a:solidFill>
              </a:rPr>
              <a:t>tem poder para ir </a:t>
            </a:r>
            <a:r>
              <a:rPr lang="pt-BR" sz="3900" b="1" dirty="0" smtClean="0">
                <a:solidFill>
                  <a:srgbClr val="0066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20,21)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94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>
                <a:solidFill>
                  <a:srgbClr val="0000CC"/>
                </a:solidFill>
              </a:rPr>
              <a:t>Ef</a:t>
            </a:r>
            <a:r>
              <a:rPr lang="pt-BR" sz="2800" dirty="0">
                <a:solidFill>
                  <a:srgbClr val="0000CC"/>
                </a:solidFill>
              </a:rPr>
              <a:t> 3. </a:t>
            </a:r>
            <a:r>
              <a:rPr lang="pt-BR" sz="2800" dirty="0" smtClean="0">
                <a:solidFill>
                  <a:srgbClr val="0000CC"/>
                </a:solidFill>
              </a:rPr>
              <a:t> 16  </a:t>
            </a:r>
            <a:r>
              <a:rPr lang="pt-BR" sz="2800" dirty="0" smtClean="0">
                <a:solidFill>
                  <a:srgbClr val="0000CC"/>
                </a:solidFill>
              </a:rPr>
              <a:t>para </a:t>
            </a:r>
            <a:r>
              <a:rPr lang="pt-BR" sz="2800" dirty="0">
                <a:solidFill>
                  <a:srgbClr val="0000CC"/>
                </a:solidFill>
              </a:rPr>
              <a:t>que, segundo as riquezas da sua glória, vos conceda que sejais corroborados com poder pelo seu Espírito no homem interior</a:t>
            </a:r>
            <a:r>
              <a:rPr lang="pt-BR" sz="2800" dirty="0" smtClean="0">
                <a:solidFill>
                  <a:srgbClr val="0000CC"/>
                </a:solidFill>
              </a:rPr>
              <a:t>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17  para </a:t>
            </a:r>
            <a:r>
              <a:rPr lang="pt-BR" sz="2800" dirty="0">
                <a:solidFill>
                  <a:srgbClr val="0000CC"/>
                </a:solidFill>
              </a:rPr>
              <a:t>que Cristo habite, pela fé, no vosso coração; a fim de, estando arraigados e fundados em amor</a:t>
            </a:r>
            <a:r>
              <a:rPr lang="pt-BR" sz="2800" dirty="0" smtClean="0">
                <a:solidFill>
                  <a:srgbClr val="0000CC"/>
                </a:solidFill>
              </a:rPr>
              <a:t>,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18  </a:t>
            </a:r>
            <a:r>
              <a:rPr lang="pt-BR" sz="2800" dirty="0">
                <a:solidFill>
                  <a:srgbClr val="0000CC"/>
                </a:solidFill>
              </a:rPr>
              <a:t>poderdes perfeitamente compreender, com todos os santos, qual seja a largura, e o comprimento, e a altura, e a </a:t>
            </a:r>
            <a:r>
              <a:rPr lang="pt-BR" sz="2800" dirty="0" smtClean="0">
                <a:solidFill>
                  <a:srgbClr val="0000CC"/>
                </a:solidFill>
              </a:rPr>
              <a:t>profundidade   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19  </a:t>
            </a:r>
            <a:r>
              <a:rPr lang="pt-BR" sz="2800" dirty="0">
                <a:solidFill>
                  <a:srgbClr val="0000CC"/>
                </a:solidFill>
              </a:rPr>
              <a:t>e conhecer o amor de Cristo, que excede todo entendimento, para que sejais cheios de toda a plenitude de Deus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Objetivos da </a:t>
            </a:r>
            <a:r>
              <a:rPr lang="pt-BR" sz="2800" b="1" dirty="0" smtClean="0">
                <a:solidFill>
                  <a:srgbClr val="006600"/>
                </a:solidFill>
              </a:rPr>
              <a:t>oração		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primeiro pedido foi para que os irmãos fossem fortalecidos com poder. A expressão tem a ideia de domínio, ou seja, os irmãos deveriam ser dominados pelo poder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Espírito Santo. E não é uma ação externa, pois Paulo está pedindo esse revestimento no homem interior.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promessa está contida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João 14.16, 17 e 20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assim como em Atos 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8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João </a:t>
            </a:r>
            <a:r>
              <a:rPr lang="pt-BR" sz="2800" dirty="0">
                <a:solidFill>
                  <a:srgbClr val="0000CC"/>
                </a:solidFill>
              </a:rPr>
              <a:t>14. 16  E eu rogarei ao Pai, e ele vos dará outro Consolador, para que fique convosco para sempre,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17  o Espírito da verdade, que o mundo não pode receber, porque não o vê, nem o conhece; mas vós o conheceis, porque habita convosco e estará em vós.</a:t>
            </a: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20  </a:t>
            </a:r>
            <a:r>
              <a:rPr lang="pt-BR" sz="2800" dirty="0">
                <a:solidFill>
                  <a:srgbClr val="0000CC"/>
                </a:solidFill>
              </a:rPr>
              <a:t>Naquele dia, conhecereis que estou em meu Pai, e vós, em mim, e eu, em </a:t>
            </a:r>
            <a:r>
              <a:rPr lang="pt-BR" sz="2800" dirty="0" smtClean="0">
                <a:solidFill>
                  <a:srgbClr val="0000CC"/>
                </a:solidFill>
              </a:rPr>
              <a:t>vós.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Objetivos da </a:t>
            </a:r>
            <a:r>
              <a:rPr lang="pt-BR" sz="2800" b="1" dirty="0" smtClean="0">
                <a:solidFill>
                  <a:srgbClr val="006600"/>
                </a:solidFill>
              </a:rPr>
              <a:t>oração					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  <a:endParaRPr lang="pt-BR" sz="18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Paulo ainda diz mais: para que Cristo habite em vosso coração, ou seja, instale-se; esteja em casa ou ainda se estabeleça. Uma vez que somos templo, este precisa ser dedicado totalmente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Ele.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nossa vida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não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deve ser uma casa para Jesus estar esporadicamente; pelo contrário, Ele precisa habitar. 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Objetivos da </a:t>
            </a:r>
            <a:r>
              <a:rPr lang="pt-BR" sz="2800" b="1" dirty="0" smtClean="0">
                <a:solidFill>
                  <a:srgbClr val="006600"/>
                </a:solidFill>
              </a:rPr>
              <a:t>oração</a:t>
            </a:r>
            <a:r>
              <a:rPr lang="pt-BR" sz="2800" b="1" dirty="0" smtClean="0">
                <a:solidFill>
                  <a:srgbClr val="006600"/>
                </a:solidFill>
              </a:rPr>
              <a:t>				</a:t>
            </a: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1800" b="1" dirty="0" smtClean="0">
                <a:solidFill>
                  <a:srgbClr val="006600"/>
                </a:solidFill>
              </a:rPr>
              <a:t>4</a:t>
            </a:r>
            <a:endParaRPr lang="pt-BR" sz="18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Dessa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forma o Espírito Santo fará com que os irmãos lancem raízes e se firmem cada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vez mais em amor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no lugar onde Cristo nos colocou – nos lugares celestiais.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O que contrasta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vida carnal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que é superficial,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que não entende nada das maravilhas de Deus! Na presença d’Ele podemos compreender como o Reino de Deus alcança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para a salvação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os piores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pecadores; e a vitória final será de seu Ungido (</a:t>
            </a:r>
            <a:r>
              <a:rPr lang="pt-BR" sz="31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Fp</a:t>
            </a:r>
            <a:r>
              <a:rPr lang="pt-BR" sz="3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2.9-11</a:t>
            </a:r>
            <a:r>
              <a:rPr lang="pt-BR" sz="3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BR" sz="3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3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3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15. </a:t>
            </a:r>
            <a:r>
              <a:rPr lang="pt-BR" sz="3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31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Fp</a:t>
            </a:r>
            <a:r>
              <a:rPr lang="pt-BR" sz="2800" dirty="0" smtClean="0">
                <a:solidFill>
                  <a:srgbClr val="0000CC"/>
                </a:solidFill>
              </a:rPr>
              <a:t> 2</a:t>
            </a:r>
            <a:r>
              <a:rPr lang="pt-BR" sz="2800" dirty="0">
                <a:solidFill>
                  <a:srgbClr val="0000CC"/>
                </a:solidFill>
              </a:rPr>
              <a:t>. 9  Pelo que também Deus o exaltou soberanamente e lhe deu um nome que é sobre todo o nome</a:t>
            </a:r>
            <a:r>
              <a:rPr lang="pt-BR" sz="2800" dirty="0" smtClean="0">
                <a:solidFill>
                  <a:srgbClr val="0000CC"/>
                </a:solidFill>
              </a:rPr>
              <a:t>,    10  </a:t>
            </a:r>
            <a:r>
              <a:rPr lang="pt-BR" sz="2800" dirty="0">
                <a:solidFill>
                  <a:srgbClr val="0000CC"/>
                </a:solidFill>
              </a:rPr>
              <a:t>para que ao nome de Jesus se dobre todo joelho dos que estão nos céus, e na terra, e debaixo da terra</a:t>
            </a:r>
            <a:r>
              <a:rPr lang="pt-BR" sz="2800" dirty="0" smtClean="0">
                <a:solidFill>
                  <a:srgbClr val="0000CC"/>
                </a:solidFill>
              </a:rPr>
              <a:t>,     11  e </a:t>
            </a:r>
            <a:r>
              <a:rPr lang="pt-BR" sz="2800" dirty="0">
                <a:solidFill>
                  <a:srgbClr val="0000CC"/>
                </a:solidFill>
              </a:rPr>
              <a:t>toda língua confesse que Jesus Cristo é o Senhor, para glória de Deus Pai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7030A0"/>
                </a:solidFill>
              </a:rPr>
              <a:t>1 </a:t>
            </a:r>
            <a:r>
              <a:rPr lang="pt-BR" dirty="0" err="1">
                <a:solidFill>
                  <a:srgbClr val="7030A0"/>
                </a:solidFill>
              </a:rPr>
              <a:t>Co</a:t>
            </a:r>
            <a:r>
              <a:rPr lang="pt-BR" dirty="0">
                <a:solidFill>
                  <a:srgbClr val="7030A0"/>
                </a:solidFill>
              </a:rPr>
              <a:t> 15. 24  Depois, virá o fim, quando tiver entregado o Reino a Deus, ao Pai, e quando houver aniquilado todo império e toda potestade e força.</a:t>
            </a:r>
          </a:p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48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Objetivos da </a:t>
            </a:r>
            <a:r>
              <a:rPr lang="pt-BR" sz="2800" b="1" dirty="0" smtClean="0">
                <a:solidFill>
                  <a:srgbClr val="006600"/>
                </a:solidFill>
              </a:rPr>
              <a:t>oração					</a:t>
            </a:r>
            <a:r>
              <a:rPr lang="pt-BR" sz="1800" b="1" dirty="0" smtClean="0">
                <a:solidFill>
                  <a:srgbClr val="006600"/>
                </a:solidFill>
              </a:rPr>
              <a:t>5</a:t>
            </a:r>
            <a:endParaRPr lang="pt-BR" sz="18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mente humana não compreende essas coisas e esse é outro objetivo na oração de Paulo, para que os irmãos conhecessem o que não pode ser conhecido por métodos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humanos,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que ultrapassa o conhecimento racional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2.9-14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Este era o desejo de Paulo – que os irmãos fossem tirados do plano natural e levados para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sobrenatural,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maneira que o homem estará cheio de toda a plenitude de Deus. 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1 </a:t>
            </a:r>
            <a:r>
              <a:rPr lang="pt-BR" sz="2400" dirty="0" err="1">
                <a:solidFill>
                  <a:srgbClr val="0000CC"/>
                </a:solidFill>
              </a:rPr>
              <a:t>Co</a:t>
            </a:r>
            <a:r>
              <a:rPr lang="pt-BR" sz="2400" dirty="0">
                <a:solidFill>
                  <a:srgbClr val="0000CC"/>
                </a:solidFill>
              </a:rPr>
              <a:t> 2. 9  Mas, como está escrito: As coisas que o olho não viu, e o ouvido não ouviu, e não subiram ao coração do homem são as que Deus preparou para os que o amam</a:t>
            </a:r>
            <a:r>
              <a:rPr lang="pt-BR" sz="2400" dirty="0" smtClean="0">
                <a:solidFill>
                  <a:srgbClr val="0000CC"/>
                </a:solidFill>
              </a:rPr>
              <a:t>.    10  </a:t>
            </a:r>
            <a:r>
              <a:rPr lang="pt-BR" sz="2400" dirty="0">
                <a:solidFill>
                  <a:srgbClr val="0000CC"/>
                </a:solidFill>
              </a:rPr>
              <a:t>Mas Deus </a:t>
            </a:r>
            <a:r>
              <a:rPr lang="pt-BR" sz="2400" dirty="0" err="1">
                <a:solidFill>
                  <a:srgbClr val="0000CC"/>
                </a:solidFill>
              </a:rPr>
              <a:t>no-las</a:t>
            </a:r>
            <a:r>
              <a:rPr lang="pt-BR" sz="2400" dirty="0">
                <a:solidFill>
                  <a:srgbClr val="0000CC"/>
                </a:solidFill>
              </a:rPr>
              <a:t> revelou pelo seu Espírito; porque o Espírito penetra todas as coisas, ainda as profundezas de Deus</a:t>
            </a:r>
            <a:r>
              <a:rPr lang="pt-BR" sz="2400" dirty="0" smtClean="0">
                <a:solidFill>
                  <a:srgbClr val="0000CC"/>
                </a:solidFill>
              </a:rPr>
              <a:t>.    11  </a:t>
            </a:r>
            <a:r>
              <a:rPr lang="pt-BR" sz="2400" dirty="0">
                <a:solidFill>
                  <a:srgbClr val="0000CC"/>
                </a:solidFill>
              </a:rPr>
              <a:t>Porque qual dos homens sabe as coisas do homem, senão o espírito do homem, que nele está? Assim também ninguém sabe as coisas de Deus, senão o Espírito de Deus</a:t>
            </a:r>
            <a:r>
              <a:rPr lang="pt-BR" sz="2400" dirty="0" smtClean="0">
                <a:solidFill>
                  <a:srgbClr val="0000CC"/>
                </a:solidFill>
              </a:rPr>
              <a:t>.    12  </a:t>
            </a:r>
            <a:r>
              <a:rPr lang="pt-BR" sz="2400" dirty="0">
                <a:solidFill>
                  <a:srgbClr val="0000CC"/>
                </a:solidFill>
              </a:rPr>
              <a:t>Mas nós não recebemos o espírito do mundo, mas o Espírito que provém de Deus, para que pudéssemos conhecer o que nos é dado gratuitamente por Deus</a:t>
            </a:r>
            <a:r>
              <a:rPr lang="pt-BR" sz="2400" dirty="0" smtClean="0">
                <a:solidFill>
                  <a:srgbClr val="0000CC"/>
                </a:solidFill>
              </a:rPr>
              <a:t>.    13  </a:t>
            </a:r>
            <a:r>
              <a:rPr lang="pt-BR" sz="2400" dirty="0">
                <a:solidFill>
                  <a:srgbClr val="0000CC"/>
                </a:solidFill>
              </a:rPr>
              <a:t>As quais também falamos, não com palavras de sabedoria humana, mas com as que o Espírito Santo ensina, comparando as coisas espirituais com as espirituais</a:t>
            </a:r>
            <a:r>
              <a:rPr lang="pt-BR" sz="2400" dirty="0" smtClean="0">
                <a:solidFill>
                  <a:srgbClr val="0000CC"/>
                </a:solidFill>
              </a:rPr>
              <a:t>.    14  </a:t>
            </a:r>
            <a:r>
              <a:rPr lang="pt-BR" sz="2400" dirty="0">
                <a:solidFill>
                  <a:srgbClr val="0000CC"/>
                </a:solidFill>
              </a:rPr>
              <a:t>Ora, o homem natural não compreende as coisas do Espírito de Deus, porque lhe parecem loucura; e não pode entendê-las, porque elas se discernem espiritualmente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rgbClr val="0000CC"/>
                </a:solidFill>
              </a:rPr>
              <a:t>Ef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 smtClean="0">
                <a:solidFill>
                  <a:srgbClr val="0000CC"/>
                </a:solidFill>
              </a:rPr>
              <a:t>3.</a:t>
            </a:r>
            <a:r>
              <a:rPr lang="pt-BR" dirty="0" smtClean="0">
                <a:solidFill>
                  <a:srgbClr val="0000CC"/>
                </a:solidFill>
              </a:rPr>
              <a:t>18 </a:t>
            </a:r>
            <a:r>
              <a:rPr lang="pt-BR" u="sng" dirty="0" smtClean="0">
                <a:solidFill>
                  <a:srgbClr val="0000CC"/>
                </a:solidFill>
              </a:rPr>
              <a:t>poderdes </a:t>
            </a:r>
            <a:r>
              <a:rPr lang="pt-BR" u="sng" dirty="0">
                <a:solidFill>
                  <a:srgbClr val="0000CC"/>
                </a:solidFill>
              </a:rPr>
              <a:t>perfeitamente compreender</a:t>
            </a:r>
            <a:r>
              <a:rPr lang="pt-BR" dirty="0">
                <a:solidFill>
                  <a:srgbClr val="0000CC"/>
                </a:solidFill>
              </a:rPr>
              <a:t>, com todos os santos, qual seja a largura, e o comprimento, e a altura, e a </a:t>
            </a:r>
            <a:r>
              <a:rPr lang="pt-BR" dirty="0" smtClean="0">
                <a:solidFill>
                  <a:srgbClr val="0000CC"/>
                </a:solidFill>
              </a:rPr>
              <a:t>profundidade</a:t>
            </a:r>
          </a:p>
          <a:p>
            <a:pPr marL="0" indent="0">
              <a:buNone/>
            </a:pPr>
            <a:r>
              <a:rPr lang="pt-BR" sz="1400" dirty="0" smtClean="0">
                <a:solidFill>
                  <a:srgbClr val="0000CC"/>
                </a:solidFill>
              </a:rPr>
              <a:t> 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19  e </a:t>
            </a:r>
            <a:r>
              <a:rPr lang="pt-BR" dirty="0">
                <a:solidFill>
                  <a:srgbClr val="0000CC"/>
                </a:solidFill>
              </a:rPr>
              <a:t>conhecer </a:t>
            </a:r>
            <a:r>
              <a:rPr lang="pt-BR" u="sng" dirty="0" smtClean="0">
                <a:solidFill>
                  <a:srgbClr val="0000CC"/>
                </a:solidFill>
              </a:rPr>
              <a:t>o </a:t>
            </a:r>
            <a:r>
              <a:rPr lang="pt-BR" u="sng" dirty="0">
                <a:solidFill>
                  <a:srgbClr val="0000CC"/>
                </a:solidFill>
              </a:rPr>
              <a:t>amor de Cristo, que excede </a:t>
            </a:r>
            <a:r>
              <a:rPr lang="pt-BR" u="sng" dirty="0" smtClean="0">
                <a:solidFill>
                  <a:srgbClr val="0000CC"/>
                </a:solidFill>
              </a:rPr>
              <a:t>todo entendimento</a:t>
            </a:r>
            <a:r>
              <a:rPr lang="pt-BR" dirty="0">
                <a:solidFill>
                  <a:srgbClr val="0000CC"/>
                </a:solidFill>
              </a:rPr>
              <a:t>, para que sejais cheios de toda </a:t>
            </a:r>
            <a:r>
              <a:rPr lang="pt-BR" u="sng" dirty="0">
                <a:solidFill>
                  <a:srgbClr val="0000CC"/>
                </a:solidFill>
              </a:rPr>
              <a:t>a plenitude de Deus</a:t>
            </a:r>
            <a:r>
              <a:rPr lang="pt-BR" u="sng" dirty="0" smtClean="0">
                <a:solidFill>
                  <a:srgbClr val="0000CC"/>
                </a:solidFill>
              </a:rPr>
              <a:t>.</a:t>
            </a:r>
            <a:endParaRPr lang="pt-BR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006600"/>
                </a:solidFill>
              </a:rPr>
              <a:t>Pai</a:t>
            </a:r>
            <a:endParaRPr lang="pt-BR" sz="39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14,15)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Objetivos da </a:t>
            </a:r>
            <a:r>
              <a:rPr lang="pt-BR" sz="3900" b="1" dirty="0" smtClean="0">
                <a:solidFill>
                  <a:srgbClr val="0066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(vv.16-19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FF0000"/>
                </a:solidFill>
              </a:rPr>
              <a:t>III– Deus tem poder para ir </a:t>
            </a:r>
            <a:r>
              <a:rPr lang="pt-BR" sz="3900" b="1" dirty="0" smtClean="0">
                <a:solidFill>
                  <a:srgbClr val="FF00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</a:t>
            </a:r>
            <a:r>
              <a:rPr lang="pt-BR" sz="3000" b="1" dirty="0" smtClean="0">
                <a:solidFill>
                  <a:srgbClr val="FF0000"/>
                </a:solidFill>
              </a:rPr>
              <a:t>(vv</a:t>
            </a:r>
            <a:r>
              <a:rPr lang="pt-BR" sz="3000" b="1" dirty="0">
                <a:solidFill>
                  <a:srgbClr val="FF0000"/>
                </a:solidFill>
              </a:rPr>
              <a:t>. 20,21)</a:t>
            </a:r>
            <a:r>
              <a:rPr lang="pt-BR" sz="3000" dirty="0" smtClean="0">
                <a:solidFill>
                  <a:srgbClr val="FF00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94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3.  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 smtClean="0">
                <a:solidFill>
                  <a:srgbClr val="0000CC"/>
                </a:solidFill>
              </a:rPr>
              <a:t>20  </a:t>
            </a:r>
            <a:r>
              <a:rPr lang="pt-BR" dirty="0">
                <a:solidFill>
                  <a:srgbClr val="0000CC"/>
                </a:solidFill>
              </a:rPr>
              <a:t>Ora, àquele que é poderoso para fazer tudo muito mais abundantemente além daquilo que pedimos ou pensamos, segundo o poder que em nós </a:t>
            </a:r>
            <a:r>
              <a:rPr lang="pt-BR" dirty="0" smtClean="0">
                <a:solidFill>
                  <a:srgbClr val="0000CC"/>
                </a:solidFill>
              </a:rPr>
              <a:t>opera,</a:t>
            </a:r>
          </a:p>
          <a:p>
            <a:pPr marL="0" indent="0">
              <a:buNone/>
            </a:pPr>
            <a:endParaRPr lang="pt-BR" sz="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21  </a:t>
            </a:r>
            <a:r>
              <a:rPr lang="pt-BR" dirty="0">
                <a:solidFill>
                  <a:srgbClr val="0000CC"/>
                </a:solidFill>
              </a:rPr>
              <a:t>a esse glória na igreja, por Jesus Cristo, em todas as gerações, para todo o sempre. Amém!</a:t>
            </a:r>
          </a:p>
        </p:txBody>
      </p:sp>
    </p:spTree>
    <p:extLst>
      <p:ext uri="{BB962C8B-B14F-4D97-AF65-F5344CB8AC3E}">
        <p14:creationId xmlns:p14="http://schemas.microsoft.com/office/powerpoint/2010/main" val="25842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Deus tem poder para ir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além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Ora, tudo isso que foi colocado ainda não é nada perto do que Deus tem poder para fazer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 igreja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Ele é poderoso para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fazer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muito mais. </a:t>
            </a: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err="1">
                <a:solidFill>
                  <a:srgbClr val="0000CC"/>
                </a:solidFill>
              </a:rPr>
              <a:t>Ef</a:t>
            </a:r>
            <a:r>
              <a:rPr lang="pt-BR" dirty="0">
                <a:solidFill>
                  <a:srgbClr val="0000CC"/>
                </a:solidFill>
              </a:rPr>
              <a:t> 3.   20  </a:t>
            </a:r>
            <a:r>
              <a:rPr lang="pt-BR" dirty="0" smtClean="0">
                <a:solidFill>
                  <a:srgbClr val="0000CC"/>
                </a:solidFill>
              </a:rPr>
              <a:t>... </a:t>
            </a:r>
            <a:r>
              <a:rPr lang="pt-BR" dirty="0">
                <a:solidFill>
                  <a:srgbClr val="0000CC"/>
                </a:solidFill>
              </a:rPr>
              <a:t>é poderoso para fazer tudo muito mais abundantemente além daquilo que pedimos ou pensamos, segundo o poder que em nós opera</a:t>
            </a:r>
            <a:r>
              <a:rPr lang="pt-BR" dirty="0" smtClean="0">
                <a:solidFill>
                  <a:srgbClr val="0000CC"/>
                </a:solidFill>
              </a:rPr>
              <a:t>,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Deus tem poder para ir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além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	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</a:t>
            </a:r>
            <a:r>
              <a:rPr lang="pt-BR" sz="19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  <a:endParaRPr lang="pt-BR" sz="1900" b="1" cap="small" dirty="0" smtClean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Nesse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sentido,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Deus faz além daquilo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pedimos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 até mesmo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pensamos, muitas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vezes não conhecemos a real necessidade espiritual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 irmãos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mas, conduzidos pelo Espírito Santo, alcançaremos aquilo que é a vontade de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Deus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8.26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obra que Deus realizou por meio de Cristo está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muito além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entendimento humano, portanto, a Ele seja toda a honra e toda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glória.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4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8. 26 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 mesma maneira também o Espírito ajuda as nossas fraquezas; porque não sabemos o que havemos de pedir como convém, mas o mesmo Espírito intercede por nós com gemidos inexprimíveis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2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006600"/>
                </a:solidFill>
              </a:rPr>
              <a:t>Pai</a:t>
            </a:r>
            <a:endParaRPr lang="pt-BR" sz="39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14,15)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Objetivos da </a:t>
            </a:r>
            <a:r>
              <a:rPr lang="pt-BR" sz="3900" b="1" dirty="0" smtClean="0">
                <a:solidFill>
                  <a:srgbClr val="0066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(vv.16-19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Deus tem poder para ir </a:t>
            </a:r>
            <a:r>
              <a:rPr lang="pt-BR" sz="3900" b="1" dirty="0" smtClean="0">
                <a:solidFill>
                  <a:srgbClr val="0066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20,21)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5800" b="1" dirty="0">
                <a:solidFill>
                  <a:srgbClr val="FF00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94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Conclusão							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5400" dirty="0"/>
              <a:t> </a:t>
            </a:r>
            <a:r>
              <a:rPr lang="pt-BR" sz="5400" dirty="0" smtClean="0"/>
              <a:t>Por esta </a:t>
            </a:r>
            <a:r>
              <a:rPr lang="pt-BR" sz="5400" dirty="0"/>
              <a:t>oração de </a:t>
            </a:r>
            <a:r>
              <a:rPr lang="pt-BR" sz="5400" dirty="0" smtClean="0"/>
              <a:t>Paulo </a:t>
            </a:r>
            <a:r>
              <a:rPr lang="pt-BR" sz="5400" dirty="0"/>
              <a:t>fica ainda mais claro o grande depósito de Deus em Cristo Jesus </a:t>
            </a:r>
            <a:r>
              <a:rPr lang="pt-BR" sz="5400" dirty="0" smtClean="0"/>
              <a:t>e </a:t>
            </a:r>
            <a:r>
              <a:rPr lang="pt-BR" sz="5400" dirty="0"/>
              <a:t>que o papel da intercessão pela vida do povo é imprescindível. Somente através de uma vida diante da face de Deus é que a igreja sairá do natural e invadirá o sobrenatural. Não é ação humana; é de Deus, pelo poder do Seu Espírito. 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ea typeface="+mn-ea"/>
                <a:cs typeface="Arial" charset="0"/>
              </a:rPr>
              <a:t>Lição 7: Oração de Paulo pelos Efésios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Efésios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 a 21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006600"/>
                </a:solidFill>
              </a:rPr>
              <a:t>Pai</a:t>
            </a:r>
            <a:endParaRPr lang="pt-BR" sz="39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14,15)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Objetivos da </a:t>
            </a:r>
            <a:r>
              <a:rPr lang="pt-BR" sz="3900" b="1" dirty="0" smtClean="0">
                <a:solidFill>
                  <a:srgbClr val="0066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(vv.16-19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Deus tem poder para ir </a:t>
            </a:r>
            <a:r>
              <a:rPr lang="pt-BR" sz="3900" b="1" dirty="0" smtClean="0">
                <a:solidFill>
                  <a:srgbClr val="0066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20,21)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94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Por 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causa disso, me ponho de joelhos perante o Pai de nosso Senhor Jesus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Cristo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Ef.3.14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2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Ef</a:t>
            </a:r>
            <a:r>
              <a:rPr lang="pt-BR" sz="2400" dirty="0" smtClean="0">
                <a:solidFill>
                  <a:srgbClr val="0000CC"/>
                </a:solidFill>
              </a:rPr>
              <a:t> 3. 14  </a:t>
            </a:r>
            <a:r>
              <a:rPr lang="pt-BR" sz="2400" dirty="0">
                <a:solidFill>
                  <a:srgbClr val="0000CC"/>
                </a:solidFill>
              </a:rPr>
              <a:t>Por causa disso, me ponho de joelhos perante o Pai de nosso Senhor Jesus Cristo</a:t>
            </a:r>
            <a:r>
              <a:rPr lang="pt-BR" sz="2400" dirty="0" smtClean="0">
                <a:solidFill>
                  <a:srgbClr val="0000CC"/>
                </a:solidFill>
              </a:rPr>
              <a:t>,    15  </a:t>
            </a:r>
            <a:r>
              <a:rPr lang="pt-BR" sz="2400" dirty="0">
                <a:solidFill>
                  <a:srgbClr val="0000CC"/>
                </a:solidFill>
              </a:rPr>
              <a:t>do qual toda a família nos céus e na terra toma o nome</a:t>
            </a:r>
            <a:r>
              <a:rPr lang="pt-BR" sz="2400" dirty="0" smtClean="0">
                <a:solidFill>
                  <a:srgbClr val="0000CC"/>
                </a:solidFill>
              </a:rPr>
              <a:t>,    16  </a:t>
            </a:r>
            <a:r>
              <a:rPr lang="pt-BR" sz="2400" dirty="0">
                <a:solidFill>
                  <a:srgbClr val="0000CC"/>
                </a:solidFill>
              </a:rPr>
              <a:t>para que, segundo as riquezas da sua glória, vos conceda que sejais corroborados com poder pelo seu Espírito no homem interior</a:t>
            </a:r>
            <a:r>
              <a:rPr lang="pt-BR" sz="2400" dirty="0" smtClean="0">
                <a:solidFill>
                  <a:srgbClr val="0000CC"/>
                </a:solidFill>
              </a:rPr>
              <a:t>;    17  </a:t>
            </a:r>
            <a:r>
              <a:rPr lang="pt-BR" sz="2400" dirty="0">
                <a:solidFill>
                  <a:srgbClr val="0000CC"/>
                </a:solidFill>
              </a:rPr>
              <a:t>para que Cristo habite, pela fé, no vosso coração; a fim de, estando arraigados e fundados em amor</a:t>
            </a:r>
            <a:r>
              <a:rPr lang="pt-BR" sz="2400" dirty="0" smtClean="0">
                <a:solidFill>
                  <a:srgbClr val="0000CC"/>
                </a:solidFill>
              </a:rPr>
              <a:t>,    18  </a:t>
            </a:r>
            <a:r>
              <a:rPr lang="pt-BR" sz="2400" dirty="0">
                <a:solidFill>
                  <a:srgbClr val="0000CC"/>
                </a:solidFill>
              </a:rPr>
              <a:t>poderdes perfeitamente compreender, com todos os santos, qual seja a largura, e o comprimento, e a altura, e a </a:t>
            </a:r>
            <a:r>
              <a:rPr lang="pt-BR" sz="2400" dirty="0" smtClean="0">
                <a:solidFill>
                  <a:srgbClr val="0000CC"/>
                </a:solidFill>
              </a:rPr>
              <a:t>profundidade    19  </a:t>
            </a:r>
            <a:r>
              <a:rPr lang="pt-BR" sz="2400" dirty="0">
                <a:solidFill>
                  <a:srgbClr val="0000CC"/>
                </a:solidFill>
              </a:rPr>
              <a:t>e conhecer o amor de Cristo, que excede todo entendimento, para que sejais cheios de toda a plenitude de Deus</a:t>
            </a:r>
            <a:r>
              <a:rPr lang="pt-BR" sz="2400" dirty="0" smtClean="0">
                <a:solidFill>
                  <a:srgbClr val="0000CC"/>
                </a:solidFill>
              </a:rPr>
              <a:t>.    20  </a:t>
            </a:r>
            <a:r>
              <a:rPr lang="pt-BR" sz="2400" dirty="0">
                <a:solidFill>
                  <a:srgbClr val="0000CC"/>
                </a:solidFill>
              </a:rPr>
              <a:t>Ora, àquele que é poderoso para fazer tudo muito mais abundantemente além daquilo que pedimos ou pensamos, segundo o poder que em nós opera</a:t>
            </a:r>
            <a:r>
              <a:rPr lang="pt-BR" sz="2400" dirty="0" smtClean="0">
                <a:solidFill>
                  <a:srgbClr val="0000CC"/>
                </a:solidFill>
              </a:rPr>
              <a:t>,    21  </a:t>
            </a:r>
            <a:r>
              <a:rPr lang="pt-BR" sz="2400" dirty="0">
                <a:solidFill>
                  <a:srgbClr val="0000CC"/>
                </a:solidFill>
              </a:rPr>
              <a:t>a esse glória na igreja, por Jesus Cristo, em todas as gerações, para todo o sempre. Amém!</a:t>
            </a: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Por 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causa disso, me ponho de joelhos perante o Pai de nosso Senhor Jesus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Cristo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Ef.3.14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006600"/>
                </a:solidFill>
              </a:rPr>
              <a:t>Pai</a:t>
            </a:r>
            <a:endParaRPr lang="pt-BR" sz="39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14,15)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Objetivos da </a:t>
            </a:r>
            <a:r>
              <a:rPr lang="pt-BR" sz="3900" b="1" dirty="0" smtClean="0">
                <a:solidFill>
                  <a:srgbClr val="0066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(vv.16-19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Deus tem poder para ir </a:t>
            </a:r>
            <a:r>
              <a:rPr lang="pt-BR" sz="3900" b="1" dirty="0" smtClean="0">
                <a:solidFill>
                  <a:srgbClr val="0066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20,21)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12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Nesta lição vamos estudar a segunda oração de Paulo pela igreja; na primeira, ele pediu ao </a:t>
            </a:r>
            <a:r>
              <a:rPr lang="pt-BR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Pai que 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desse à igreja visão espiritual; nesta, ele pede ao Pai fortalecimento no homem interior. Não </a:t>
            </a:r>
            <a:r>
              <a:rPr lang="pt-BR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obstante Paulo 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estar em uma prisão, seu pedido em nenhum momento tem caráter material, ou </a:t>
            </a:r>
            <a:r>
              <a:rPr lang="pt-BR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mesmo individual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; sua oração é sempre em favor dos irmãos. Ela tem características próprias, objetivos claros </a:t>
            </a:r>
            <a:r>
              <a:rPr lang="pt-BR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 busca 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sempre </a:t>
            </a:r>
            <a:r>
              <a:rPr lang="pt-BR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r>
              <a:rPr lang="pt-BR" sz="2600" dirty="0">
                <a:solidFill>
                  <a:prstClr val="black"/>
                </a:solidFill>
                <a:latin typeface="Arial" charset="0"/>
                <a:cs typeface="Arial" charset="0"/>
              </a:rPr>
              <a:t>vontade de Deus.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7: Oração de Paulo pelos Efésios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FF0000"/>
                </a:solidFill>
              </a:rPr>
              <a:t>I – Comunhão com o </a:t>
            </a:r>
            <a:r>
              <a:rPr lang="pt-BR" sz="3900" b="1" dirty="0" smtClean="0">
                <a:solidFill>
                  <a:srgbClr val="FF0000"/>
                </a:solidFill>
              </a:rPr>
              <a:t>Pai</a:t>
            </a:r>
            <a:endParaRPr lang="pt-BR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			</a:t>
            </a:r>
            <a:r>
              <a:rPr lang="pt-BR" sz="3000" b="1" dirty="0" smtClean="0">
                <a:solidFill>
                  <a:srgbClr val="FF0000"/>
                </a:solidFill>
              </a:rPr>
              <a:t>(vv</a:t>
            </a:r>
            <a:r>
              <a:rPr lang="pt-BR" sz="3000" b="1" dirty="0">
                <a:solidFill>
                  <a:srgbClr val="FF0000"/>
                </a:solidFill>
              </a:rPr>
              <a:t>. 14,15)</a:t>
            </a:r>
            <a:endParaRPr lang="pt-BR" sz="30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Objetivos da </a:t>
            </a:r>
            <a:r>
              <a:rPr lang="pt-BR" sz="3900" b="1" dirty="0" smtClean="0">
                <a:solidFill>
                  <a:srgbClr val="006600"/>
                </a:solidFill>
              </a:rPr>
              <a:t>oração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(vv.16-19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Deus tem poder para ir </a:t>
            </a:r>
            <a:r>
              <a:rPr lang="pt-BR" sz="3900" b="1" dirty="0" smtClean="0">
                <a:solidFill>
                  <a:srgbClr val="006600"/>
                </a:solidFill>
              </a:rPr>
              <a:t>além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</a:t>
            </a:r>
            <a:r>
              <a:rPr lang="pt-BR" sz="3000" b="1" dirty="0" smtClean="0">
                <a:solidFill>
                  <a:srgbClr val="006600"/>
                </a:solidFill>
              </a:rPr>
              <a:t>(vv</a:t>
            </a:r>
            <a:r>
              <a:rPr lang="pt-BR" sz="3000" b="1" dirty="0">
                <a:solidFill>
                  <a:srgbClr val="006600"/>
                </a:solidFill>
              </a:rPr>
              <a:t>. 20,21)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94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rgbClr val="0000CC"/>
                </a:solidFill>
              </a:rPr>
              <a:t>Ef</a:t>
            </a:r>
            <a:r>
              <a:rPr lang="pt-BR" dirty="0">
                <a:solidFill>
                  <a:srgbClr val="0000CC"/>
                </a:solidFill>
              </a:rPr>
              <a:t> 3. 14  </a:t>
            </a:r>
            <a:r>
              <a:rPr lang="pt-BR" dirty="0" smtClean="0">
                <a:solidFill>
                  <a:srgbClr val="0000CC"/>
                </a:solidFill>
              </a:rPr>
              <a:t>Por </a:t>
            </a:r>
            <a:r>
              <a:rPr lang="pt-BR" dirty="0">
                <a:solidFill>
                  <a:srgbClr val="0000CC"/>
                </a:solidFill>
              </a:rPr>
              <a:t>causa disso, me ponho de joelhos perante o Pai de nosso Senhor Jesus Cristo</a:t>
            </a:r>
            <a:r>
              <a:rPr lang="pt-BR" dirty="0" smtClean="0">
                <a:solidFill>
                  <a:srgbClr val="0000CC"/>
                </a:solidFill>
              </a:rPr>
              <a:t>,    </a:t>
            </a:r>
            <a:endParaRPr lang="pt-BR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1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15  </a:t>
            </a:r>
            <a:r>
              <a:rPr lang="pt-BR" dirty="0">
                <a:solidFill>
                  <a:srgbClr val="0000CC"/>
                </a:solidFill>
              </a:rPr>
              <a:t>do qual toda a família nos céus e na terra toma o nome</a:t>
            </a:r>
            <a:r>
              <a:rPr lang="pt-BR" dirty="0" smtClean="0">
                <a:solidFill>
                  <a:srgbClr val="0000CC"/>
                </a:solidFill>
              </a:rPr>
              <a:t>,    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1195</Words>
  <Application>Microsoft Office PowerPoint</Application>
  <PresentationFormat>Apresentação na tela (4:3)</PresentationFormat>
  <Paragraphs>197</Paragraphs>
  <Slides>32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CARTA AOS EFÉSIOS Lição 7: Oração de Paulo pelos Efésios</vt:lpstr>
      <vt:lpstr>Apresentação do PowerPoint</vt:lpstr>
      <vt:lpstr>CARTA AOS EFÉSIOS Lição 7: Oração de Paulo pelos Efésios</vt:lpstr>
      <vt:lpstr>CARTA AOS EFÉSIOS Lição 7: Oração de Paulo pelos Efésios</vt:lpstr>
      <vt:lpstr>CARTA AOS EFÉSIOS Lição 7: Oração de Paulo pelos Efésios</vt:lpstr>
      <vt:lpstr>CARTA AOS EFÉSIOS Lição 7: Oração de Paulo pelos Efésios</vt:lpstr>
      <vt:lpstr>Apresentação do PowerPoint</vt:lpstr>
      <vt:lpstr>CARTA AOS EFÉSIOS Lição 7: Oração de Paulo pelos Efésios</vt:lpstr>
      <vt:lpstr>CARTA AOS EFÉSIOS Lição 7: Oração de Paulo pelos Efésios</vt:lpstr>
      <vt:lpstr>Apresentação do PowerPoint</vt:lpstr>
      <vt:lpstr>CARTA AOS EFÉSIOS Lição 7: Oração de Paulo pelos Efésios</vt:lpstr>
      <vt:lpstr>Apresentação do PowerPoint</vt:lpstr>
      <vt:lpstr>CARTA AOS EFÉSIOS Lição 7: Oração de Paulo pelos Efésios</vt:lpstr>
      <vt:lpstr>Apresentação do PowerPoint</vt:lpstr>
      <vt:lpstr>CARTA AOS EFÉSIOS Lição 7: Oração de Paulo pelos Efésios</vt:lpstr>
      <vt:lpstr>CARTA AOS EFÉSIOS Lição 7: Oração de Paulo pelos Efésios</vt:lpstr>
      <vt:lpstr>Apresentação do PowerPoint</vt:lpstr>
      <vt:lpstr>CARTA AOS EFÉSIOS Lição 7: Oração de Paulo pelos Efésios</vt:lpstr>
      <vt:lpstr>Apresentação do PowerPoint</vt:lpstr>
      <vt:lpstr>Apresentação do PowerPoint</vt:lpstr>
      <vt:lpstr>CARTA AOS EFÉSIOS Lição 7: Oração de Paulo pelos Efésios</vt:lpstr>
      <vt:lpstr>Apresentação do PowerPoint</vt:lpstr>
      <vt:lpstr>CARTA AOS EFÉSIOS Lição 7: Oração de Paulo pelos Efésios</vt:lpstr>
      <vt:lpstr>CARTA AOS EFÉSIOS Lição 7: Oração de Paulo pelos Efésios</vt:lpstr>
      <vt:lpstr>Apresentação do PowerPoint</vt:lpstr>
      <vt:lpstr>CARTA AOS EFÉSIOS Lição 7: Oração de Paulo pelos Efésios</vt:lpstr>
      <vt:lpstr>CARTA AOS EFÉSIOS Lição 7: Oração de Paulo pelos Efésios</vt:lpstr>
      <vt:lpstr>CARTA AOS EFÉSIOS Lição 7: Oração de Paulo pelos Efésios</vt:lpstr>
      <vt:lpstr>CARTA AOS EFÉSIOS Lição 7: Oração de Paulo pelos Efésios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82</cp:revision>
  <dcterms:created xsi:type="dcterms:W3CDTF">2017-03-28T13:10:15Z</dcterms:created>
  <dcterms:modified xsi:type="dcterms:W3CDTF">2017-08-15T20:29:45Z</dcterms:modified>
</cp:coreProperties>
</file>