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6" r:id="rId2"/>
    <p:sldId id="259" r:id="rId3"/>
    <p:sldId id="257" r:id="rId4"/>
    <p:sldId id="279" r:id="rId5"/>
    <p:sldId id="260" r:id="rId6"/>
    <p:sldId id="262" r:id="rId7"/>
    <p:sldId id="263" r:id="rId8"/>
    <p:sldId id="317" r:id="rId9"/>
    <p:sldId id="323" r:id="rId10"/>
    <p:sldId id="264" r:id="rId11"/>
    <p:sldId id="281" r:id="rId12"/>
    <p:sldId id="324" r:id="rId13"/>
    <p:sldId id="325" r:id="rId14"/>
    <p:sldId id="326" r:id="rId15"/>
    <p:sldId id="327" r:id="rId16"/>
    <p:sldId id="338" r:id="rId17"/>
    <p:sldId id="318" r:id="rId18"/>
    <p:sldId id="330" r:id="rId19"/>
    <p:sldId id="267" r:id="rId20"/>
    <p:sldId id="337" r:id="rId21"/>
    <p:sldId id="339" r:id="rId22"/>
    <p:sldId id="319" r:id="rId23"/>
    <p:sldId id="331" r:id="rId24"/>
    <p:sldId id="268" r:id="rId25"/>
    <p:sldId id="341" r:id="rId26"/>
    <p:sldId id="336" r:id="rId27"/>
    <p:sldId id="312" r:id="rId28"/>
    <p:sldId id="340" r:id="rId29"/>
    <p:sldId id="320" r:id="rId30"/>
    <p:sldId id="313" r:id="rId31"/>
    <p:sldId id="321" r:id="rId32"/>
    <p:sldId id="322" r:id="rId33"/>
    <p:sldId id="316" r:id="rId3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C9BF2-DC0F-4452-ABF8-F28AC5D4A9F9}" type="datetimeFigureOut">
              <a:rPr lang="pt-BR" smtClean="0"/>
              <a:t>08/08/2017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A1916-7331-4A11-846C-A049D8C27565}" type="slidenum">
              <a:rPr lang="pt-BR" smtClean="0"/>
              <a:t>‹nº›</a:t>
            </a:fld>
            <a:endParaRPr lang="pt-BR"/>
          </a:p>
        </p:txBody>
      </p:sp>
    </p:spTree>
    <p:extLst>
      <p:ext uri="{BB962C8B-B14F-4D97-AF65-F5344CB8AC3E}">
        <p14:creationId xmlns:p14="http://schemas.microsoft.com/office/powerpoint/2010/main" val="361741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lang="pt-BR" dirty="0" smtClean="0"/>
              <a:t>		</a:t>
            </a:r>
            <a:endParaRPr lang="pt-BR" b="1" baseline="0" dirty="0">
              <a:solidFill>
                <a:srgbClr val="FF0000"/>
              </a:solidFill>
            </a:endParaRPr>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7</a:t>
            </a:fld>
            <a:endParaRPr lang="pt-BR"/>
          </a:p>
        </p:txBody>
      </p:sp>
    </p:spTree>
    <p:extLst>
      <p:ext uri="{BB962C8B-B14F-4D97-AF65-F5344CB8AC3E}">
        <p14:creationId xmlns:p14="http://schemas.microsoft.com/office/powerpoint/2010/main" val="214238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26</a:t>
            </a:fld>
            <a:endParaRPr lang="pt-BR"/>
          </a:p>
        </p:txBody>
      </p:sp>
    </p:spTree>
    <p:extLst>
      <p:ext uri="{BB962C8B-B14F-4D97-AF65-F5344CB8AC3E}">
        <p14:creationId xmlns:p14="http://schemas.microsoft.com/office/powerpoint/2010/main" val="100158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sz="1200" b="1" kern="1200" dirty="0" smtClean="0">
                <a:solidFill>
                  <a:schemeClr val="tx1"/>
                </a:solidFill>
                <a:effectLst/>
                <a:latin typeface="+mn-lt"/>
                <a:ea typeface="+mn-ea"/>
                <a:cs typeface="+mn-cs"/>
              </a:rPr>
              <a:t>PRINCIPADOS E POTESTADES NOS CÉUS</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28</a:t>
            </a:fld>
            <a:endParaRPr lang="pt-BR"/>
          </a:p>
        </p:txBody>
      </p:sp>
    </p:spTree>
    <p:extLst>
      <p:ext uri="{BB962C8B-B14F-4D97-AF65-F5344CB8AC3E}">
        <p14:creationId xmlns:p14="http://schemas.microsoft.com/office/powerpoint/2010/main" val="410098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30</a:t>
            </a:fld>
            <a:endParaRPr lang="pt-BR"/>
          </a:p>
        </p:txBody>
      </p:sp>
    </p:spTree>
    <p:extLst>
      <p:ext uri="{BB962C8B-B14F-4D97-AF65-F5344CB8AC3E}">
        <p14:creationId xmlns:p14="http://schemas.microsoft.com/office/powerpoint/2010/main" val="281667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smtClean="0">
                <a:solidFill>
                  <a:schemeClr val="tx1"/>
                </a:solidFill>
                <a:effectLst/>
                <a:latin typeface="+mn-lt"/>
                <a:ea typeface="+mn-ea"/>
                <a:cs typeface="+mn-cs"/>
              </a:rPr>
              <a:t>O mistério é o de "tornar a congregar em Cristo todas as coisas, na dispensação da plenitude dos tempos, tanto as que estão nos céus como as que estão na terra" (1.10) </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10</a:t>
            </a:fld>
            <a:endParaRPr lang="pt-BR"/>
          </a:p>
        </p:txBody>
      </p:sp>
    </p:spTree>
    <p:extLst>
      <p:ext uri="{BB962C8B-B14F-4D97-AF65-F5344CB8AC3E}">
        <p14:creationId xmlns:p14="http://schemas.microsoft.com/office/powerpoint/2010/main" val="96278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O mistério é o de "tornar a congregar em Cristo todas as coisas, na dispensação da plenitude dos tempos, tanto as que estão nos céus como as que estão na terra" (1.10)</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11</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smtClean="0">
                <a:solidFill>
                  <a:schemeClr val="tx1"/>
                </a:solidFill>
                <a:effectLst/>
                <a:latin typeface="+mn-lt"/>
                <a:ea typeface="+mn-ea"/>
                <a:cs typeface="+mn-cs"/>
              </a:rPr>
              <a:t>O mistério é o de "tornar a congregar em Cristo todas as coisas, na dispensação da plenitude dos tempos, tanto as que estão nos céus como as que estão na terra" (1.10) 					TAREFA    MISSÃO</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12</a:t>
            </a:fld>
            <a:endParaRPr lang="pt-BR"/>
          </a:p>
        </p:txBody>
      </p:sp>
    </p:spTree>
    <p:extLst>
      <p:ext uri="{BB962C8B-B14F-4D97-AF65-F5344CB8AC3E}">
        <p14:creationId xmlns:p14="http://schemas.microsoft.com/office/powerpoint/2010/main" val="96278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O mistério é o de "tornar a congregar em Cristo todas as coisas, na dispensação da plenitude dos tempos, tanto as que estão nos céus como as que estão na terra" (1.10)</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13</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smtClean="0">
                <a:solidFill>
                  <a:schemeClr val="tx1"/>
                </a:solidFill>
                <a:effectLst/>
                <a:latin typeface="+mn-lt"/>
                <a:ea typeface="+mn-ea"/>
                <a:cs typeface="+mn-cs"/>
              </a:rPr>
              <a:t>O mistério é o de "tornar a congregar em Cristo todas as coisas, na dispensação da plenitude dos tempos, tanto as que estão nos céus como as que estão na terra" (1.10) </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14</a:t>
            </a:fld>
            <a:endParaRPr lang="pt-BR"/>
          </a:p>
        </p:txBody>
      </p:sp>
    </p:spTree>
    <p:extLst>
      <p:ext uri="{BB962C8B-B14F-4D97-AF65-F5344CB8AC3E}">
        <p14:creationId xmlns:p14="http://schemas.microsoft.com/office/powerpoint/2010/main" val="96278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1" kern="1200" dirty="0" smtClean="0">
                <a:solidFill>
                  <a:schemeClr val="tx1"/>
                </a:solidFill>
                <a:effectLst/>
                <a:latin typeface="+mn-lt"/>
                <a:ea typeface="+mn-ea"/>
                <a:cs typeface="+mn-cs"/>
              </a:rPr>
              <a:t>O mistério é o de "tornar a congregar em Cristo todas as coisas, na dispensação da plenitude dos tempos, tanto as que estão nos céus como as que estão na terra" (1.10)</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15</a:t>
            </a:fld>
            <a:endParaRPr lang="pt-BR"/>
          </a:p>
        </p:txBody>
      </p:sp>
    </p:spTree>
    <p:extLst>
      <p:ext uri="{BB962C8B-B14F-4D97-AF65-F5344CB8AC3E}">
        <p14:creationId xmlns:p14="http://schemas.microsoft.com/office/powerpoint/2010/main" val="861742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a:t>
            </a:r>
            <a:r>
              <a:rPr lang="pt-BR" sz="1200" b="1" kern="1200" dirty="0" smtClean="0">
                <a:solidFill>
                  <a:schemeClr val="tx1"/>
                </a:solidFill>
                <a:effectLst/>
                <a:latin typeface="+mn-lt"/>
                <a:ea typeface="+mn-ea"/>
                <a:cs typeface="+mn-cs"/>
              </a:rPr>
              <a:t>PRINCIPADOS E POTESTADES NOS CÉUS</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23</a:t>
            </a:fld>
            <a:endParaRPr lang="pt-BR"/>
          </a:p>
        </p:txBody>
      </p:sp>
    </p:spTree>
    <p:extLst>
      <p:ext uri="{BB962C8B-B14F-4D97-AF65-F5344CB8AC3E}">
        <p14:creationId xmlns:p14="http://schemas.microsoft.com/office/powerpoint/2010/main" val="4100980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smtClean="0">
                <a:solidFill>
                  <a:schemeClr val="tx1"/>
                </a:solidFill>
                <a:effectLst/>
                <a:latin typeface="+mn-lt"/>
                <a:ea typeface="+mn-ea"/>
                <a:cs typeface="+mn-cs"/>
              </a:rPr>
              <a:t>			PRINCIPADOS E POTESTADES NOS CÉUS</a:t>
            </a:r>
            <a:endParaRPr lang="pt-BR" b="1" dirty="0"/>
          </a:p>
        </p:txBody>
      </p:sp>
      <p:sp>
        <p:nvSpPr>
          <p:cNvPr id="4" name="Espaço Reservado para Número de Slide 3"/>
          <p:cNvSpPr>
            <a:spLocks noGrp="1"/>
          </p:cNvSpPr>
          <p:nvPr>
            <p:ph type="sldNum" sz="quarter" idx="10"/>
          </p:nvPr>
        </p:nvSpPr>
        <p:spPr/>
        <p:txBody>
          <a:bodyPr/>
          <a:lstStyle/>
          <a:p>
            <a:fld id="{B36A1916-7331-4A11-846C-A049D8C27565}" type="slidenum">
              <a:rPr lang="pt-BR" smtClean="0"/>
              <a:t>24</a:t>
            </a:fld>
            <a:endParaRPr lang="pt-BR"/>
          </a:p>
        </p:txBody>
      </p:sp>
    </p:spTree>
    <p:extLst>
      <p:ext uri="{BB962C8B-B14F-4D97-AF65-F5344CB8AC3E}">
        <p14:creationId xmlns:p14="http://schemas.microsoft.com/office/powerpoint/2010/main" val="134455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57572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159447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157494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4947B21-5B4F-430E-8779-9B4706A37A3E}" type="datetimeFigureOut">
              <a:rPr lang="pt-BR" smtClean="0"/>
              <a:t>08/08/2017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301028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4947B21-5B4F-430E-8779-9B4706A37A3E}" type="datetimeFigureOut">
              <a:rPr lang="pt-BR" smtClean="0"/>
              <a:t>08/08/2017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402459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4947B21-5B4F-430E-8779-9B4706A37A3E}" type="datetimeFigureOut">
              <a:rPr lang="pt-BR" smtClean="0"/>
              <a:t>08/08/2017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92080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4947B21-5B4F-430E-8779-9B4706A37A3E}" type="datetimeFigureOut">
              <a:rPr lang="pt-BR" smtClean="0"/>
              <a:t>08/08/2017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2176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4947B21-5B4F-430E-8779-9B4706A37A3E}" type="datetimeFigureOut">
              <a:rPr lang="pt-BR" smtClean="0"/>
              <a:t>08/08/2017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85026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4947B21-5B4F-430E-8779-9B4706A37A3E}" type="datetimeFigureOut">
              <a:rPr lang="pt-BR" smtClean="0"/>
              <a:t>08/08/2017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293100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4947B21-5B4F-430E-8779-9B4706A37A3E}" type="datetimeFigureOut">
              <a:rPr lang="pt-BR" smtClean="0"/>
              <a:t>08/08/2017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314352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4947B21-5B4F-430E-8779-9B4706A37A3E}" type="datetimeFigureOut">
              <a:rPr lang="pt-BR" smtClean="0"/>
              <a:t>08/08/2017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E14BD0-1789-40BB-A9F1-7EC088561D07}" type="slidenum">
              <a:rPr lang="pt-BR" smtClean="0"/>
              <a:t>‹nº›</a:t>
            </a:fld>
            <a:endParaRPr lang="pt-BR"/>
          </a:p>
        </p:txBody>
      </p:sp>
    </p:spTree>
    <p:extLst>
      <p:ext uri="{BB962C8B-B14F-4D97-AF65-F5344CB8AC3E}">
        <p14:creationId xmlns:p14="http://schemas.microsoft.com/office/powerpoint/2010/main" val="23815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7B21-5B4F-430E-8779-9B4706A37A3E}" type="datetimeFigureOut">
              <a:rPr lang="pt-BR" smtClean="0"/>
              <a:t>08/08/2017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14BD0-1789-40BB-A9F1-7EC088561D07}" type="slidenum">
              <a:rPr lang="pt-BR" smtClean="0"/>
              <a:t>‹nº›</a:t>
            </a:fld>
            <a:endParaRPr lang="pt-BR"/>
          </a:p>
        </p:txBody>
      </p:sp>
    </p:spTree>
    <p:extLst>
      <p:ext uri="{BB962C8B-B14F-4D97-AF65-F5344CB8AC3E}">
        <p14:creationId xmlns:p14="http://schemas.microsoft.com/office/powerpoint/2010/main" val="3942054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141" y="764704"/>
            <a:ext cx="3114676" cy="2065784"/>
          </a:xfrm>
        </p:spPr>
        <p:txBody>
          <a:bodyPr>
            <a:normAutofit/>
          </a:bodyPr>
          <a:lstStyle/>
          <a:p>
            <a:pPr marL="342900" lvl="0" indent="-342900" fontAlgn="base">
              <a:spcAft>
                <a:spcPct val="0"/>
              </a:spcAft>
              <a:defRPr/>
            </a:pPr>
            <a:r>
              <a:rPr lang="pt-BR" sz="3900" b="1" i="1" dirty="0" smtClean="0">
                <a:solidFill>
                  <a:schemeClr val="accent6">
                    <a:lumMod val="50000"/>
                  </a:schemeClr>
                </a:solidFill>
                <a:cs typeface="Arial" charset="0"/>
              </a:rPr>
              <a:t>EBD</a:t>
            </a:r>
          </a:p>
          <a:p>
            <a:pPr marL="342900" lvl="0" indent="-342900" fontAlgn="base">
              <a:spcAft>
                <a:spcPct val="0"/>
              </a:spcAft>
              <a:defRPr/>
            </a:pPr>
            <a:r>
              <a:rPr lang="pt-BR" sz="3900" b="1" i="1" dirty="0" smtClean="0">
                <a:solidFill>
                  <a:schemeClr val="accent6">
                    <a:lumMod val="50000"/>
                  </a:schemeClr>
                </a:solidFill>
                <a:cs typeface="Arial" charset="0"/>
              </a:rPr>
              <a:t>3º TRIMESTRE 2017</a:t>
            </a: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197" y="0"/>
            <a:ext cx="58206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 y="3573016"/>
            <a:ext cx="341987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189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467544" y="1412776"/>
            <a:ext cx="8229600" cy="5040560"/>
          </a:xfrm>
          <a:ln>
            <a:solidFill>
              <a:schemeClr val="tx1"/>
            </a:solidFill>
          </a:ln>
        </p:spPr>
        <p:txBody>
          <a:bodyPr>
            <a:normAutofit/>
          </a:bodyPr>
          <a:lstStyle/>
          <a:p>
            <a:pPr marL="0" lvl="0" indent="0">
              <a:buNone/>
            </a:pPr>
            <a:r>
              <a:rPr lang="pt-BR" sz="2600" b="1" dirty="0">
                <a:solidFill>
                  <a:srgbClr val="006600"/>
                </a:solidFill>
              </a:rPr>
              <a:t>I – Os gentios são participantes da </a:t>
            </a:r>
            <a:r>
              <a:rPr lang="pt-BR" sz="2600" b="1" dirty="0" smtClean="0">
                <a:solidFill>
                  <a:srgbClr val="006600"/>
                </a:solidFill>
              </a:rPr>
              <a:t>mesma promessa </a:t>
            </a:r>
            <a:r>
              <a:rPr lang="pt-BR" sz="2800" b="1" dirty="0" smtClean="0">
                <a:solidFill>
                  <a:srgbClr val="006600"/>
                </a:solidFill>
              </a:rPr>
              <a:t>	</a:t>
            </a:r>
            <a:r>
              <a:rPr lang="pt-BR" sz="2800" dirty="0" smtClean="0">
                <a:solidFill>
                  <a:prstClr val="black"/>
                </a:solidFill>
                <a:latin typeface="Calibri" pitchFamily="34" charset="0"/>
                <a:cs typeface="Arial" charset="0"/>
              </a:rPr>
              <a:t>       </a:t>
            </a:r>
            <a:r>
              <a:rPr lang="pt-BR" sz="1800" dirty="0" smtClean="0">
                <a:solidFill>
                  <a:prstClr val="black"/>
                </a:solidFill>
                <a:latin typeface="Calibri" pitchFamily="34" charset="0"/>
                <a:cs typeface="Arial" charset="0"/>
              </a:rPr>
              <a:t>1</a:t>
            </a:r>
          </a:p>
          <a:p>
            <a:pPr marL="0" lvl="0" indent="0">
              <a:buNone/>
            </a:pPr>
            <a:endParaRPr lang="pt-BR" sz="1200" b="1" dirty="0">
              <a:solidFill>
                <a:prstClr val="black"/>
              </a:solidFill>
              <a:latin typeface="Calibri" pitchFamily="34" charset="0"/>
              <a:cs typeface="Arial" charset="0"/>
            </a:endParaRPr>
          </a:p>
          <a:p>
            <a:pPr marL="0" lvl="0" indent="0" algn="just">
              <a:buNone/>
            </a:pPr>
            <a:r>
              <a:rPr lang="pt-BR" sz="2000" b="1" dirty="0">
                <a:solidFill>
                  <a:prstClr val="black"/>
                </a:solidFill>
                <a:latin typeface="Calibri" pitchFamily="34" charset="0"/>
                <a:cs typeface="Arial" charset="0"/>
              </a:rPr>
              <a:t>	</a:t>
            </a:r>
            <a:r>
              <a:rPr lang="pt-BR" sz="2800" dirty="0">
                <a:solidFill>
                  <a:prstClr val="black"/>
                </a:solidFill>
                <a:latin typeface="Arial" pitchFamily="34" charset="0"/>
                <a:cs typeface="Arial" pitchFamily="34" charset="0"/>
              </a:rPr>
              <a:t>O termo prisioneiro entende-se em dois sentidos – o literal, pois estava em uma prisão física; mas também no sentido de estar preso no chamado, na vocação. Por ser portador das revelações do mistério de Cristo e apóstolo entre os gentios; isso trouxe a Paulo muitas perseguições e tribulações (</a:t>
            </a:r>
            <a:r>
              <a:rPr lang="pt-BR" sz="2800" dirty="0">
                <a:solidFill>
                  <a:srgbClr val="0000CC"/>
                </a:solidFill>
                <a:latin typeface="Arial" pitchFamily="34" charset="0"/>
                <a:cs typeface="Arial" pitchFamily="34" charset="0"/>
              </a:rPr>
              <a:t>II </a:t>
            </a:r>
            <a:r>
              <a:rPr lang="pt-BR" sz="2800" dirty="0" err="1" smtClean="0">
                <a:solidFill>
                  <a:srgbClr val="0000CC"/>
                </a:solidFill>
                <a:latin typeface="Arial" pitchFamily="34" charset="0"/>
                <a:cs typeface="Arial" pitchFamily="34" charset="0"/>
              </a:rPr>
              <a:t>Tm</a:t>
            </a:r>
            <a:r>
              <a:rPr lang="pt-BR" sz="2800" dirty="0" smtClean="0">
                <a:solidFill>
                  <a:srgbClr val="0000CC"/>
                </a:solidFill>
                <a:latin typeface="Arial" pitchFamily="34" charset="0"/>
                <a:cs typeface="Arial" pitchFamily="34" charset="0"/>
              </a:rPr>
              <a:t> 2. 9, 10; II </a:t>
            </a:r>
            <a:r>
              <a:rPr lang="pt-BR" sz="2800" dirty="0" err="1" smtClean="0">
                <a:solidFill>
                  <a:srgbClr val="0000CC"/>
                </a:solidFill>
                <a:latin typeface="Arial" pitchFamily="34" charset="0"/>
                <a:cs typeface="Arial" pitchFamily="34" charset="0"/>
              </a:rPr>
              <a:t>Co</a:t>
            </a:r>
            <a:r>
              <a:rPr lang="pt-BR" sz="2800" dirty="0" smtClean="0">
                <a:solidFill>
                  <a:srgbClr val="0000CC"/>
                </a:solidFill>
                <a:latin typeface="Arial" pitchFamily="34" charset="0"/>
                <a:cs typeface="Arial" pitchFamily="34" charset="0"/>
              </a:rPr>
              <a:t> 12.7</a:t>
            </a:r>
            <a:r>
              <a:rPr lang="pt-BR" sz="2800" dirty="0">
                <a:solidFill>
                  <a:prstClr val="black"/>
                </a:solidFill>
                <a:latin typeface="Arial" pitchFamily="34" charset="0"/>
                <a:cs typeface="Arial" pitchFamily="34" charset="0"/>
              </a:rPr>
              <a:t>). </a:t>
            </a:r>
            <a:endParaRPr lang="pt-BR" sz="28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270317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32656"/>
            <a:ext cx="8229600" cy="6048672"/>
          </a:xfrm>
        </p:spPr>
        <p:txBody>
          <a:bodyPr>
            <a:noAutofit/>
          </a:bodyPr>
          <a:lstStyle/>
          <a:p>
            <a:pPr marL="0" indent="0">
              <a:buNone/>
            </a:pPr>
            <a:r>
              <a:rPr lang="pt-BR" sz="2800" dirty="0">
                <a:solidFill>
                  <a:srgbClr val="7030A0"/>
                </a:solidFill>
                <a:latin typeface="Arial" pitchFamily="34" charset="0"/>
                <a:cs typeface="Arial" pitchFamily="34" charset="0"/>
              </a:rPr>
              <a:t>II </a:t>
            </a:r>
            <a:r>
              <a:rPr lang="pt-BR" sz="2800" dirty="0" err="1">
                <a:solidFill>
                  <a:srgbClr val="7030A0"/>
                </a:solidFill>
                <a:latin typeface="Arial" pitchFamily="34" charset="0"/>
                <a:cs typeface="Arial" pitchFamily="34" charset="0"/>
              </a:rPr>
              <a:t>Tm</a:t>
            </a:r>
            <a:r>
              <a:rPr lang="pt-BR" sz="2800" dirty="0">
                <a:solidFill>
                  <a:srgbClr val="7030A0"/>
                </a:solidFill>
                <a:latin typeface="Arial" pitchFamily="34" charset="0"/>
                <a:cs typeface="Arial" pitchFamily="34" charset="0"/>
              </a:rPr>
              <a:t> 2. 9  pelo que sofro trabalhos e até prisões, como um malfeitor; mas a palavra de Deus não está presa.</a:t>
            </a:r>
          </a:p>
          <a:p>
            <a:pPr marL="0" indent="0">
              <a:buNone/>
            </a:pPr>
            <a:r>
              <a:rPr lang="pt-BR" sz="2800" dirty="0" smtClean="0">
                <a:solidFill>
                  <a:srgbClr val="7030A0"/>
                </a:solidFill>
                <a:latin typeface="Arial" pitchFamily="34" charset="0"/>
                <a:cs typeface="Arial" pitchFamily="34" charset="0"/>
              </a:rPr>
              <a:t>10  Portanto</a:t>
            </a:r>
            <a:r>
              <a:rPr lang="pt-BR" sz="2800" dirty="0">
                <a:solidFill>
                  <a:srgbClr val="7030A0"/>
                </a:solidFill>
                <a:latin typeface="Arial" pitchFamily="34" charset="0"/>
                <a:cs typeface="Arial" pitchFamily="34" charset="0"/>
              </a:rPr>
              <a:t>, tudo sofro por amor dos escolhidos, para que também eles alcancem a salvação que está em Cristo Jesus com glória eterna</a:t>
            </a:r>
            <a:r>
              <a:rPr lang="pt-BR" sz="2800" dirty="0" smtClean="0">
                <a:solidFill>
                  <a:srgbClr val="7030A0"/>
                </a:solidFill>
                <a:latin typeface="Arial" pitchFamily="34" charset="0"/>
                <a:cs typeface="Arial" pitchFamily="34" charset="0"/>
              </a:rPr>
              <a:t>.</a:t>
            </a:r>
          </a:p>
          <a:p>
            <a:pPr marL="0" indent="0">
              <a:buNone/>
            </a:pPr>
            <a:endParaRPr lang="pt-BR" sz="1200" dirty="0" smtClean="0">
              <a:solidFill>
                <a:srgbClr val="0000CC"/>
              </a:solidFill>
            </a:endParaRPr>
          </a:p>
          <a:p>
            <a:pPr marL="0" indent="0">
              <a:buNone/>
            </a:pPr>
            <a:r>
              <a:rPr lang="pt-BR" sz="2800" dirty="0" smtClean="0">
                <a:solidFill>
                  <a:srgbClr val="0000CC"/>
                </a:solidFill>
                <a:latin typeface="Arial" pitchFamily="34" charset="0"/>
                <a:cs typeface="Arial" pitchFamily="34" charset="0"/>
              </a:rPr>
              <a:t>II </a:t>
            </a:r>
            <a:r>
              <a:rPr lang="pt-BR" sz="2800" dirty="0" err="1" smtClean="0">
                <a:solidFill>
                  <a:srgbClr val="0000CC"/>
                </a:solidFill>
                <a:latin typeface="Arial" pitchFamily="34" charset="0"/>
                <a:cs typeface="Arial" pitchFamily="34" charset="0"/>
              </a:rPr>
              <a:t>Co</a:t>
            </a:r>
            <a:r>
              <a:rPr lang="pt-BR" sz="2800" dirty="0" smtClean="0">
                <a:solidFill>
                  <a:srgbClr val="0000CC"/>
                </a:solidFill>
                <a:latin typeface="Arial" pitchFamily="34" charset="0"/>
                <a:cs typeface="Arial" pitchFamily="34" charset="0"/>
              </a:rPr>
              <a:t> 12</a:t>
            </a:r>
            <a:r>
              <a:rPr lang="pt-BR" sz="2800" dirty="0">
                <a:solidFill>
                  <a:srgbClr val="0000CC"/>
                </a:solidFill>
                <a:latin typeface="Arial" pitchFamily="34" charset="0"/>
                <a:cs typeface="Arial" pitchFamily="34" charset="0"/>
              </a:rPr>
              <a:t>. 7  E, para que me não exaltasse pelas excelências das revelações, foi-me dado um espinho na carne, a saber, um mensageiro de Satanás, para me esbofetear, a fim de não me exaltar.</a:t>
            </a:r>
            <a:endParaRPr lang="pt-BR" sz="2800" dirty="0" smtClean="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269944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467544" y="1412776"/>
            <a:ext cx="8229600" cy="5040560"/>
          </a:xfrm>
          <a:ln>
            <a:solidFill>
              <a:schemeClr val="tx1"/>
            </a:solidFill>
          </a:ln>
        </p:spPr>
        <p:txBody>
          <a:bodyPr>
            <a:normAutofit/>
          </a:bodyPr>
          <a:lstStyle/>
          <a:p>
            <a:pPr marL="0" lvl="0" indent="0">
              <a:buNone/>
            </a:pPr>
            <a:r>
              <a:rPr lang="pt-BR" sz="2600" b="1" dirty="0">
                <a:solidFill>
                  <a:srgbClr val="006600"/>
                </a:solidFill>
              </a:rPr>
              <a:t>I – Os gentios são participantes da </a:t>
            </a:r>
            <a:r>
              <a:rPr lang="pt-BR" sz="2600" b="1" dirty="0" smtClean="0">
                <a:solidFill>
                  <a:srgbClr val="006600"/>
                </a:solidFill>
              </a:rPr>
              <a:t>mesma promessa </a:t>
            </a:r>
            <a:r>
              <a:rPr lang="pt-BR" sz="2800" b="1" dirty="0" smtClean="0">
                <a:solidFill>
                  <a:srgbClr val="006600"/>
                </a:solidFill>
              </a:rPr>
              <a:t>	</a:t>
            </a:r>
            <a:r>
              <a:rPr lang="pt-BR" sz="2800" dirty="0" smtClean="0">
                <a:solidFill>
                  <a:prstClr val="black"/>
                </a:solidFill>
                <a:latin typeface="Calibri" pitchFamily="34" charset="0"/>
                <a:cs typeface="Arial" charset="0"/>
              </a:rPr>
              <a:t>       </a:t>
            </a:r>
            <a:r>
              <a:rPr lang="pt-BR" sz="1800" dirty="0" smtClean="0">
                <a:solidFill>
                  <a:prstClr val="black"/>
                </a:solidFill>
                <a:latin typeface="Calibri" pitchFamily="34" charset="0"/>
                <a:cs typeface="Arial" charset="0"/>
              </a:rPr>
              <a:t>2</a:t>
            </a:r>
            <a:endParaRPr lang="pt-BR" sz="1800" dirty="0" smtClean="0">
              <a:solidFill>
                <a:prstClr val="black"/>
              </a:solidFill>
              <a:latin typeface="Calibri" pitchFamily="34" charset="0"/>
              <a:cs typeface="Arial" charset="0"/>
            </a:endParaRPr>
          </a:p>
          <a:p>
            <a:pPr marL="0" lvl="0" indent="0">
              <a:buNone/>
            </a:pPr>
            <a:endParaRPr lang="pt-BR" sz="1200" b="1" dirty="0">
              <a:solidFill>
                <a:prstClr val="black"/>
              </a:solidFill>
              <a:latin typeface="Calibri" pitchFamily="34" charset="0"/>
              <a:cs typeface="Arial" charset="0"/>
            </a:endParaRPr>
          </a:p>
          <a:p>
            <a:pPr marL="0" lvl="0" indent="0" algn="just">
              <a:buNone/>
            </a:pPr>
            <a:r>
              <a:rPr lang="pt-BR" sz="2000" b="1" dirty="0">
                <a:solidFill>
                  <a:prstClr val="black"/>
                </a:solidFill>
                <a:latin typeface="Calibri" pitchFamily="34" charset="0"/>
                <a:cs typeface="Arial" charset="0"/>
              </a:rPr>
              <a:t>	</a:t>
            </a:r>
            <a:r>
              <a:rPr lang="pt-BR" sz="2800" dirty="0" smtClean="0">
                <a:solidFill>
                  <a:prstClr val="black"/>
                </a:solidFill>
                <a:latin typeface="Arial" pitchFamily="34" charset="0"/>
                <a:cs typeface="Arial" pitchFamily="34" charset="0"/>
              </a:rPr>
              <a:t>A </a:t>
            </a:r>
            <a:r>
              <a:rPr lang="pt-BR" sz="2800" dirty="0">
                <a:solidFill>
                  <a:prstClr val="black"/>
                </a:solidFill>
                <a:latin typeface="Arial" pitchFamily="34" charset="0"/>
                <a:cs typeface="Arial" pitchFamily="34" charset="0"/>
              </a:rPr>
              <a:t>expressão </a:t>
            </a:r>
            <a:r>
              <a:rPr lang="pt-BR" sz="2800" dirty="0" smtClean="0">
                <a:solidFill>
                  <a:prstClr val="black"/>
                </a:solidFill>
                <a:latin typeface="Arial" pitchFamily="34" charset="0"/>
                <a:cs typeface="Arial" pitchFamily="34" charset="0"/>
              </a:rPr>
              <a:t>“</a:t>
            </a:r>
            <a:r>
              <a:rPr lang="pt-BR" sz="2800" dirty="0" smtClean="0">
                <a:solidFill>
                  <a:srgbClr val="0000CC"/>
                </a:solidFill>
                <a:latin typeface="Arial" pitchFamily="34" charset="0"/>
                <a:cs typeface="Arial" pitchFamily="34" charset="0"/>
              </a:rPr>
              <a:t>dispensação </a:t>
            </a:r>
            <a:r>
              <a:rPr lang="pt-BR" sz="2800" dirty="0">
                <a:solidFill>
                  <a:srgbClr val="0000CC"/>
                </a:solidFill>
                <a:latin typeface="Arial" pitchFamily="34" charset="0"/>
                <a:cs typeface="Arial" pitchFamily="34" charset="0"/>
              </a:rPr>
              <a:t>da </a:t>
            </a:r>
            <a:r>
              <a:rPr lang="pt-BR" sz="2800" dirty="0" smtClean="0">
                <a:solidFill>
                  <a:srgbClr val="0000CC"/>
                </a:solidFill>
                <a:latin typeface="Arial" pitchFamily="34" charset="0"/>
                <a:cs typeface="Arial" pitchFamily="34" charset="0"/>
              </a:rPr>
              <a:t>graça</a:t>
            </a:r>
            <a:r>
              <a:rPr lang="pt-BR" sz="2800" dirty="0" smtClean="0">
                <a:solidFill>
                  <a:prstClr val="black"/>
                </a:solidFill>
                <a:latin typeface="Arial" pitchFamily="34" charset="0"/>
                <a:cs typeface="Arial" pitchFamily="34" charset="0"/>
              </a:rPr>
              <a:t>” </a:t>
            </a:r>
            <a:r>
              <a:rPr lang="pt-BR" sz="2800" dirty="0">
                <a:solidFill>
                  <a:prstClr val="black"/>
                </a:solidFill>
                <a:latin typeface="Arial" pitchFamily="34" charset="0"/>
                <a:cs typeface="Arial" pitchFamily="34" charset="0"/>
              </a:rPr>
              <a:t>é </a:t>
            </a:r>
            <a:r>
              <a:rPr lang="pt-BR" sz="2800" dirty="0" smtClean="0">
                <a:solidFill>
                  <a:prstClr val="black"/>
                </a:solidFill>
                <a:latin typeface="Arial" pitchFamily="34" charset="0"/>
                <a:cs typeface="Arial" pitchFamily="34" charset="0"/>
              </a:rPr>
              <a:t>como </a:t>
            </a:r>
            <a:r>
              <a:rPr lang="pt-BR" sz="2800" dirty="0">
                <a:solidFill>
                  <a:prstClr val="black"/>
                </a:solidFill>
                <a:latin typeface="Arial" pitchFamily="34" charset="0"/>
                <a:cs typeface="Arial" pitchFamily="34" charset="0"/>
              </a:rPr>
              <a:t>Paulo </a:t>
            </a:r>
            <a:r>
              <a:rPr lang="pt-BR" sz="2800" dirty="0" smtClean="0">
                <a:solidFill>
                  <a:prstClr val="black"/>
                </a:solidFill>
                <a:latin typeface="Arial" pitchFamily="34" charset="0"/>
                <a:cs typeface="Arial" pitchFamily="34" charset="0"/>
              </a:rPr>
              <a:t>expressa o ser portador </a:t>
            </a:r>
            <a:r>
              <a:rPr lang="pt-BR" sz="2800" dirty="0">
                <a:solidFill>
                  <a:prstClr val="black"/>
                </a:solidFill>
                <a:latin typeface="Arial" pitchFamily="34" charset="0"/>
                <a:cs typeface="Arial" pitchFamily="34" charset="0"/>
              </a:rPr>
              <a:t>de tudo o </a:t>
            </a:r>
            <a:r>
              <a:rPr lang="pt-BR" sz="2800" dirty="0" smtClean="0">
                <a:solidFill>
                  <a:prstClr val="black"/>
                </a:solidFill>
                <a:latin typeface="Arial" pitchFamily="34" charset="0"/>
                <a:cs typeface="Arial" pitchFamily="34" charset="0"/>
              </a:rPr>
              <a:t>que Deus tinha reservado </a:t>
            </a:r>
            <a:r>
              <a:rPr lang="pt-BR" sz="2800" dirty="0">
                <a:solidFill>
                  <a:prstClr val="black"/>
                </a:solidFill>
                <a:latin typeface="Arial" pitchFamily="34" charset="0"/>
                <a:cs typeface="Arial" pitchFamily="34" charset="0"/>
              </a:rPr>
              <a:t>até então sem revelar, mas agora, através de seu ministério todos passam a conhecer o grande mistério de Cristo (</a:t>
            </a:r>
            <a:r>
              <a:rPr lang="pt-BR" sz="2800" dirty="0">
                <a:solidFill>
                  <a:srgbClr val="0000CC"/>
                </a:solidFill>
                <a:latin typeface="Arial" pitchFamily="34" charset="0"/>
                <a:cs typeface="Arial" pitchFamily="34" charset="0"/>
              </a:rPr>
              <a:t>I </a:t>
            </a:r>
            <a:r>
              <a:rPr lang="pt-BR" sz="2800" dirty="0" err="1">
                <a:solidFill>
                  <a:srgbClr val="0000CC"/>
                </a:solidFill>
                <a:latin typeface="Arial" pitchFamily="34" charset="0"/>
                <a:cs typeface="Arial" pitchFamily="34" charset="0"/>
              </a:rPr>
              <a:t>Pe</a:t>
            </a:r>
            <a:r>
              <a:rPr lang="pt-BR" sz="2800" dirty="0">
                <a:solidFill>
                  <a:srgbClr val="0000CC"/>
                </a:solidFill>
                <a:latin typeface="Arial" pitchFamily="34" charset="0"/>
                <a:cs typeface="Arial" pitchFamily="34" charset="0"/>
              </a:rPr>
              <a:t> 4.10; </a:t>
            </a:r>
            <a:r>
              <a:rPr lang="pt-BR" sz="2800" dirty="0" err="1">
                <a:solidFill>
                  <a:srgbClr val="0000CC"/>
                </a:solidFill>
                <a:latin typeface="Arial" pitchFamily="34" charset="0"/>
                <a:cs typeface="Arial" pitchFamily="34" charset="0"/>
              </a:rPr>
              <a:t>Gl</a:t>
            </a:r>
            <a:r>
              <a:rPr lang="pt-BR" sz="2800" dirty="0">
                <a:solidFill>
                  <a:srgbClr val="0000CC"/>
                </a:solidFill>
                <a:latin typeface="Arial" pitchFamily="34" charset="0"/>
                <a:cs typeface="Arial" pitchFamily="34" charset="0"/>
              </a:rPr>
              <a:t> 2.7,8; II </a:t>
            </a:r>
            <a:r>
              <a:rPr lang="pt-BR" sz="2800" dirty="0" err="1">
                <a:solidFill>
                  <a:srgbClr val="0000CC"/>
                </a:solidFill>
                <a:latin typeface="Arial" pitchFamily="34" charset="0"/>
                <a:cs typeface="Arial" pitchFamily="34" charset="0"/>
              </a:rPr>
              <a:t>Pe</a:t>
            </a:r>
            <a:r>
              <a:rPr lang="pt-BR" sz="2800" dirty="0">
                <a:solidFill>
                  <a:srgbClr val="0000CC"/>
                </a:solidFill>
                <a:latin typeface="Arial" pitchFamily="34" charset="0"/>
                <a:cs typeface="Arial" pitchFamily="34" charset="0"/>
              </a:rPr>
              <a:t> 3.15</a:t>
            </a:r>
            <a:r>
              <a:rPr lang="pt-BR" sz="2800" dirty="0" smtClean="0">
                <a:solidFill>
                  <a:prstClr val="black"/>
                </a:solidFill>
                <a:latin typeface="Arial" pitchFamily="34" charset="0"/>
                <a:cs typeface="Arial" pitchFamily="34" charset="0"/>
              </a:rPr>
              <a:t>).</a:t>
            </a:r>
            <a:endParaRPr lang="pt-BR" sz="28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69804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832648"/>
          </a:xfrm>
        </p:spPr>
        <p:txBody>
          <a:bodyPr>
            <a:noAutofit/>
          </a:bodyPr>
          <a:lstStyle/>
          <a:p>
            <a:pPr marL="0" indent="0">
              <a:buNone/>
            </a:pPr>
            <a:r>
              <a:rPr lang="it-IT" sz="2600" dirty="0" smtClean="0">
                <a:solidFill>
                  <a:srgbClr val="0000CC"/>
                </a:solidFill>
              </a:rPr>
              <a:t>I </a:t>
            </a:r>
            <a:r>
              <a:rPr lang="it-IT" sz="2600" dirty="0">
                <a:solidFill>
                  <a:srgbClr val="0000CC"/>
                </a:solidFill>
              </a:rPr>
              <a:t>Pe </a:t>
            </a:r>
            <a:r>
              <a:rPr lang="it-IT" sz="2600" dirty="0" smtClean="0">
                <a:solidFill>
                  <a:srgbClr val="0000CC"/>
                </a:solidFill>
              </a:rPr>
              <a:t>4. </a:t>
            </a:r>
            <a:r>
              <a:rPr lang="pt-BR" sz="2600" dirty="0">
                <a:solidFill>
                  <a:srgbClr val="0000CC"/>
                </a:solidFill>
              </a:rPr>
              <a:t>10  Cada um administre aos outros o dom como o recebeu, como bons despenseiros da multiforme graça de Deus</a:t>
            </a:r>
            <a:r>
              <a:rPr lang="pt-BR" sz="2600" dirty="0" smtClean="0">
                <a:solidFill>
                  <a:srgbClr val="0000CC"/>
                </a:solidFill>
              </a:rPr>
              <a:t>.</a:t>
            </a:r>
          </a:p>
          <a:p>
            <a:pPr marL="0" indent="0">
              <a:buNone/>
            </a:pPr>
            <a:endParaRPr lang="it-IT" sz="800" dirty="0">
              <a:solidFill>
                <a:srgbClr val="0000CC"/>
              </a:solidFill>
            </a:endParaRPr>
          </a:p>
          <a:p>
            <a:pPr marL="0" indent="0">
              <a:buNone/>
            </a:pPr>
            <a:r>
              <a:rPr lang="it-IT" sz="2600" b="1" dirty="0" smtClean="0">
                <a:solidFill>
                  <a:srgbClr val="7030A0"/>
                </a:solidFill>
              </a:rPr>
              <a:t>Gl 2. </a:t>
            </a:r>
            <a:r>
              <a:rPr lang="pt-BR" sz="2600" b="1" dirty="0">
                <a:solidFill>
                  <a:srgbClr val="7030A0"/>
                </a:solidFill>
              </a:rPr>
              <a:t>7  antes, pelo contrário, quando viram que o evangelho da </a:t>
            </a:r>
            <a:r>
              <a:rPr lang="pt-BR" sz="2600" b="1" dirty="0" err="1">
                <a:solidFill>
                  <a:srgbClr val="7030A0"/>
                </a:solidFill>
              </a:rPr>
              <a:t>incircuncisão</a:t>
            </a:r>
            <a:r>
              <a:rPr lang="pt-BR" sz="2600" b="1" dirty="0">
                <a:solidFill>
                  <a:srgbClr val="7030A0"/>
                </a:solidFill>
              </a:rPr>
              <a:t> me estava confiado, como a Pedro o da </a:t>
            </a:r>
            <a:r>
              <a:rPr lang="pt-BR" sz="2600" b="1" dirty="0" smtClean="0">
                <a:solidFill>
                  <a:srgbClr val="7030A0"/>
                </a:solidFill>
              </a:rPr>
              <a:t>circuncisão    8  (</a:t>
            </a:r>
            <a:r>
              <a:rPr lang="pt-BR" sz="2600" b="1" dirty="0">
                <a:solidFill>
                  <a:srgbClr val="7030A0"/>
                </a:solidFill>
              </a:rPr>
              <a:t>porque aquele que operou eficazmente em Pedro para o apostolado da circuncisão, esse operou também em mim com eficácia para com os gentios</a:t>
            </a:r>
            <a:r>
              <a:rPr lang="pt-BR" sz="2600" b="1" dirty="0" smtClean="0">
                <a:solidFill>
                  <a:srgbClr val="7030A0"/>
                </a:solidFill>
              </a:rPr>
              <a:t>)</a:t>
            </a:r>
          </a:p>
          <a:p>
            <a:pPr marL="0" indent="0">
              <a:buNone/>
            </a:pPr>
            <a:endParaRPr lang="it-IT" sz="800" dirty="0">
              <a:solidFill>
                <a:srgbClr val="0000CC"/>
              </a:solidFill>
            </a:endParaRPr>
          </a:p>
          <a:p>
            <a:pPr marL="0" indent="0">
              <a:buNone/>
            </a:pPr>
            <a:r>
              <a:rPr lang="it-IT" sz="2800" dirty="0" smtClean="0">
                <a:solidFill>
                  <a:srgbClr val="0000CC"/>
                </a:solidFill>
              </a:rPr>
              <a:t>II </a:t>
            </a:r>
            <a:r>
              <a:rPr lang="it-IT" sz="2800" dirty="0">
                <a:solidFill>
                  <a:srgbClr val="0000CC"/>
                </a:solidFill>
              </a:rPr>
              <a:t>Pe </a:t>
            </a:r>
            <a:r>
              <a:rPr lang="it-IT" sz="2800" dirty="0" smtClean="0">
                <a:solidFill>
                  <a:srgbClr val="0000CC"/>
                </a:solidFill>
              </a:rPr>
              <a:t>3. </a:t>
            </a:r>
            <a:r>
              <a:rPr lang="pt-BR" sz="2800" dirty="0" smtClean="0">
                <a:solidFill>
                  <a:srgbClr val="0000CC"/>
                </a:solidFill>
              </a:rPr>
              <a:t>15  </a:t>
            </a:r>
            <a:r>
              <a:rPr lang="pt-BR" sz="2800" dirty="0">
                <a:solidFill>
                  <a:srgbClr val="0000CC"/>
                </a:solidFill>
              </a:rPr>
              <a:t>e tende por salvação a longanimidade de nosso Senhor, como também o nosso amado irmão Paulo vos escreveu, segundo a sabedoria que lhe foi </a:t>
            </a:r>
            <a:r>
              <a:rPr lang="pt-BR" sz="2800" dirty="0" smtClean="0">
                <a:solidFill>
                  <a:srgbClr val="0000CC"/>
                </a:solidFill>
              </a:rPr>
              <a:t>dada,</a:t>
            </a:r>
            <a:endParaRPr lang="pt-BR" sz="2800" dirty="0" smtClean="0">
              <a:solidFill>
                <a:srgbClr val="0000CC"/>
              </a:solidFill>
            </a:endParaRPr>
          </a:p>
        </p:txBody>
      </p:sp>
    </p:spTree>
    <p:extLst>
      <p:ext uri="{BB962C8B-B14F-4D97-AF65-F5344CB8AC3E}">
        <p14:creationId xmlns:p14="http://schemas.microsoft.com/office/powerpoint/2010/main" val="190160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94122"/>
          </a:xfrm>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467544" y="1412776"/>
            <a:ext cx="8229600" cy="5040560"/>
          </a:xfrm>
          <a:ln>
            <a:solidFill>
              <a:schemeClr val="tx1"/>
            </a:solidFill>
          </a:ln>
        </p:spPr>
        <p:txBody>
          <a:bodyPr>
            <a:normAutofit/>
          </a:bodyPr>
          <a:lstStyle/>
          <a:p>
            <a:pPr marL="0" lvl="0" indent="0">
              <a:buNone/>
            </a:pPr>
            <a:r>
              <a:rPr lang="pt-BR" sz="2600" b="1" dirty="0">
                <a:solidFill>
                  <a:srgbClr val="006600"/>
                </a:solidFill>
              </a:rPr>
              <a:t>I – Os gentios são participantes da </a:t>
            </a:r>
            <a:r>
              <a:rPr lang="pt-BR" sz="2600" b="1" dirty="0" smtClean="0">
                <a:solidFill>
                  <a:srgbClr val="006600"/>
                </a:solidFill>
              </a:rPr>
              <a:t>mesma promessa </a:t>
            </a:r>
            <a:r>
              <a:rPr lang="pt-BR" sz="2800" b="1" dirty="0" smtClean="0">
                <a:solidFill>
                  <a:srgbClr val="006600"/>
                </a:solidFill>
              </a:rPr>
              <a:t>	</a:t>
            </a:r>
            <a:r>
              <a:rPr lang="pt-BR" sz="2800" dirty="0" smtClean="0">
                <a:solidFill>
                  <a:prstClr val="black"/>
                </a:solidFill>
                <a:latin typeface="Calibri" pitchFamily="34" charset="0"/>
                <a:cs typeface="Arial" charset="0"/>
              </a:rPr>
              <a:t>       </a:t>
            </a:r>
            <a:r>
              <a:rPr lang="pt-BR" sz="1800" dirty="0" smtClean="0">
                <a:solidFill>
                  <a:prstClr val="black"/>
                </a:solidFill>
                <a:latin typeface="Calibri" pitchFamily="34" charset="0"/>
                <a:cs typeface="Arial" charset="0"/>
              </a:rPr>
              <a:t>3</a:t>
            </a:r>
            <a:endParaRPr lang="pt-BR" sz="1800" dirty="0" smtClean="0">
              <a:solidFill>
                <a:prstClr val="black"/>
              </a:solidFill>
              <a:latin typeface="Calibri" pitchFamily="34" charset="0"/>
              <a:cs typeface="Arial" charset="0"/>
            </a:endParaRPr>
          </a:p>
          <a:p>
            <a:pPr marL="0" lvl="0" indent="0">
              <a:buNone/>
            </a:pPr>
            <a:endParaRPr lang="pt-BR" sz="2800" b="1" dirty="0">
              <a:solidFill>
                <a:prstClr val="black"/>
              </a:solidFill>
              <a:latin typeface="Calibri" pitchFamily="34" charset="0"/>
              <a:cs typeface="Arial" charset="0"/>
            </a:endParaRPr>
          </a:p>
          <a:p>
            <a:pPr marL="0" lvl="0" indent="0" algn="just">
              <a:buNone/>
            </a:pPr>
            <a:r>
              <a:rPr lang="pt-BR" sz="2000" b="1" dirty="0">
                <a:solidFill>
                  <a:prstClr val="black"/>
                </a:solidFill>
                <a:latin typeface="Calibri" pitchFamily="34" charset="0"/>
                <a:cs typeface="Arial" charset="0"/>
              </a:rPr>
              <a:t>	</a:t>
            </a:r>
            <a:r>
              <a:rPr lang="pt-BR" sz="2800" dirty="0" smtClean="0">
                <a:solidFill>
                  <a:prstClr val="black"/>
                </a:solidFill>
                <a:latin typeface="Arial" pitchFamily="34" charset="0"/>
                <a:cs typeface="Arial" pitchFamily="34" charset="0"/>
              </a:rPr>
              <a:t>Paulo </a:t>
            </a:r>
            <a:r>
              <a:rPr lang="pt-BR" sz="2800" dirty="0">
                <a:solidFill>
                  <a:prstClr val="black"/>
                </a:solidFill>
                <a:latin typeface="Arial" pitchFamily="34" charset="0"/>
                <a:cs typeface="Arial" pitchFamily="34" charset="0"/>
              </a:rPr>
              <a:t>desempenha o ministério com eficácia. Seu objetivo é ensinar que os gentios são </a:t>
            </a:r>
            <a:r>
              <a:rPr lang="pt-BR" sz="2800" dirty="0" err="1">
                <a:solidFill>
                  <a:prstClr val="black"/>
                </a:solidFill>
                <a:latin typeface="Arial" pitchFamily="34" charset="0"/>
                <a:cs typeface="Arial" pitchFamily="34" charset="0"/>
              </a:rPr>
              <a:t>co-herdeiros</a:t>
            </a:r>
            <a:r>
              <a:rPr lang="pt-BR" sz="2800" dirty="0">
                <a:solidFill>
                  <a:prstClr val="black"/>
                </a:solidFill>
                <a:latin typeface="Arial" pitchFamily="34" charset="0"/>
                <a:cs typeface="Arial" pitchFamily="34" charset="0"/>
              </a:rPr>
              <a:t>, fazem parte de um mesmo corpo, ou seja, unidos pelo mesmo Espírito e são participantes das mesmas promessas em Cristo pelo evangelho (</a:t>
            </a:r>
            <a:r>
              <a:rPr lang="pt-BR" sz="2800" dirty="0">
                <a:solidFill>
                  <a:srgbClr val="0000CC"/>
                </a:solidFill>
                <a:latin typeface="Arial" pitchFamily="34" charset="0"/>
                <a:cs typeface="Arial" pitchFamily="34" charset="0"/>
              </a:rPr>
              <a:t>Cl 1.24-29</a:t>
            </a:r>
            <a:r>
              <a:rPr lang="pt-BR" sz="2800" dirty="0">
                <a:solidFill>
                  <a:prstClr val="black"/>
                </a:solidFill>
                <a:latin typeface="Arial" pitchFamily="34" charset="0"/>
                <a:cs typeface="Arial" pitchFamily="34" charset="0"/>
              </a:rPr>
              <a:t>). </a:t>
            </a:r>
          </a:p>
          <a:p>
            <a:pPr marL="0" lvl="0" indent="0" algn="just">
              <a:buNone/>
            </a:pPr>
            <a:endParaRPr lang="pt-BR" sz="2800" dirty="0">
              <a:solidFill>
                <a:srgbClr val="006600"/>
              </a:solidFill>
              <a:latin typeface="Arial" pitchFamily="34" charset="0"/>
              <a:cs typeface="Arial" pitchFamily="34" charset="0"/>
            </a:endParaRPr>
          </a:p>
        </p:txBody>
      </p:sp>
    </p:spTree>
    <p:extLst>
      <p:ext uri="{BB962C8B-B14F-4D97-AF65-F5344CB8AC3E}">
        <p14:creationId xmlns:p14="http://schemas.microsoft.com/office/powerpoint/2010/main" val="369804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76672"/>
            <a:ext cx="8229600" cy="5649491"/>
          </a:xfrm>
        </p:spPr>
        <p:txBody>
          <a:bodyPr>
            <a:noAutofit/>
          </a:bodyPr>
          <a:lstStyle/>
          <a:p>
            <a:pPr marL="0" indent="0">
              <a:buNone/>
            </a:pPr>
            <a:r>
              <a:rPr lang="pt-BR" sz="2400" dirty="0" smtClean="0">
                <a:solidFill>
                  <a:srgbClr val="0000CC"/>
                </a:solidFill>
                <a:latin typeface="Arial" pitchFamily="34" charset="0"/>
                <a:cs typeface="Arial" pitchFamily="34" charset="0"/>
              </a:rPr>
              <a:t>Cl </a:t>
            </a:r>
            <a:r>
              <a:rPr lang="pt-BR" sz="2400" dirty="0">
                <a:solidFill>
                  <a:srgbClr val="0000CC"/>
                </a:solidFill>
                <a:latin typeface="Arial" pitchFamily="34" charset="0"/>
                <a:cs typeface="Arial" pitchFamily="34" charset="0"/>
              </a:rPr>
              <a:t>1. 24  Regozijo-me, agora, no que padeço por vós e na minha carne cumpro o resto das aflições de Cristo, pelo seu corpo, que é a igreja</a:t>
            </a:r>
            <a:r>
              <a:rPr lang="pt-BR" sz="2400" dirty="0" smtClean="0">
                <a:solidFill>
                  <a:srgbClr val="0000CC"/>
                </a:solidFill>
                <a:latin typeface="Arial" pitchFamily="34" charset="0"/>
                <a:cs typeface="Arial" pitchFamily="34" charset="0"/>
              </a:rPr>
              <a:t>;    25  </a:t>
            </a:r>
            <a:r>
              <a:rPr lang="pt-BR" sz="2400" dirty="0">
                <a:solidFill>
                  <a:srgbClr val="0000CC"/>
                </a:solidFill>
                <a:latin typeface="Arial" pitchFamily="34" charset="0"/>
                <a:cs typeface="Arial" pitchFamily="34" charset="0"/>
              </a:rPr>
              <a:t>da qual eu estou feito ministro segundo a dispensação de Deus, que me foi concedida para convosco, para cumprir a palavra de Deus:</a:t>
            </a:r>
          </a:p>
          <a:p>
            <a:pPr marL="0" indent="0">
              <a:buNone/>
            </a:pPr>
            <a:r>
              <a:rPr lang="pt-BR" sz="2400" dirty="0">
                <a:solidFill>
                  <a:srgbClr val="0000CC"/>
                </a:solidFill>
                <a:latin typeface="Arial" pitchFamily="34" charset="0"/>
                <a:cs typeface="Arial" pitchFamily="34" charset="0"/>
              </a:rPr>
              <a:t>26  o mistério que esteve oculto desde todos os séculos e em todas as gerações e que, agora, foi manifesto aos seus santos</a:t>
            </a:r>
            <a:r>
              <a:rPr lang="pt-BR" sz="2400" dirty="0" smtClean="0">
                <a:solidFill>
                  <a:srgbClr val="0000CC"/>
                </a:solidFill>
                <a:latin typeface="Arial" pitchFamily="34" charset="0"/>
                <a:cs typeface="Arial" pitchFamily="34" charset="0"/>
              </a:rPr>
              <a:t>;     27  </a:t>
            </a:r>
            <a:r>
              <a:rPr lang="pt-BR" sz="2400" dirty="0">
                <a:solidFill>
                  <a:srgbClr val="0000CC"/>
                </a:solidFill>
                <a:latin typeface="Arial" pitchFamily="34" charset="0"/>
                <a:cs typeface="Arial" pitchFamily="34" charset="0"/>
              </a:rPr>
              <a:t>aos quais Deus quis fazer conhecer quais são as riquezas da glória deste mistério entre os gentios, que é Cristo em vós, esperança da glória</a:t>
            </a:r>
            <a:r>
              <a:rPr lang="pt-BR" sz="2400" dirty="0" smtClean="0">
                <a:solidFill>
                  <a:srgbClr val="0000CC"/>
                </a:solidFill>
                <a:latin typeface="Arial" pitchFamily="34" charset="0"/>
                <a:cs typeface="Arial" pitchFamily="34" charset="0"/>
              </a:rPr>
              <a:t>;    28  </a:t>
            </a:r>
            <a:r>
              <a:rPr lang="pt-BR" sz="2400" dirty="0">
                <a:solidFill>
                  <a:srgbClr val="0000CC"/>
                </a:solidFill>
                <a:latin typeface="Arial" pitchFamily="34" charset="0"/>
                <a:cs typeface="Arial" pitchFamily="34" charset="0"/>
              </a:rPr>
              <a:t>a quem anunciamos, admoestando a todo homem e ensinando a todo homem em toda a sabedoria; para que apresentemos todo homem perfeito em Jesus Cristo</a:t>
            </a:r>
            <a:r>
              <a:rPr lang="pt-BR" sz="2400" dirty="0" smtClean="0">
                <a:solidFill>
                  <a:srgbClr val="0000CC"/>
                </a:solidFill>
                <a:latin typeface="Arial" pitchFamily="34" charset="0"/>
                <a:cs typeface="Arial" pitchFamily="34" charset="0"/>
              </a:rPr>
              <a:t>;    29  </a:t>
            </a:r>
            <a:r>
              <a:rPr lang="pt-BR" sz="2400" dirty="0">
                <a:solidFill>
                  <a:srgbClr val="0000CC"/>
                </a:solidFill>
                <a:latin typeface="Arial" pitchFamily="34" charset="0"/>
                <a:cs typeface="Arial" pitchFamily="34" charset="0"/>
              </a:rPr>
              <a:t>e para isto também trabalho, combatendo segundo a sua eficácia, que opera em mim poderosamente.</a:t>
            </a:r>
            <a:endParaRPr lang="pt-BR" sz="2400" dirty="0" smtClean="0">
              <a:solidFill>
                <a:srgbClr val="0000CC"/>
              </a:solidFill>
            </a:endParaRPr>
          </a:p>
        </p:txBody>
      </p:sp>
    </p:spTree>
    <p:extLst>
      <p:ext uri="{BB962C8B-B14F-4D97-AF65-F5344CB8AC3E}">
        <p14:creationId xmlns:p14="http://schemas.microsoft.com/office/powerpoint/2010/main" val="190160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476672"/>
            <a:ext cx="7416824" cy="6048672"/>
          </a:xfrm>
        </p:spPr>
        <p:txBody>
          <a:bodyPr>
            <a:noAutofit/>
          </a:bodyPr>
          <a:lstStyle/>
          <a:p>
            <a:pPr marL="0" indent="0">
              <a:buNone/>
            </a:pPr>
            <a:r>
              <a:rPr lang="pt-BR" sz="2800" dirty="0" err="1" smtClean="0">
                <a:solidFill>
                  <a:srgbClr val="0000CC"/>
                </a:solidFill>
              </a:rPr>
              <a:t>Ef</a:t>
            </a:r>
            <a:r>
              <a:rPr lang="pt-BR" sz="2800" dirty="0" smtClean="0">
                <a:solidFill>
                  <a:srgbClr val="0000CC"/>
                </a:solidFill>
              </a:rPr>
              <a:t> </a:t>
            </a:r>
            <a:r>
              <a:rPr lang="pt-BR" sz="2800" dirty="0">
                <a:solidFill>
                  <a:srgbClr val="0000CC"/>
                </a:solidFill>
              </a:rPr>
              <a:t>3. </a:t>
            </a:r>
            <a:r>
              <a:rPr lang="pt-BR" sz="2800" dirty="0" smtClean="0">
                <a:solidFill>
                  <a:srgbClr val="0000CC"/>
                </a:solidFill>
              </a:rPr>
              <a:t>4  </a:t>
            </a:r>
            <a:r>
              <a:rPr lang="pt-BR" sz="2800" dirty="0">
                <a:solidFill>
                  <a:srgbClr val="0000CC"/>
                </a:solidFill>
              </a:rPr>
              <a:t>pelo que, quando ledes, podeis perceber a minha compreensão do mistério de Cristo</a:t>
            </a:r>
            <a:r>
              <a:rPr lang="pt-BR" sz="2800" dirty="0" smtClean="0">
                <a:solidFill>
                  <a:srgbClr val="0000CC"/>
                </a:solidFill>
              </a:rPr>
              <a:t>,    5  </a:t>
            </a:r>
            <a:r>
              <a:rPr lang="pt-BR" sz="2800" dirty="0">
                <a:solidFill>
                  <a:srgbClr val="0000CC"/>
                </a:solidFill>
              </a:rPr>
              <a:t>o qual, noutros séculos, não foi manifestado aos filhos dos homens, como, agora, tem sido revelado pelo Espírito aos seus santos apóstolos e profetas</a:t>
            </a:r>
            <a:r>
              <a:rPr lang="pt-BR" sz="2800" dirty="0" smtClean="0">
                <a:solidFill>
                  <a:srgbClr val="0000CC"/>
                </a:solidFill>
              </a:rPr>
              <a:t>,    6  </a:t>
            </a:r>
            <a:r>
              <a:rPr lang="pt-BR" sz="2800" dirty="0">
                <a:solidFill>
                  <a:srgbClr val="0000CC"/>
                </a:solidFill>
              </a:rPr>
              <a:t>a saber, que os gentios são </a:t>
            </a:r>
            <a:r>
              <a:rPr lang="pt-BR" sz="2800" dirty="0" err="1">
                <a:solidFill>
                  <a:srgbClr val="0000CC"/>
                </a:solidFill>
              </a:rPr>
              <a:t>co-herdeiros</a:t>
            </a:r>
            <a:r>
              <a:rPr lang="pt-BR" sz="2800" dirty="0">
                <a:solidFill>
                  <a:srgbClr val="0000CC"/>
                </a:solidFill>
              </a:rPr>
              <a:t>, e de um mesmo corpo, e participantes da promessa em Cristo pelo evangelho</a:t>
            </a:r>
            <a:r>
              <a:rPr lang="pt-BR" sz="2800" dirty="0" smtClean="0">
                <a:solidFill>
                  <a:srgbClr val="0000CC"/>
                </a:solidFill>
              </a:rPr>
              <a:t>;</a:t>
            </a:r>
            <a:endParaRPr lang="pt-BR" sz="2800" dirty="0">
              <a:solidFill>
                <a:srgbClr val="0000CC"/>
              </a:solidFill>
            </a:endParaRPr>
          </a:p>
        </p:txBody>
      </p:sp>
    </p:spTree>
    <p:extLst>
      <p:ext uri="{BB962C8B-B14F-4D97-AF65-F5344CB8AC3E}">
        <p14:creationId xmlns:p14="http://schemas.microsoft.com/office/powerpoint/2010/main" val="42555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b="1" dirty="0">
                <a:solidFill>
                  <a:srgbClr val="006600"/>
                </a:solidFill>
              </a:rPr>
              <a:t>I – Os gentios são participantes da </a:t>
            </a:r>
            <a:r>
              <a:rPr lang="pt-BR" b="1" dirty="0" smtClean="0">
                <a:solidFill>
                  <a:srgbClr val="006600"/>
                </a:solidFill>
              </a:rPr>
              <a:t>mesma</a:t>
            </a:r>
          </a:p>
          <a:p>
            <a:pPr marL="0" indent="0">
              <a:buNone/>
            </a:pPr>
            <a:r>
              <a:rPr lang="pt-BR" b="1" dirty="0" smtClean="0">
                <a:solidFill>
                  <a:srgbClr val="006600"/>
                </a:solidFill>
              </a:rPr>
              <a:t>	promessa 				(</a:t>
            </a:r>
            <a:r>
              <a:rPr lang="pt-BR" b="1" dirty="0">
                <a:solidFill>
                  <a:srgbClr val="006600"/>
                </a:solidFill>
              </a:rPr>
              <a:t>v. 1-6)</a:t>
            </a:r>
            <a:endParaRPr lang="pt-BR" dirty="0">
              <a:solidFill>
                <a:srgbClr val="006600"/>
              </a:solidFill>
            </a:endParaRPr>
          </a:p>
          <a:p>
            <a:pPr marL="0" lvl="0" indent="0">
              <a:spcBef>
                <a:spcPct val="0"/>
              </a:spcBef>
              <a:buNone/>
              <a:defRPr/>
            </a:pPr>
            <a:r>
              <a:rPr lang="pt-BR" b="1" dirty="0">
                <a:solidFill>
                  <a:srgbClr val="FF0000"/>
                </a:solidFill>
              </a:rPr>
              <a:t>II– Riquezas incompreensíveis de </a:t>
            </a:r>
            <a:r>
              <a:rPr lang="pt-BR" b="1" dirty="0" smtClean="0">
                <a:solidFill>
                  <a:srgbClr val="FF0000"/>
                </a:solidFill>
              </a:rPr>
              <a:t>Cristo</a:t>
            </a:r>
          </a:p>
          <a:p>
            <a:pPr marL="0" lvl="0" indent="0">
              <a:spcBef>
                <a:spcPct val="0"/>
              </a:spcBef>
              <a:buNone/>
              <a:defRPr/>
            </a:pPr>
            <a:r>
              <a:rPr lang="pt-BR" b="1" dirty="0">
                <a:solidFill>
                  <a:srgbClr val="FF0000"/>
                </a:solidFill>
              </a:rPr>
              <a:t>	</a:t>
            </a:r>
            <a:r>
              <a:rPr lang="pt-BR" b="1" dirty="0" smtClean="0">
                <a:solidFill>
                  <a:srgbClr val="FF0000"/>
                </a:solidFill>
              </a:rPr>
              <a:t>					(v.7-8</a:t>
            </a:r>
            <a:r>
              <a:rPr lang="pt-BR" b="1" dirty="0">
                <a:solidFill>
                  <a:srgbClr val="FF0000"/>
                </a:solidFill>
              </a:rPr>
              <a:t>)</a:t>
            </a:r>
            <a:endParaRPr lang="pt-BR" b="1" cap="small" dirty="0">
              <a:solidFill>
                <a:srgbClr val="FF0000"/>
              </a:solidFill>
              <a:cs typeface="Arial" charset="0"/>
            </a:endParaRPr>
          </a:p>
          <a:p>
            <a:pPr marL="0" lvl="0" indent="0">
              <a:spcBef>
                <a:spcPct val="0"/>
              </a:spcBef>
              <a:buNone/>
              <a:defRPr/>
            </a:pPr>
            <a:r>
              <a:rPr lang="pt-BR" b="1" dirty="0">
                <a:solidFill>
                  <a:srgbClr val="006600"/>
                </a:solidFill>
              </a:rPr>
              <a:t>III– Igreja a multiforme sabedoria de </a:t>
            </a:r>
            <a:r>
              <a:rPr lang="pt-BR" b="1" dirty="0" smtClean="0">
                <a:solidFill>
                  <a:srgbClr val="006600"/>
                </a:solidFill>
              </a:rPr>
              <a:t>Deus</a:t>
            </a:r>
          </a:p>
          <a:p>
            <a:pPr marL="0" lvl="0" indent="0">
              <a:spcBef>
                <a:spcPct val="0"/>
              </a:spcBef>
              <a:buNone/>
              <a:defRPr/>
            </a:pPr>
            <a:r>
              <a:rPr lang="pt-BR" b="1" dirty="0">
                <a:solidFill>
                  <a:srgbClr val="006600"/>
                </a:solidFill>
              </a:rPr>
              <a:t>	</a:t>
            </a:r>
            <a:r>
              <a:rPr lang="pt-BR" b="1" dirty="0" smtClean="0">
                <a:solidFill>
                  <a:srgbClr val="006600"/>
                </a:solidFill>
              </a:rPr>
              <a:t>					(v</a:t>
            </a:r>
            <a:r>
              <a:rPr lang="pt-BR" b="1" dirty="0">
                <a:solidFill>
                  <a:srgbClr val="006600"/>
                </a:solidFill>
              </a:rPr>
              <a:t>. 09-13)</a:t>
            </a:r>
            <a:r>
              <a:rPr lang="pt-BR" sz="4300" dirty="0">
                <a:solidFill>
                  <a:srgbClr val="006600"/>
                </a:solidFill>
                <a:cs typeface="Arial" pitchFamily="34" charset="0"/>
              </a:rPr>
              <a:t>	</a:t>
            </a:r>
            <a:endParaRPr lang="pt-BR" sz="4300" dirty="0" smtClean="0">
              <a:solidFill>
                <a:srgbClr val="006600"/>
              </a:solidFill>
              <a:cs typeface="Arial" pitchFamily="34" charset="0"/>
            </a:endParaRPr>
          </a:p>
          <a:p>
            <a:pPr marL="0" lvl="0" indent="0">
              <a:spcBef>
                <a:spcPct val="0"/>
              </a:spcBef>
              <a:buNone/>
              <a:defRPr/>
            </a:pPr>
            <a:r>
              <a:rPr lang="pt-BR" sz="4300" b="1" dirty="0" smtClean="0">
                <a:solidFill>
                  <a:srgbClr val="006600"/>
                </a:solidFill>
              </a:rPr>
              <a:t>	</a:t>
            </a:r>
            <a:r>
              <a:rPr lang="pt-BR" sz="4800" b="1" dirty="0" smtClean="0">
                <a:solidFill>
                  <a:srgbClr val="006600"/>
                </a:solidFill>
              </a:rPr>
              <a:t>- </a:t>
            </a:r>
            <a:r>
              <a:rPr lang="pt-BR" sz="4800" b="1" dirty="0">
                <a:solidFill>
                  <a:srgbClr val="006600"/>
                </a:solidFill>
              </a:rPr>
              <a:t>Conclusão</a:t>
            </a:r>
          </a:p>
        </p:txBody>
      </p:sp>
    </p:spTree>
    <p:extLst>
      <p:ext uri="{BB962C8B-B14F-4D97-AF65-F5344CB8AC3E}">
        <p14:creationId xmlns:p14="http://schemas.microsoft.com/office/powerpoint/2010/main" val="1632614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92688"/>
          </a:xfrm>
        </p:spPr>
        <p:txBody>
          <a:bodyPr>
            <a:noAutofit/>
          </a:bodyPr>
          <a:lstStyle/>
          <a:p>
            <a:pPr marL="0" indent="0">
              <a:buNone/>
            </a:pPr>
            <a:endParaRPr lang="pt-BR" sz="2000" dirty="0" smtClean="0">
              <a:solidFill>
                <a:srgbClr val="0000CC"/>
              </a:solidFill>
            </a:endParaRPr>
          </a:p>
          <a:p>
            <a:pPr marL="0" indent="0">
              <a:buNone/>
            </a:pPr>
            <a:endParaRPr lang="pt-BR" sz="2000" dirty="0">
              <a:solidFill>
                <a:srgbClr val="0000CC"/>
              </a:solidFill>
            </a:endParaRPr>
          </a:p>
          <a:p>
            <a:pPr marL="0" indent="0">
              <a:buNone/>
            </a:pPr>
            <a:r>
              <a:rPr lang="pt-BR" sz="2800" dirty="0" err="1" smtClean="0">
                <a:solidFill>
                  <a:srgbClr val="0000CC"/>
                </a:solidFill>
              </a:rPr>
              <a:t>Ef</a:t>
            </a:r>
            <a:r>
              <a:rPr lang="pt-BR" sz="2800" dirty="0" smtClean="0">
                <a:solidFill>
                  <a:srgbClr val="0000CC"/>
                </a:solidFill>
              </a:rPr>
              <a:t> </a:t>
            </a:r>
            <a:r>
              <a:rPr lang="pt-BR" sz="2800" dirty="0">
                <a:solidFill>
                  <a:srgbClr val="0000CC"/>
                </a:solidFill>
              </a:rPr>
              <a:t>3. </a:t>
            </a:r>
            <a:r>
              <a:rPr lang="pt-BR" sz="2800" dirty="0">
                <a:solidFill>
                  <a:srgbClr val="0000CC"/>
                </a:solidFill>
              </a:rPr>
              <a:t>7  do qual fui feito ministro, pelo dom da graça de Deus, que me foi dado segundo a operação do seu poder.    </a:t>
            </a:r>
            <a:endParaRPr lang="pt-BR" sz="2800" dirty="0" smtClean="0">
              <a:solidFill>
                <a:srgbClr val="0000CC"/>
              </a:solidFill>
            </a:endParaRPr>
          </a:p>
          <a:p>
            <a:pPr marL="0" indent="0">
              <a:buNone/>
            </a:pPr>
            <a:r>
              <a:rPr lang="pt-BR" sz="2800" dirty="0" smtClean="0">
                <a:solidFill>
                  <a:srgbClr val="0000CC"/>
                </a:solidFill>
              </a:rPr>
              <a:t>8  </a:t>
            </a:r>
            <a:r>
              <a:rPr lang="pt-BR" sz="2800" dirty="0">
                <a:solidFill>
                  <a:srgbClr val="0000CC"/>
                </a:solidFill>
              </a:rPr>
              <a:t>A mim, o mínimo de todos os santos, me foi dada esta graça de anunciar entre os gentios, por meio do evangelho, as riquezas incompreensíveis de Cristo </a:t>
            </a:r>
            <a:endParaRPr lang="pt-BR" sz="2800" dirty="0">
              <a:solidFill>
                <a:srgbClr val="0000CC"/>
              </a:solidFill>
            </a:endParaRPr>
          </a:p>
        </p:txBody>
      </p:sp>
    </p:spTree>
    <p:extLst>
      <p:ext uri="{BB962C8B-B14F-4D97-AF65-F5344CB8AC3E}">
        <p14:creationId xmlns:p14="http://schemas.microsoft.com/office/powerpoint/2010/main" val="4052717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ln>
            <a:solidFill>
              <a:schemeClr val="tx1"/>
            </a:solidFill>
          </a:ln>
        </p:spPr>
        <p:txBody>
          <a:bodyPr>
            <a:normAutofit lnSpcReduction="10000"/>
          </a:bodyPr>
          <a:lstStyle/>
          <a:p>
            <a:pPr marL="0" lvl="0" indent="0">
              <a:spcBef>
                <a:spcPct val="0"/>
              </a:spcBef>
              <a:buNone/>
              <a:defRPr/>
            </a:pPr>
            <a:r>
              <a:rPr lang="pt-BR" sz="2800" b="1" dirty="0">
                <a:solidFill>
                  <a:srgbClr val="006600"/>
                </a:solidFill>
              </a:rPr>
              <a:t>II– Riquezas incompreensíveis de </a:t>
            </a:r>
            <a:r>
              <a:rPr lang="pt-BR" sz="2800" b="1" dirty="0" smtClean="0">
                <a:solidFill>
                  <a:srgbClr val="006600"/>
                </a:solidFill>
              </a:rPr>
              <a:t>Cristo		</a:t>
            </a:r>
            <a:endParaRPr lang="pt-BR" sz="1800" b="1" dirty="0" smtClean="0">
              <a:solidFill>
                <a:srgbClr val="006600"/>
              </a:solidFill>
            </a:endParaRPr>
          </a:p>
          <a:p>
            <a:pPr marL="0" lvl="0" indent="0">
              <a:spcBef>
                <a:spcPct val="0"/>
              </a:spcBef>
              <a:buNone/>
              <a:defRPr/>
            </a:pPr>
            <a:endParaRPr lang="pt-BR" sz="2800" b="1" dirty="0">
              <a:solidFill>
                <a:srgbClr val="006600"/>
              </a:solidFill>
            </a:endParaRPr>
          </a:p>
          <a:p>
            <a:pPr marL="0" indent="0" algn="just">
              <a:spcBef>
                <a:spcPct val="0"/>
              </a:spcBef>
              <a:buNone/>
              <a:defRPr/>
            </a:pPr>
            <a:r>
              <a:rPr lang="pt-BR" sz="2800" b="1" dirty="0" smtClean="0">
                <a:solidFill>
                  <a:srgbClr val="006600"/>
                </a:solidFill>
              </a:rPr>
              <a:t>	</a:t>
            </a:r>
            <a:r>
              <a:rPr lang="pt-BR" sz="2800" dirty="0">
                <a:latin typeface="Arial" pitchFamily="34" charset="0"/>
                <a:cs typeface="Arial" pitchFamily="34" charset="0"/>
              </a:rPr>
              <a:t>Paulo como ministro reconhece que o é pelo dom da graça de Deus, ou seja, não é um chamado humano. </a:t>
            </a:r>
            <a:r>
              <a:rPr lang="pt-BR" sz="2800" dirty="0" smtClean="0">
                <a:latin typeface="Arial" pitchFamily="34" charset="0"/>
                <a:cs typeface="Arial" pitchFamily="34" charset="0"/>
              </a:rPr>
              <a:t>Apesar </a:t>
            </a:r>
            <a:r>
              <a:rPr lang="pt-BR" sz="2800" dirty="0">
                <a:latin typeface="Arial" pitchFamily="34" charset="0"/>
                <a:cs typeface="Arial" pitchFamily="34" charset="0"/>
              </a:rPr>
              <a:t>de tão grandes revelações é humilde, pois reconhece sua pequenez diante dos demais que também foram chamados, não apenas isso, mas também diante da grandeza e nobreza do trabalho - o de anunciar as riquezas incompreensíveis de Cristo</a:t>
            </a:r>
            <a:r>
              <a:rPr lang="pt-BR" sz="2800" dirty="0" smtClean="0">
                <a:latin typeface="Arial" pitchFamily="34" charset="0"/>
                <a:cs typeface="Arial" pitchFamily="34" charset="0"/>
              </a:rPr>
              <a:t>.  (</a:t>
            </a:r>
            <a:r>
              <a:rPr lang="pt-BR" sz="2800" dirty="0" smtClean="0">
                <a:solidFill>
                  <a:srgbClr val="0000CC"/>
                </a:solidFill>
                <a:latin typeface="Arial" pitchFamily="34" charset="0"/>
                <a:cs typeface="Arial" pitchFamily="34" charset="0"/>
              </a:rPr>
              <a:t>I </a:t>
            </a:r>
            <a:r>
              <a:rPr lang="pt-BR" sz="2800" dirty="0" err="1" smtClean="0">
                <a:solidFill>
                  <a:srgbClr val="0000CC"/>
                </a:solidFill>
                <a:latin typeface="Arial" pitchFamily="34" charset="0"/>
                <a:cs typeface="Arial" pitchFamily="34" charset="0"/>
              </a:rPr>
              <a:t>Co</a:t>
            </a:r>
            <a:r>
              <a:rPr lang="pt-BR" sz="2800" dirty="0" smtClean="0">
                <a:solidFill>
                  <a:srgbClr val="0000CC"/>
                </a:solidFill>
                <a:latin typeface="Arial" pitchFamily="34" charset="0"/>
                <a:cs typeface="Arial" pitchFamily="34" charset="0"/>
              </a:rPr>
              <a:t> 15. 3-10</a:t>
            </a:r>
            <a:r>
              <a:rPr lang="pt-BR" sz="2800" dirty="0" smtClean="0">
                <a:latin typeface="Arial" pitchFamily="34" charset="0"/>
                <a:cs typeface="Arial" pitchFamily="34" charset="0"/>
              </a:rPr>
              <a:t>)</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227950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899592" y="3886200"/>
            <a:ext cx="7272808" cy="1752600"/>
          </a:xfrm>
        </p:spPr>
        <p:txBody>
          <a:bodyPr>
            <a:noAutofit/>
          </a:bodyPr>
          <a:lstStyle/>
          <a:p>
            <a:pPr marL="342900" lvl="0" indent="-342900" fontAlgn="base">
              <a:spcAft>
                <a:spcPct val="0"/>
              </a:spcAft>
              <a:defRPr/>
            </a:pPr>
            <a:r>
              <a:rPr lang="pt-BR" sz="4800" b="1" i="1" dirty="0">
                <a:solidFill>
                  <a:srgbClr val="00B050"/>
                </a:solidFill>
                <a:cs typeface="Arial" charset="0"/>
              </a:rPr>
              <a:t>Lição 6: O Grande Mistério da Salvação</a:t>
            </a:r>
            <a:endParaRPr lang="pt-BR" sz="4800" dirty="0"/>
          </a:p>
        </p:txBody>
      </p:sp>
      <p:sp>
        <p:nvSpPr>
          <p:cNvPr id="2" name="Retângulo 1"/>
          <p:cNvSpPr/>
          <p:nvPr/>
        </p:nvSpPr>
        <p:spPr>
          <a:xfrm>
            <a:off x="1403648" y="1628800"/>
            <a:ext cx="6120680" cy="707886"/>
          </a:xfrm>
          <a:prstGeom prst="rect">
            <a:avLst/>
          </a:prstGeom>
        </p:spPr>
        <p:txBody>
          <a:bodyPr wrap="square">
            <a:spAutoFit/>
          </a:bodyPr>
          <a:lstStyle/>
          <a:p>
            <a:r>
              <a:rPr lang="pt-BR" sz="4000" dirty="0">
                <a:solidFill>
                  <a:srgbClr val="7030A0"/>
                </a:solidFill>
                <a:latin typeface="Arial Black" pitchFamily="34" charset="0"/>
                <a:ea typeface="+mj-ea"/>
                <a:cs typeface="+mj-cs"/>
              </a:rPr>
              <a:t>CARTA AOS </a:t>
            </a:r>
            <a:r>
              <a:rPr lang="pt-BR" sz="4000" dirty="0" smtClean="0">
                <a:solidFill>
                  <a:srgbClr val="7030A0"/>
                </a:solidFill>
                <a:latin typeface="Arial Black" pitchFamily="34" charset="0"/>
                <a:ea typeface="+mj-ea"/>
                <a:cs typeface="+mj-cs"/>
              </a:rPr>
              <a:t>EFÉSIOS</a:t>
            </a:r>
            <a:endParaRPr lang="pt-BR" sz="4000" dirty="0"/>
          </a:p>
        </p:txBody>
      </p:sp>
    </p:spTree>
    <p:extLst>
      <p:ext uri="{BB962C8B-B14F-4D97-AF65-F5344CB8AC3E}">
        <p14:creationId xmlns:p14="http://schemas.microsoft.com/office/powerpoint/2010/main" val="1686954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433467"/>
          </a:xfrm>
        </p:spPr>
        <p:txBody>
          <a:bodyPr>
            <a:normAutofit fontScale="85000" lnSpcReduction="10000"/>
          </a:bodyPr>
          <a:lstStyle/>
          <a:p>
            <a:pPr marL="0" indent="0">
              <a:buNone/>
            </a:pPr>
            <a:r>
              <a:rPr lang="pt-BR" sz="2800" dirty="0">
                <a:solidFill>
                  <a:srgbClr val="0000CC"/>
                </a:solidFill>
                <a:latin typeface="Arial" pitchFamily="34" charset="0"/>
                <a:cs typeface="Arial" pitchFamily="34" charset="0"/>
              </a:rPr>
              <a:t>I </a:t>
            </a:r>
            <a:r>
              <a:rPr lang="pt-BR" sz="2800" dirty="0" err="1">
                <a:solidFill>
                  <a:srgbClr val="0000CC"/>
                </a:solidFill>
                <a:latin typeface="Arial" pitchFamily="34" charset="0"/>
                <a:cs typeface="Arial" pitchFamily="34" charset="0"/>
              </a:rPr>
              <a:t>Co</a:t>
            </a:r>
            <a:r>
              <a:rPr lang="pt-BR" sz="2800" dirty="0">
                <a:solidFill>
                  <a:srgbClr val="0000CC"/>
                </a:solidFill>
                <a:latin typeface="Arial" pitchFamily="34" charset="0"/>
                <a:cs typeface="Arial" pitchFamily="34" charset="0"/>
              </a:rPr>
              <a:t> 15. 3  Porque primeiramente vos entreguei o que também recebi: que Cristo morreu por nossos pecados, segundo as Escrituras</a:t>
            </a:r>
            <a:r>
              <a:rPr lang="pt-BR" sz="2800" dirty="0" smtClean="0">
                <a:solidFill>
                  <a:srgbClr val="0000CC"/>
                </a:solidFill>
                <a:latin typeface="Arial" pitchFamily="34" charset="0"/>
                <a:cs typeface="Arial" pitchFamily="34" charset="0"/>
              </a:rPr>
              <a:t>,    4  </a:t>
            </a:r>
            <a:r>
              <a:rPr lang="pt-BR" sz="2800" dirty="0">
                <a:solidFill>
                  <a:srgbClr val="0000CC"/>
                </a:solidFill>
                <a:latin typeface="Arial" pitchFamily="34" charset="0"/>
                <a:cs typeface="Arial" pitchFamily="34" charset="0"/>
              </a:rPr>
              <a:t>e que foi sepultado, e que ressuscitou ao terceiro dia, segundo as Escrituras</a:t>
            </a:r>
            <a:r>
              <a:rPr lang="pt-BR" sz="2800" dirty="0" smtClean="0">
                <a:solidFill>
                  <a:srgbClr val="0000CC"/>
                </a:solidFill>
                <a:latin typeface="Arial" pitchFamily="34" charset="0"/>
                <a:cs typeface="Arial" pitchFamily="34" charset="0"/>
              </a:rPr>
              <a:t>,    5  </a:t>
            </a:r>
            <a:r>
              <a:rPr lang="pt-BR" sz="2800" dirty="0">
                <a:solidFill>
                  <a:srgbClr val="0000CC"/>
                </a:solidFill>
                <a:latin typeface="Arial" pitchFamily="34" charset="0"/>
                <a:cs typeface="Arial" pitchFamily="34" charset="0"/>
              </a:rPr>
              <a:t>e que foi visto por </a:t>
            </a:r>
            <a:r>
              <a:rPr lang="pt-BR" sz="2800" dirty="0" err="1">
                <a:solidFill>
                  <a:srgbClr val="0000CC"/>
                </a:solidFill>
                <a:latin typeface="Arial" pitchFamily="34" charset="0"/>
                <a:cs typeface="Arial" pitchFamily="34" charset="0"/>
              </a:rPr>
              <a:t>Cefas</a:t>
            </a:r>
            <a:r>
              <a:rPr lang="pt-BR" sz="2800" dirty="0">
                <a:solidFill>
                  <a:srgbClr val="0000CC"/>
                </a:solidFill>
                <a:latin typeface="Arial" pitchFamily="34" charset="0"/>
                <a:cs typeface="Arial" pitchFamily="34" charset="0"/>
              </a:rPr>
              <a:t> e depois pelos doze</a:t>
            </a:r>
            <a:r>
              <a:rPr lang="pt-BR" sz="2800" dirty="0" smtClean="0">
                <a:solidFill>
                  <a:srgbClr val="0000CC"/>
                </a:solidFill>
                <a:latin typeface="Arial" pitchFamily="34" charset="0"/>
                <a:cs typeface="Arial" pitchFamily="34" charset="0"/>
              </a:rPr>
              <a:t>.    6  </a:t>
            </a:r>
            <a:r>
              <a:rPr lang="pt-BR" sz="2800" dirty="0">
                <a:solidFill>
                  <a:srgbClr val="0000CC"/>
                </a:solidFill>
                <a:latin typeface="Arial" pitchFamily="34" charset="0"/>
                <a:cs typeface="Arial" pitchFamily="34" charset="0"/>
              </a:rPr>
              <a:t>Depois, foi visto, uma vez, por mais de quinhentos irmãos, dos quais vive ainda a maior parte, mas alguns já dormem também</a:t>
            </a:r>
            <a:r>
              <a:rPr lang="pt-BR" sz="2800" dirty="0" smtClean="0">
                <a:solidFill>
                  <a:srgbClr val="0000CC"/>
                </a:solidFill>
                <a:latin typeface="Arial" pitchFamily="34" charset="0"/>
                <a:cs typeface="Arial" pitchFamily="34" charset="0"/>
              </a:rPr>
              <a:t>.    7  </a:t>
            </a:r>
            <a:r>
              <a:rPr lang="pt-BR" sz="2800" dirty="0">
                <a:solidFill>
                  <a:srgbClr val="0000CC"/>
                </a:solidFill>
                <a:latin typeface="Arial" pitchFamily="34" charset="0"/>
                <a:cs typeface="Arial" pitchFamily="34" charset="0"/>
              </a:rPr>
              <a:t>Depois, foi visto por Tiago, depois, por todos os </a:t>
            </a:r>
            <a:r>
              <a:rPr lang="pt-BR" sz="2800" dirty="0" smtClean="0">
                <a:solidFill>
                  <a:srgbClr val="0000CC"/>
                </a:solidFill>
                <a:latin typeface="Arial" pitchFamily="34" charset="0"/>
                <a:cs typeface="Arial" pitchFamily="34" charset="0"/>
              </a:rPr>
              <a:t>apóstolos    8  </a:t>
            </a:r>
            <a:r>
              <a:rPr lang="pt-BR" sz="2800" dirty="0">
                <a:solidFill>
                  <a:srgbClr val="0000CC"/>
                </a:solidFill>
                <a:latin typeface="Arial" pitchFamily="34" charset="0"/>
                <a:cs typeface="Arial" pitchFamily="34" charset="0"/>
              </a:rPr>
              <a:t>e, por derradeiro de todos, me apareceu também a mim, como a um abortivo</a:t>
            </a:r>
            <a:r>
              <a:rPr lang="pt-BR" sz="2800" dirty="0" smtClean="0">
                <a:solidFill>
                  <a:srgbClr val="0000CC"/>
                </a:solidFill>
                <a:latin typeface="Arial" pitchFamily="34" charset="0"/>
                <a:cs typeface="Arial" pitchFamily="34" charset="0"/>
              </a:rPr>
              <a:t>.    9  </a:t>
            </a:r>
            <a:r>
              <a:rPr lang="pt-BR" sz="2800" dirty="0">
                <a:solidFill>
                  <a:srgbClr val="0000CC"/>
                </a:solidFill>
                <a:latin typeface="Arial" pitchFamily="34" charset="0"/>
                <a:cs typeface="Arial" pitchFamily="34" charset="0"/>
              </a:rPr>
              <a:t>Porque eu sou o menor dos apóstolos, que não sou digno de ser chamado apóstolo, pois que persegui a igreja de Deus</a:t>
            </a:r>
            <a:r>
              <a:rPr lang="pt-BR" sz="2800" dirty="0" smtClean="0">
                <a:solidFill>
                  <a:srgbClr val="0000CC"/>
                </a:solidFill>
                <a:latin typeface="Arial" pitchFamily="34" charset="0"/>
                <a:cs typeface="Arial" pitchFamily="34" charset="0"/>
              </a:rPr>
              <a:t>.    10  </a:t>
            </a:r>
            <a:r>
              <a:rPr lang="pt-BR" sz="2800" dirty="0">
                <a:solidFill>
                  <a:srgbClr val="0000CC"/>
                </a:solidFill>
                <a:latin typeface="Arial" pitchFamily="34" charset="0"/>
                <a:cs typeface="Arial" pitchFamily="34" charset="0"/>
              </a:rPr>
              <a:t>Mas, pela graça de Deus, sou o que sou; e a sua graça para comigo não foi vã; antes, trabalhei muito mais do que todos eles; todavia, não eu, mas a graça de Deus, que está comigo.</a:t>
            </a:r>
            <a:endParaRPr lang="pt-BR" dirty="0"/>
          </a:p>
        </p:txBody>
      </p:sp>
    </p:spTree>
    <p:extLst>
      <p:ext uri="{BB962C8B-B14F-4D97-AF65-F5344CB8AC3E}">
        <p14:creationId xmlns:p14="http://schemas.microsoft.com/office/powerpoint/2010/main" val="76320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92688"/>
          </a:xfrm>
        </p:spPr>
        <p:txBody>
          <a:bodyPr>
            <a:noAutofit/>
          </a:bodyPr>
          <a:lstStyle/>
          <a:p>
            <a:pPr marL="0" indent="0">
              <a:buNone/>
            </a:pPr>
            <a:r>
              <a:rPr lang="pt-BR" sz="2800" dirty="0" err="1" smtClean="0">
                <a:solidFill>
                  <a:srgbClr val="0000CC"/>
                </a:solidFill>
              </a:rPr>
              <a:t>Ef</a:t>
            </a:r>
            <a:r>
              <a:rPr lang="pt-BR" sz="2800" dirty="0" smtClean="0">
                <a:solidFill>
                  <a:srgbClr val="0000CC"/>
                </a:solidFill>
              </a:rPr>
              <a:t> </a:t>
            </a:r>
            <a:r>
              <a:rPr lang="pt-BR" sz="2800" dirty="0">
                <a:solidFill>
                  <a:srgbClr val="0000CC"/>
                </a:solidFill>
              </a:rPr>
              <a:t>3. </a:t>
            </a:r>
            <a:r>
              <a:rPr lang="pt-BR" sz="2800" dirty="0" smtClean="0">
                <a:solidFill>
                  <a:srgbClr val="0000CC"/>
                </a:solidFill>
              </a:rPr>
              <a:t>8  </a:t>
            </a:r>
            <a:r>
              <a:rPr lang="pt-BR" sz="2800" dirty="0">
                <a:solidFill>
                  <a:srgbClr val="0000CC"/>
                </a:solidFill>
              </a:rPr>
              <a:t>A mim, o mínimo de todos os santos, me foi dada esta graça de anunciar entre os gentios, por meio do evangelho, </a:t>
            </a:r>
            <a:r>
              <a:rPr lang="pt-BR" sz="2800" u="sng" dirty="0">
                <a:solidFill>
                  <a:srgbClr val="0000CC"/>
                </a:solidFill>
              </a:rPr>
              <a:t>as riquezas incompreensíveis de Cristo </a:t>
            </a:r>
            <a:endParaRPr lang="pt-BR" sz="2800" u="sng" dirty="0" smtClean="0">
              <a:solidFill>
                <a:srgbClr val="0000CC"/>
              </a:solidFill>
            </a:endParaRPr>
          </a:p>
          <a:p>
            <a:pPr marL="0" indent="0">
              <a:buNone/>
            </a:pPr>
            <a:endParaRPr lang="pt-BR" sz="1200" dirty="0">
              <a:solidFill>
                <a:srgbClr val="0000CC"/>
              </a:solidFill>
            </a:endParaRPr>
          </a:p>
          <a:p>
            <a:pPr marL="0" indent="0">
              <a:buNone/>
            </a:pPr>
            <a:r>
              <a:rPr lang="pt-BR" sz="2800" dirty="0" err="1" smtClean="0">
                <a:solidFill>
                  <a:srgbClr val="7030A0"/>
                </a:solidFill>
              </a:rPr>
              <a:t>Rm</a:t>
            </a:r>
            <a:r>
              <a:rPr lang="pt-BR" sz="2800" dirty="0">
                <a:solidFill>
                  <a:srgbClr val="7030A0"/>
                </a:solidFill>
              </a:rPr>
              <a:t>  11. 33 </a:t>
            </a:r>
            <a:r>
              <a:rPr lang="pt-BR" sz="2800" dirty="0" smtClean="0">
                <a:solidFill>
                  <a:srgbClr val="7030A0"/>
                </a:solidFill>
              </a:rPr>
              <a:t> </a:t>
            </a:r>
            <a:r>
              <a:rPr lang="pt-BR" sz="2800" dirty="0">
                <a:solidFill>
                  <a:srgbClr val="7030A0"/>
                </a:solidFill>
              </a:rPr>
              <a:t>Ó profundidade das riquezas, tanto da sabedoria, como da ciência de Deus! Quão insondáveis são os seus juízos, e quão inescrutáveis, os seus caminhos</a:t>
            </a:r>
            <a:r>
              <a:rPr lang="pt-BR" sz="2800" dirty="0" smtClean="0">
                <a:solidFill>
                  <a:srgbClr val="7030A0"/>
                </a:solidFill>
              </a:rPr>
              <a:t>!    34  </a:t>
            </a:r>
            <a:r>
              <a:rPr lang="pt-BR" sz="2800" dirty="0">
                <a:solidFill>
                  <a:srgbClr val="7030A0"/>
                </a:solidFill>
              </a:rPr>
              <a:t>Porque quem compreendeu o intento do Senhor? Ou quem foi seu conselheiro?</a:t>
            </a:r>
          </a:p>
          <a:p>
            <a:pPr marL="0" indent="0">
              <a:buNone/>
            </a:pPr>
            <a:r>
              <a:rPr lang="pt-BR" sz="2800" dirty="0">
                <a:solidFill>
                  <a:srgbClr val="7030A0"/>
                </a:solidFill>
              </a:rPr>
              <a:t>35  Ou quem lhe deu primeiro a ele, para que lhe seja recompensado</a:t>
            </a:r>
            <a:r>
              <a:rPr lang="pt-BR" sz="2800" dirty="0" smtClean="0">
                <a:solidFill>
                  <a:srgbClr val="7030A0"/>
                </a:solidFill>
              </a:rPr>
              <a:t>?    36  </a:t>
            </a:r>
            <a:r>
              <a:rPr lang="pt-BR" sz="2800" dirty="0">
                <a:solidFill>
                  <a:srgbClr val="7030A0"/>
                </a:solidFill>
              </a:rPr>
              <a:t>Porque dele, e por ele, e para ele são todas as coisas; glória, pois, a ele eternamente. Amém!</a:t>
            </a:r>
            <a:endParaRPr lang="pt-BR" sz="2800" dirty="0">
              <a:solidFill>
                <a:srgbClr val="7030A0"/>
              </a:solidFill>
            </a:endParaRPr>
          </a:p>
        </p:txBody>
      </p:sp>
    </p:spTree>
    <p:extLst>
      <p:ext uri="{BB962C8B-B14F-4D97-AF65-F5344CB8AC3E}">
        <p14:creationId xmlns:p14="http://schemas.microsoft.com/office/powerpoint/2010/main" val="1952738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b="1" dirty="0">
                <a:solidFill>
                  <a:srgbClr val="006600"/>
                </a:solidFill>
              </a:rPr>
              <a:t>I – Os gentios são participantes da </a:t>
            </a:r>
            <a:r>
              <a:rPr lang="pt-BR" b="1" dirty="0" smtClean="0">
                <a:solidFill>
                  <a:srgbClr val="006600"/>
                </a:solidFill>
              </a:rPr>
              <a:t>mesma</a:t>
            </a:r>
          </a:p>
          <a:p>
            <a:pPr marL="0" indent="0">
              <a:buNone/>
            </a:pPr>
            <a:r>
              <a:rPr lang="pt-BR" b="1" dirty="0" smtClean="0">
                <a:solidFill>
                  <a:srgbClr val="006600"/>
                </a:solidFill>
              </a:rPr>
              <a:t>	promessa 				(</a:t>
            </a:r>
            <a:r>
              <a:rPr lang="pt-BR" b="1" dirty="0">
                <a:solidFill>
                  <a:srgbClr val="006600"/>
                </a:solidFill>
              </a:rPr>
              <a:t>v. 1-6)</a:t>
            </a:r>
            <a:endParaRPr lang="pt-BR" dirty="0">
              <a:solidFill>
                <a:srgbClr val="006600"/>
              </a:solidFill>
            </a:endParaRPr>
          </a:p>
          <a:p>
            <a:pPr marL="0" lvl="0" indent="0">
              <a:spcBef>
                <a:spcPct val="0"/>
              </a:spcBef>
              <a:buNone/>
              <a:defRPr/>
            </a:pPr>
            <a:r>
              <a:rPr lang="pt-BR" b="1" dirty="0">
                <a:solidFill>
                  <a:srgbClr val="006600"/>
                </a:solidFill>
              </a:rPr>
              <a:t>II– Riquezas incompreensíveis de </a:t>
            </a:r>
            <a:r>
              <a:rPr lang="pt-BR" b="1" dirty="0" smtClean="0">
                <a:solidFill>
                  <a:srgbClr val="006600"/>
                </a:solidFill>
              </a:rPr>
              <a:t>Cristo</a:t>
            </a:r>
          </a:p>
          <a:p>
            <a:pPr marL="0" lvl="0" indent="0">
              <a:spcBef>
                <a:spcPct val="0"/>
              </a:spcBef>
              <a:buNone/>
              <a:defRPr/>
            </a:pPr>
            <a:r>
              <a:rPr lang="pt-BR" b="1" dirty="0">
                <a:solidFill>
                  <a:srgbClr val="006600"/>
                </a:solidFill>
              </a:rPr>
              <a:t>	</a:t>
            </a:r>
            <a:r>
              <a:rPr lang="pt-BR" b="1" dirty="0" smtClean="0">
                <a:solidFill>
                  <a:srgbClr val="006600"/>
                </a:solidFill>
              </a:rPr>
              <a:t>					(v.7-8</a:t>
            </a:r>
            <a:r>
              <a:rPr lang="pt-BR" b="1" dirty="0">
                <a:solidFill>
                  <a:srgbClr val="006600"/>
                </a:solidFill>
              </a:rPr>
              <a:t>)</a:t>
            </a:r>
            <a:endParaRPr lang="pt-BR" b="1" cap="small" dirty="0">
              <a:solidFill>
                <a:srgbClr val="006600"/>
              </a:solidFill>
              <a:cs typeface="Arial" charset="0"/>
            </a:endParaRPr>
          </a:p>
          <a:p>
            <a:pPr marL="0" lvl="0" indent="0">
              <a:spcBef>
                <a:spcPct val="0"/>
              </a:spcBef>
              <a:buNone/>
              <a:defRPr/>
            </a:pPr>
            <a:r>
              <a:rPr lang="pt-BR" b="1" dirty="0">
                <a:solidFill>
                  <a:srgbClr val="FF0000"/>
                </a:solidFill>
              </a:rPr>
              <a:t>III– Igreja a multiforme sabedoria de </a:t>
            </a:r>
            <a:r>
              <a:rPr lang="pt-BR" b="1" dirty="0" smtClean="0">
                <a:solidFill>
                  <a:srgbClr val="FF0000"/>
                </a:solidFill>
              </a:rPr>
              <a:t>Deus</a:t>
            </a:r>
          </a:p>
          <a:p>
            <a:pPr marL="0" lvl="0" indent="0">
              <a:spcBef>
                <a:spcPct val="0"/>
              </a:spcBef>
              <a:buNone/>
              <a:defRPr/>
            </a:pPr>
            <a:r>
              <a:rPr lang="pt-BR" b="1" dirty="0">
                <a:solidFill>
                  <a:srgbClr val="FF0000"/>
                </a:solidFill>
              </a:rPr>
              <a:t>	</a:t>
            </a:r>
            <a:r>
              <a:rPr lang="pt-BR" b="1" dirty="0" smtClean="0">
                <a:solidFill>
                  <a:srgbClr val="FF0000"/>
                </a:solidFill>
              </a:rPr>
              <a:t>					(v</a:t>
            </a:r>
            <a:r>
              <a:rPr lang="pt-BR" b="1" dirty="0">
                <a:solidFill>
                  <a:srgbClr val="FF0000"/>
                </a:solidFill>
              </a:rPr>
              <a:t>. 09-13)</a:t>
            </a:r>
            <a:r>
              <a:rPr lang="pt-BR" sz="4300" dirty="0">
                <a:solidFill>
                  <a:srgbClr val="FF0000"/>
                </a:solidFill>
                <a:cs typeface="Arial" pitchFamily="34" charset="0"/>
              </a:rPr>
              <a:t>	</a:t>
            </a:r>
            <a:endParaRPr lang="pt-BR" sz="4300" dirty="0" smtClean="0">
              <a:solidFill>
                <a:srgbClr val="FF0000"/>
              </a:solidFill>
              <a:cs typeface="Arial" pitchFamily="34" charset="0"/>
            </a:endParaRPr>
          </a:p>
          <a:p>
            <a:pPr marL="0" lvl="0" indent="0">
              <a:spcBef>
                <a:spcPct val="0"/>
              </a:spcBef>
              <a:buNone/>
              <a:defRPr/>
            </a:pPr>
            <a:r>
              <a:rPr lang="pt-BR" sz="4300" b="1" dirty="0" smtClean="0">
                <a:solidFill>
                  <a:srgbClr val="006600"/>
                </a:solidFill>
              </a:rPr>
              <a:t>	</a:t>
            </a:r>
            <a:r>
              <a:rPr lang="pt-BR" sz="4800" b="1" dirty="0" smtClean="0">
                <a:solidFill>
                  <a:srgbClr val="006600"/>
                </a:solidFill>
              </a:rPr>
              <a:t>- </a:t>
            </a:r>
            <a:r>
              <a:rPr lang="pt-BR" sz="4800" b="1" dirty="0">
                <a:solidFill>
                  <a:srgbClr val="006600"/>
                </a:solidFill>
              </a:rPr>
              <a:t>Conclusão</a:t>
            </a:r>
          </a:p>
        </p:txBody>
      </p:sp>
    </p:spTree>
    <p:extLst>
      <p:ext uri="{BB962C8B-B14F-4D97-AF65-F5344CB8AC3E}">
        <p14:creationId xmlns:p14="http://schemas.microsoft.com/office/powerpoint/2010/main" val="1632614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92688"/>
          </a:xfrm>
        </p:spPr>
        <p:txBody>
          <a:bodyPr>
            <a:noAutofit/>
          </a:bodyPr>
          <a:lstStyle/>
          <a:p>
            <a:pPr marL="0" indent="0">
              <a:buNone/>
            </a:pPr>
            <a:endParaRPr lang="pt-BR" sz="2000" dirty="0" smtClean="0">
              <a:solidFill>
                <a:srgbClr val="0000CC"/>
              </a:solidFill>
            </a:endParaRPr>
          </a:p>
          <a:p>
            <a:pPr marL="0" indent="0">
              <a:buNone/>
            </a:pPr>
            <a:endParaRPr lang="pt-BR" sz="2000" dirty="0">
              <a:solidFill>
                <a:srgbClr val="0000CC"/>
              </a:solidFill>
            </a:endParaRPr>
          </a:p>
          <a:p>
            <a:pPr marL="0" indent="0">
              <a:buNone/>
            </a:pPr>
            <a:r>
              <a:rPr lang="pt-BR" sz="2800" dirty="0" err="1" smtClean="0">
                <a:solidFill>
                  <a:srgbClr val="0000CC"/>
                </a:solidFill>
              </a:rPr>
              <a:t>Ef</a:t>
            </a:r>
            <a:r>
              <a:rPr lang="pt-BR" sz="2800" dirty="0" smtClean="0">
                <a:solidFill>
                  <a:srgbClr val="0000CC"/>
                </a:solidFill>
              </a:rPr>
              <a:t> </a:t>
            </a:r>
            <a:r>
              <a:rPr lang="pt-BR" sz="2800" dirty="0">
                <a:solidFill>
                  <a:srgbClr val="0000CC"/>
                </a:solidFill>
              </a:rPr>
              <a:t>3. </a:t>
            </a:r>
            <a:r>
              <a:rPr lang="pt-BR" sz="2800" dirty="0" smtClean="0">
                <a:solidFill>
                  <a:srgbClr val="0000CC"/>
                </a:solidFill>
              </a:rPr>
              <a:t>9  </a:t>
            </a:r>
            <a:r>
              <a:rPr lang="pt-BR" sz="2800" dirty="0">
                <a:solidFill>
                  <a:srgbClr val="0000CC"/>
                </a:solidFill>
              </a:rPr>
              <a:t>e demonstrar a todos qual seja a dispensação do mistério, que, desde os séculos, esteve oculto em Deus, que tudo criou</a:t>
            </a:r>
            <a:r>
              <a:rPr lang="pt-BR" sz="2800" dirty="0" smtClean="0">
                <a:solidFill>
                  <a:srgbClr val="0000CC"/>
                </a:solidFill>
              </a:rPr>
              <a:t>;     10  </a:t>
            </a:r>
            <a:r>
              <a:rPr lang="pt-BR" sz="2800" dirty="0">
                <a:solidFill>
                  <a:srgbClr val="0000CC"/>
                </a:solidFill>
              </a:rPr>
              <a:t>para que, agora, pela igreja, a multiforme sabedoria de Deus seja conhecida dos principados e potestades nos céus</a:t>
            </a:r>
            <a:r>
              <a:rPr lang="pt-BR" sz="2800" dirty="0" smtClean="0">
                <a:solidFill>
                  <a:srgbClr val="0000CC"/>
                </a:solidFill>
              </a:rPr>
              <a:t>,    11  </a:t>
            </a:r>
            <a:r>
              <a:rPr lang="pt-BR" sz="2800" dirty="0">
                <a:solidFill>
                  <a:srgbClr val="0000CC"/>
                </a:solidFill>
              </a:rPr>
              <a:t>segundo o eterno propósito que fez em Cristo Jesus, nosso Senhor</a:t>
            </a:r>
            <a:r>
              <a:rPr lang="pt-BR" sz="2800" dirty="0" smtClean="0">
                <a:solidFill>
                  <a:srgbClr val="0000CC"/>
                </a:solidFill>
              </a:rPr>
              <a:t>,    12  </a:t>
            </a:r>
            <a:r>
              <a:rPr lang="pt-BR" sz="2800" dirty="0">
                <a:solidFill>
                  <a:srgbClr val="0000CC"/>
                </a:solidFill>
              </a:rPr>
              <a:t>no qual temos ousadia e acesso com confiança, pela nossa fé nele</a:t>
            </a:r>
            <a:r>
              <a:rPr lang="pt-BR" sz="2800" dirty="0" smtClean="0">
                <a:solidFill>
                  <a:srgbClr val="0000CC"/>
                </a:solidFill>
              </a:rPr>
              <a:t>.    13  </a:t>
            </a:r>
            <a:r>
              <a:rPr lang="pt-BR" sz="2800" dirty="0">
                <a:solidFill>
                  <a:srgbClr val="0000CC"/>
                </a:solidFill>
              </a:rPr>
              <a:t>Portanto, vos peço que não desfaleçais nas minhas tribulações por vós, que são a vossa glória.</a:t>
            </a:r>
          </a:p>
        </p:txBody>
      </p:sp>
    </p:spTree>
    <p:extLst>
      <p:ext uri="{BB962C8B-B14F-4D97-AF65-F5344CB8AC3E}">
        <p14:creationId xmlns:p14="http://schemas.microsoft.com/office/powerpoint/2010/main" val="4052717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850106"/>
          </a:xfrm>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457200" y="1628800"/>
            <a:ext cx="8229600" cy="4752528"/>
          </a:xfrm>
          <a:ln>
            <a:solidFill>
              <a:schemeClr val="tx1"/>
            </a:solidFill>
          </a:ln>
        </p:spPr>
        <p:txBody>
          <a:bodyPr>
            <a:normAutofit/>
          </a:bodyPr>
          <a:lstStyle/>
          <a:p>
            <a:pPr marL="0" lvl="0" indent="0">
              <a:spcBef>
                <a:spcPct val="0"/>
              </a:spcBef>
              <a:buNone/>
              <a:defRPr/>
            </a:pPr>
            <a:r>
              <a:rPr lang="pt-BR" sz="2400" b="1" cap="small" dirty="0">
                <a:solidFill>
                  <a:srgbClr val="006600"/>
                </a:solidFill>
                <a:cs typeface="Arial" charset="0"/>
              </a:rPr>
              <a:t>III– Igreja a multiforme sabedoria de </a:t>
            </a:r>
            <a:r>
              <a:rPr lang="pt-BR" sz="2400" b="1" cap="small" dirty="0" smtClean="0">
                <a:solidFill>
                  <a:srgbClr val="006600"/>
                </a:solidFill>
                <a:cs typeface="Arial" charset="0"/>
              </a:rPr>
              <a:t>Deus			</a:t>
            </a:r>
            <a:r>
              <a:rPr lang="pt-BR" sz="1800" b="1" cap="small" dirty="0" smtClean="0">
                <a:solidFill>
                  <a:srgbClr val="006600"/>
                </a:solidFill>
                <a:cs typeface="Arial" charset="0"/>
              </a:rPr>
              <a:t>     1</a:t>
            </a:r>
          </a:p>
          <a:p>
            <a:pPr marL="0" lvl="0" indent="0">
              <a:spcBef>
                <a:spcPct val="0"/>
              </a:spcBef>
              <a:buNone/>
              <a:defRPr/>
            </a:pPr>
            <a:endParaRPr lang="pt-BR" sz="1400" b="1" cap="small" dirty="0">
              <a:solidFill>
                <a:srgbClr val="006600"/>
              </a:solidFill>
              <a:latin typeface="Arial" pitchFamily="34" charset="0"/>
              <a:cs typeface="Arial" charset="0"/>
            </a:endParaRPr>
          </a:p>
          <a:p>
            <a:pPr marL="0" indent="0" algn="just">
              <a:spcAft>
                <a:spcPts val="400"/>
              </a:spcAft>
              <a:buNone/>
            </a:pPr>
            <a:r>
              <a:rPr lang="pt-BR" sz="2400" b="1" cap="small" dirty="0">
                <a:solidFill>
                  <a:srgbClr val="006600"/>
                </a:solidFill>
                <a:latin typeface="Arial" pitchFamily="34" charset="0"/>
                <a:cs typeface="Arial" charset="0"/>
              </a:rPr>
              <a:t>	</a:t>
            </a:r>
            <a:r>
              <a:rPr lang="pt-BR" sz="2800" dirty="0" smtClean="0">
                <a:solidFill>
                  <a:srgbClr val="000000"/>
                </a:solidFill>
                <a:latin typeface="Arial" pitchFamily="34" charset="0"/>
                <a:ea typeface="Calibri"/>
                <a:cs typeface="Arial" pitchFamily="34" charset="0"/>
              </a:rPr>
              <a:t>Tudo </a:t>
            </a:r>
            <a:r>
              <a:rPr lang="pt-BR" sz="2800" dirty="0">
                <a:solidFill>
                  <a:srgbClr val="000000"/>
                </a:solidFill>
                <a:latin typeface="Arial" pitchFamily="34" charset="0"/>
                <a:ea typeface="Calibri"/>
                <a:cs typeface="Arial" pitchFamily="34" charset="0"/>
              </a:rPr>
              <a:t>isso estava na mente de Deus desde antes do início do tempo, estava guardado, reservado para um tempo determinado, a plenitude dos tempos. Deus não está fazendo experiências com a igreja; alguma coisa sai errada aqui, então concerta e tenta de novo. Tudo já está pronto e é pela igreja que tudo isso se torna conhecido</a:t>
            </a:r>
            <a:r>
              <a:rPr lang="pt-BR" sz="2800" dirty="0" smtClean="0">
                <a:solidFill>
                  <a:srgbClr val="000000"/>
                </a:solidFill>
                <a:latin typeface="Arial" pitchFamily="34" charset="0"/>
                <a:ea typeface="Calibri"/>
                <a:cs typeface="Arial" pitchFamily="34" charset="0"/>
              </a:rPr>
              <a:t>. (</a:t>
            </a:r>
            <a:r>
              <a:rPr lang="pt-BR" sz="2800" dirty="0" smtClean="0">
                <a:solidFill>
                  <a:srgbClr val="0000CC"/>
                </a:solidFill>
                <a:latin typeface="Arial" pitchFamily="34" charset="0"/>
                <a:ea typeface="Calibri"/>
                <a:cs typeface="Arial" pitchFamily="34" charset="0"/>
              </a:rPr>
              <a:t>Jo17.5 e 24</a:t>
            </a:r>
            <a:r>
              <a:rPr lang="pt-BR" sz="2800" dirty="0" smtClean="0">
                <a:solidFill>
                  <a:srgbClr val="000000"/>
                </a:solidFill>
                <a:latin typeface="Arial" pitchFamily="34" charset="0"/>
                <a:ea typeface="Calibri"/>
                <a:cs typeface="Arial" pitchFamily="34" charset="0"/>
              </a:rPr>
              <a:t>)</a:t>
            </a:r>
            <a:endParaRPr lang="pt-BR"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79505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052736"/>
            <a:ext cx="8229600" cy="5073427"/>
          </a:xfrm>
        </p:spPr>
        <p:txBody>
          <a:bodyPr/>
          <a:lstStyle/>
          <a:p>
            <a:pPr marL="0" indent="0">
              <a:buNone/>
            </a:pPr>
            <a:r>
              <a:rPr lang="pt-BR" sz="2800" dirty="0">
                <a:solidFill>
                  <a:srgbClr val="0000CC"/>
                </a:solidFill>
                <a:latin typeface="Arial" pitchFamily="34" charset="0"/>
                <a:ea typeface="Calibri"/>
                <a:cs typeface="Arial" pitchFamily="34" charset="0"/>
              </a:rPr>
              <a:t>Jo17. 5  E, agora, glorifica-me tu, ó Pai, junto de ti mesmo, com aquela glória que tinha contigo antes que o mundo existisse</a:t>
            </a:r>
            <a:r>
              <a:rPr lang="pt-BR" sz="2800" dirty="0" smtClean="0">
                <a:solidFill>
                  <a:srgbClr val="0000CC"/>
                </a:solidFill>
                <a:latin typeface="Arial" pitchFamily="34" charset="0"/>
                <a:ea typeface="Calibri"/>
                <a:cs typeface="Arial" pitchFamily="34" charset="0"/>
              </a:rPr>
              <a:t>.</a:t>
            </a:r>
          </a:p>
          <a:p>
            <a:pPr marL="0" indent="0">
              <a:buNone/>
            </a:pPr>
            <a:endParaRPr lang="pt-BR" sz="2800" dirty="0" smtClean="0">
              <a:solidFill>
                <a:srgbClr val="0000CC"/>
              </a:solidFill>
              <a:latin typeface="Arial" pitchFamily="34" charset="0"/>
              <a:ea typeface="Calibri"/>
              <a:cs typeface="Arial" pitchFamily="34" charset="0"/>
            </a:endParaRPr>
          </a:p>
          <a:p>
            <a:pPr marL="0" indent="0">
              <a:buNone/>
            </a:pPr>
            <a:r>
              <a:rPr lang="pt-BR" sz="2800" dirty="0" smtClean="0">
                <a:solidFill>
                  <a:srgbClr val="0000CC"/>
                </a:solidFill>
                <a:latin typeface="Arial" pitchFamily="34" charset="0"/>
                <a:ea typeface="Calibri"/>
                <a:cs typeface="Arial" pitchFamily="34" charset="0"/>
              </a:rPr>
              <a:t>24  </a:t>
            </a:r>
            <a:r>
              <a:rPr lang="pt-BR" sz="2800" dirty="0">
                <a:solidFill>
                  <a:srgbClr val="0000CC"/>
                </a:solidFill>
                <a:latin typeface="Arial" pitchFamily="34" charset="0"/>
                <a:ea typeface="Calibri"/>
                <a:cs typeface="Arial" pitchFamily="34" charset="0"/>
              </a:rPr>
              <a:t>Pai, aqueles que me deste quero que, onde eu estiver, também eles estejam comigo, para que vejam a minha glória que me deste; porque tu me hás amado antes da criação do mundo.</a:t>
            </a:r>
            <a:endParaRPr lang="pt-BR" dirty="0"/>
          </a:p>
        </p:txBody>
      </p:sp>
    </p:spTree>
    <p:extLst>
      <p:ext uri="{BB962C8B-B14F-4D97-AF65-F5344CB8AC3E}">
        <p14:creationId xmlns:p14="http://schemas.microsoft.com/office/powerpoint/2010/main" val="263406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88640"/>
            <a:ext cx="8229600" cy="850106"/>
          </a:xfrm>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457200" y="1628800"/>
            <a:ext cx="8229600" cy="4752528"/>
          </a:xfrm>
          <a:ln>
            <a:solidFill>
              <a:schemeClr val="tx1"/>
            </a:solidFill>
          </a:ln>
        </p:spPr>
        <p:txBody>
          <a:bodyPr>
            <a:normAutofit lnSpcReduction="10000"/>
          </a:bodyPr>
          <a:lstStyle/>
          <a:p>
            <a:pPr marL="0" lvl="0" indent="0">
              <a:spcBef>
                <a:spcPct val="0"/>
              </a:spcBef>
              <a:buNone/>
              <a:defRPr/>
            </a:pPr>
            <a:r>
              <a:rPr lang="pt-BR" sz="2400" b="1" cap="small" dirty="0">
                <a:solidFill>
                  <a:srgbClr val="006600"/>
                </a:solidFill>
                <a:cs typeface="Arial" charset="0"/>
              </a:rPr>
              <a:t>III– Igreja a multiforme sabedoria de </a:t>
            </a:r>
            <a:r>
              <a:rPr lang="pt-BR" sz="2400" b="1" cap="small" dirty="0" smtClean="0">
                <a:solidFill>
                  <a:srgbClr val="006600"/>
                </a:solidFill>
                <a:cs typeface="Arial" charset="0"/>
              </a:rPr>
              <a:t>Deus			</a:t>
            </a:r>
            <a:r>
              <a:rPr lang="pt-BR" sz="1800" b="1" cap="small" dirty="0" smtClean="0">
                <a:solidFill>
                  <a:srgbClr val="006600"/>
                </a:solidFill>
                <a:cs typeface="Arial" charset="0"/>
              </a:rPr>
              <a:t>     </a:t>
            </a:r>
            <a:r>
              <a:rPr lang="pt-BR" sz="1800" b="1" cap="small" dirty="0" smtClean="0">
                <a:solidFill>
                  <a:srgbClr val="006600"/>
                </a:solidFill>
                <a:cs typeface="Arial" charset="0"/>
              </a:rPr>
              <a:t>2</a:t>
            </a:r>
            <a:endParaRPr lang="pt-BR" sz="1800" b="1" cap="small" dirty="0" smtClean="0">
              <a:solidFill>
                <a:srgbClr val="006600"/>
              </a:solidFill>
              <a:cs typeface="Arial" charset="0"/>
            </a:endParaRPr>
          </a:p>
          <a:p>
            <a:pPr marL="0" lvl="0" indent="0">
              <a:spcBef>
                <a:spcPct val="0"/>
              </a:spcBef>
              <a:buNone/>
              <a:defRPr/>
            </a:pPr>
            <a:endParaRPr lang="pt-BR" sz="1400" b="1" cap="small" dirty="0" smtClean="0">
              <a:solidFill>
                <a:srgbClr val="006600"/>
              </a:solidFill>
              <a:latin typeface="Arial" pitchFamily="34" charset="0"/>
              <a:cs typeface="Arial" charset="0"/>
            </a:endParaRPr>
          </a:p>
          <a:p>
            <a:pPr marL="0" indent="0" algn="just">
              <a:spcAft>
                <a:spcPts val="400"/>
              </a:spcAft>
              <a:buNone/>
            </a:pPr>
            <a:r>
              <a:rPr lang="pt-BR" sz="2400" b="1" cap="small" dirty="0">
                <a:solidFill>
                  <a:srgbClr val="006600"/>
                </a:solidFill>
                <a:latin typeface="Arial" pitchFamily="34" charset="0"/>
                <a:cs typeface="Arial" charset="0"/>
              </a:rPr>
              <a:t>	</a:t>
            </a:r>
            <a:r>
              <a:rPr lang="pt-BR" sz="2800" dirty="0" smtClean="0">
                <a:solidFill>
                  <a:srgbClr val="000000"/>
                </a:solidFill>
                <a:latin typeface="Arial" pitchFamily="34" charset="0"/>
                <a:ea typeface="Calibri"/>
                <a:cs typeface="Arial" pitchFamily="34" charset="0"/>
              </a:rPr>
              <a:t>E </a:t>
            </a:r>
            <a:r>
              <a:rPr lang="pt-BR" sz="2800" dirty="0">
                <a:solidFill>
                  <a:srgbClr val="000000"/>
                </a:solidFill>
                <a:latin typeface="Arial" pitchFamily="34" charset="0"/>
                <a:ea typeface="Calibri"/>
                <a:cs typeface="Arial" pitchFamily="34" charset="0"/>
              </a:rPr>
              <a:t>isso é ilustrado através do povo no Egito na época do nascimento de Moisés, embora tudo estava quieto e o povo não percebia, no entanto Deus estava agindo no oculto; e o povo se encontrava debaixo de muita perseguição, até que foi revelado Moisés e o plano de Deus. O propósito de Deus com a igreja não é novo, é desde os séculos (</a:t>
            </a:r>
            <a:r>
              <a:rPr lang="pt-BR" sz="2800" dirty="0">
                <a:solidFill>
                  <a:srgbClr val="0000CC"/>
                </a:solidFill>
                <a:latin typeface="Arial" pitchFamily="34" charset="0"/>
                <a:ea typeface="Calibri"/>
                <a:cs typeface="Arial" pitchFamily="34" charset="0"/>
              </a:rPr>
              <a:t>v.11</a:t>
            </a:r>
            <a:r>
              <a:rPr lang="pt-BR" sz="2800" dirty="0">
                <a:solidFill>
                  <a:srgbClr val="000000"/>
                </a:solidFill>
                <a:latin typeface="Arial" pitchFamily="34" charset="0"/>
                <a:ea typeface="Calibri"/>
                <a:cs typeface="Arial" pitchFamily="34" charset="0"/>
              </a:rPr>
              <a:t>). Mas, apenas agora está sendo </a:t>
            </a:r>
            <a:r>
              <a:rPr lang="pt-BR" sz="2800" dirty="0" smtClean="0">
                <a:solidFill>
                  <a:srgbClr val="000000"/>
                </a:solidFill>
                <a:latin typeface="Arial" pitchFamily="34" charset="0"/>
                <a:ea typeface="Calibri"/>
                <a:cs typeface="Arial" pitchFamily="34" charset="0"/>
              </a:rPr>
              <a:t>conhecido </a:t>
            </a:r>
            <a:r>
              <a:rPr lang="pt-BR" sz="2800" dirty="0">
                <a:solidFill>
                  <a:srgbClr val="000000"/>
                </a:solidFill>
                <a:latin typeface="Arial" pitchFamily="34" charset="0"/>
                <a:ea typeface="Calibri"/>
                <a:cs typeface="Arial" pitchFamily="34" charset="0"/>
              </a:rPr>
              <a:t>dos principados e potestades nos céus (</a:t>
            </a:r>
            <a:r>
              <a:rPr lang="pt-BR" sz="2800" dirty="0">
                <a:solidFill>
                  <a:srgbClr val="0000CC"/>
                </a:solidFill>
                <a:latin typeface="Arial" pitchFamily="34" charset="0"/>
                <a:ea typeface="Calibri"/>
                <a:cs typeface="Arial" pitchFamily="34" charset="0"/>
              </a:rPr>
              <a:t>I </a:t>
            </a:r>
            <a:r>
              <a:rPr lang="pt-BR" sz="2800" dirty="0" err="1">
                <a:solidFill>
                  <a:srgbClr val="0000CC"/>
                </a:solidFill>
                <a:latin typeface="Arial" pitchFamily="34" charset="0"/>
                <a:ea typeface="Calibri"/>
                <a:cs typeface="Arial" pitchFamily="34" charset="0"/>
              </a:rPr>
              <a:t>Pe</a:t>
            </a:r>
            <a:r>
              <a:rPr lang="pt-BR" sz="2800" dirty="0">
                <a:solidFill>
                  <a:srgbClr val="0000CC"/>
                </a:solidFill>
                <a:latin typeface="Arial" pitchFamily="34" charset="0"/>
                <a:ea typeface="Calibri"/>
                <a:cs typeface="Arial" pitchFamily="34" charset="0"/>
              </a:rPr>
              <a:t> </a:t>
            </a:r>
            <a:r>
              <a:rPr lang="pt-BR" sz="2800" dirty="0" smtClean="0">
                <a:solidFill>
                  <a:srgbClr val="0000CC"/>
                </a:solidFill>
                <a:latin typeface="Arial" pitchFamily="34" charset="0"/>
                <a:ea typeface="Calibri"/>
                <a:cs typeface="Arial" pitchFamily="34" charset="0"/>
              </a:rPr>
              <a:t>1.10-12; </a:t>
            </a:r>
            <a:r>
              <a:rPr lang="pt-BR" sz="2800" dirty="0" err="1" smtClean="0">
                <a:solidFill>
                  <a:srgbClr val="0000CC"/>
                </a:solidFill>
                <a:latin typeface="Arial" pitchFamily="34" charset="0"/>
                <a:ea typeface="Calibri"/>
                <a:cs typeface="Arial" pitchFamily="34" charset="0"/>
              </a:rPr>
              <a:t>Ap</a:t>
            </a:r>
            <a:r>
              <a:rPr lang="pt-BR" sz="2800" dirty="0" smtClean="0">
                <a:solidFill>
                  <a:srgbClr val="0000CC"/>
                </a:solidFill>
                <a:latin typeface="Arial" pitchFamily="34" charset="0"/>
                <a:ea typeface="Calibri"/>
                <a:cs typeface="Arial" pitchFamily="34" charset="0"/>
              </a:rPr>
              <a:t> 10.5-7</a:t>
            </a:r>
            <a:r>
              <a:rPr lang="pt-BR" sz="2800" dirty="0" smtClean="0">
                <a:solidFill>
                  <a:srgbClr val="000000"/>
                </a:solidFill>
                <a:latin typeface="Arial" pitchFamily="34" charset="0"/>
                <a:ea typeface="Calibri"/>
                <a:cs typeface="Arial" pitchFamily="34" charset="0"/>
              </a:rPr>
              <a:t>).</a:t>
            </a:r>
            <a:endParaRPr lang="pt-BR" sz="1600" dirty="0">
              <a:latin typeface="Arial" pitchFamily="34" charset="0"/>
              <a:ea typeface="Franklin Gothic Book"/>
              <a:cs typeface="Arial" pitchFamily="34" charset="0"/>
            </a:endParaRPr>
          </a:p>
          <a:p>
            <a:pPr marL="0" lvl="0" indent="0" algn="just">
              <a:spcBef>
                <a:spcPct val="0"/>
              </a:spcBef>
              <a:buNone/>
              <a:defRPr/>
            </a:pPr>
            <a:endParaRPr lang="pt-BR"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0425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5721499"/>
          </a:xfrm>
        </p:spPr>
        <p:txBody>
          <a:bodyPr>
            <a:normAutofit fontScale="62500" lnSpcReduction="20000"/>
          </a:bodyPr>
          <a:lstStyle/>
          <a:p>
            <a:pPr marL="0" lvl="0" indent="0" algn="just" fontAlgn="base">
              <a:spcBef>
                <a:spcPct val="0"/>
              </a:spcBef>
              <a:spcAft>
                <a:spcPct val="0"/>
              </a:spcAft>
              <a:buNone/>
              <a:defRPr/>
            </a:pPr>
            <a:r>
              <a:rPr lang="pt-BR" sz="3500" dirty="0">
                <a:solidFill>
                  <a:srgbClr val="0000CC"/>
                </a:solidFill>
                <a:latin typeface="Arial" pitchFamily="34" charset="0"/>
                <a:cs typeface="Arial" pitchFamily="34" charset="0"/>
              </a:rPr>
              <a:t>I </a:t>
            </a:r>
            <a:r>
              <a:rPr lang="pt-BR" sz="3500" dirty="0" err="1">
                <a:solidFill>
                  <a:srgbClr val="0000CC"/>
                </a:solidFill>
                <a:latin typeface="Arial" pitchFamily="34" charset="0"/>
                <a:cs typeface="Arial" pitchFamily="34" charset="0"/>
              </a:rPr>
              <a:t>Pe</a:t>
            </a:r>
            <a:r>
              <a:rPr lang="pt-BR" sz="3500" dirty="0">
                <a:solidFill>
                  <a:srgbClr val="0000CC"/>
                </a:solidFill>
                <a:latin typeface="Arial" pitchFamily="34" charset="0"/>
                <a:cs typeface="Arial" pitchFamily="34" charset="0"/>
              </a:rPr>
              <a:t> 1. 10 </a:t>
            </a:r>
            <a:r>
              <a:rPr lang="pt-BR" sz="3500" dirty="0" smtClean="0">
                <a:solidFill>
                  <a:srgbClr val="0000CC"/>
                </a:solidFill>
                <a:latin typeface="Arial" pitchFamily="34" charset="0"/>
                <a:cs typeface="Arial" pitchFamily="34" charset="0"/>
              </a:rPr>
              <a:t>Da </a:t>
            </a:r>
            <a:r>
              <a:rPr lang="pt-BR" sz="3500" dirty="0">
                <a:solidFill>
                  <a:srgbClr val="0000CC"/>
                </a:solidFill>
                <a:latin typeface="Arial" pitchFamily="34" charset="0"/>
                <a:cs typeface="Arial" pitchFamily="34" charset="0"/>
              </a:rPr>
              <a:t>qual salvação inquiriram e trataram diligentemente os profetas que profetizaram da graça que vos foi dada,</a:t>
            </a:r>
          </a:p>
          <a:p>
            <a:pPr marL="0" lvl="0" indent="0" algn="just" fontAlgn="base">
              <a:spcBef>
                <a:spcPct val="0"/>
              </a:spcBef>
              <a:spcAft>
                <a:spcPct val="0"/>
              </a:spcAft>
              <a:buNone/>
              <a:defRPr/>
            </a:pPr>
            <a:r>
              <a:rPr lang="pt-BR" sz="3500" dirty="0">
                <a:solidFill>
                  <a:srgbClr val="0000CC"/>
                </a:solidFill>
                <a:latin typeface="Arial" pitchFamily="34" charset="0"/>
                <a:cs typeface="Arial" pitchFamily="34" charset="0"/>
              </a:rPr>
              <a:t>11  indagando que tempo ou que ocasião de tempo o Espírito de Cristo, que estava neles, indicava, anteriormente testificando os sofrimentos que a Cristo haviam de vir e a glória que se lhes havia de seguir</a:t>
            </a:r>
            <a:r>
              <a:rPr lang="pt-BR" sz="3500" dirty="0" smtClean="0">
                <a:solidFill>
                  <a:srgbClr val="0000CC"/>
                </a:solidFill>
                <a:latin typeface="Arial" pitchFamily="34" charset="0"/>
                <a:cs typeface="Arial" pitchFamily="34" charset="0"/>
              </a:rPr>
              <a:t>.    12  Aos </a:t>
            </a:r>
            <a:r>
              <a:rPr lang="pt-BR" sz="3500" dirty="0">
                <a:solidFill>
                  <a:srgbClr val="0000CC"/>
                </a:solidFill>
                <a:latin typeface="Arial" pitchFamily="34" charset="0"/>
                <a:cs typeface="Arial" pitchFamily="34" charset="0"/>
              </a:rPr>
              <a:t>quais foi revelado que, não para si mesmos, mas para nós, eles ministravam estas coisas que, agora, vos foram anunciadas por aqueles que, pelo Espírito Santo enviado do céu, vos pregaram o evangelho, para as quais coisas os anjos desejam bem atentar</a:t>
            </a:r>
            <a:r>
              <a:rPr lang="pt-BR" sz="3500" dirty="0" smtClean="0">
                <a:solidFill>
                  <a:srgbClr val="0000CC"/>
                </a:solidFill>
                <a:latin typeface="Arial" pitchFamily="34" charset="0"/>
                <a:cs typeface="Arial" pitchFamily="34" charset="0"/>
              </a:rPr>
              <a:t>.</a:t>
            </a:r>
          </a:p>
          <a:p>
            <a:pPr marL="0" lvl="0" indent="0" algn="just" fontAlgn="base">
              <a:spcBef>
                <a:spcPct val="0"/>
              </a:spcBef>
              <a:spcAft>
                <a:spcPct val="0"/>
              </a:spcAft>
              <a:buNone/>
              <a:defRPr/>
            </a:pPr>
            <a:endParaRPr lang="pt-BR" sz="3100" dirty="0" smtClean="0">
              <a:solidFill>
                <a:srgbClr val="0000CC"/>
              </a:solidFill>
              <a:latin typeface="Arial" pitchFamily="34" charset="0"/>
              <a:cs typeface="Arial" pitchFamily="34" charset="0"/>
            </a:endParaRPr>
          </a:p>
          <a:p>
            <a:pPr marL="0" lvl="0" indent="0" algn="just" fontAlgn="base">
              <a:spcBef>
                <a:spcPct val="0"/>
              </a:spcBef>
              <a:spcAft>
                <a:spcPct val="0"/>
              </a:spcAft>
              <a:buNone/>
              <a:defRPr/>
            </a:pPr>
            <a:r>
              <a:rPr lang="pt-BR" sz="4000" dirty="0" err="1">
                <a:solidFill>
                  <a:srgbClr val="7030A0"/>
                </a:solidFill>
                <a:latin typeface="Arial" pitchFamily="34" charset="0"/>
                <a:ea typeface="Calibri"/>
                <a:cs typeface="Arial" pitchFamily="34" charset="0"/>
              </a:rPr>
              <a:t>Ap</a:t>
            </a:r>
            <a:r>
              <a:rPr lang="pt-BR" sz="4000" dirty="0">
                <a:solidFill>
                  <a:srgbClr val="7030A0"/>
                </a:solidFill>
                <a:latin typeface="Arial" pitchFamily="34" charset="0"/>
                <a:ea typeface="Calibri"/>
                <a:cs typeface="Arial" pitchFamily="34" charset="0"/>
              </a:rPr>
              <a:t> 10. 5  E o anjo que vi estar sobre o mar e sobre a terra levantou a mão ao </a:t>
            </a:r>
            <a:r>
              <a:rPr lang="pt-BR" sz="4000" dirty="0" smtClean="0">
                <a:solidFill>
                  <a:srgbClr val="7030A0"/>
                </a:solidFill>
                <a:latin typeface="Arial" pitchFamily="34" charset="0"/>
                <a:ea typeface="Calibri"/>
                <a:cs typeface="Arial" pitchFamily="34" charset="0"/>
              </a:rPr>
              <a:t>céu    6  </a:t>
            </a:r>
            <a:r>
              <a:rPr lang="pt-BR" sz="4000" dirty="0">
                <a:solidFill>
                  <a:srgbClr val="7030A0"/>
                </a:solidFill>
                <a:latin typeface="Arial" pitchFamily="34" charset="0"/>
                <a:ea typeface="Calibri"/>
                <a:cs typeface="Arial" pitchFamily="34" charset="0"/>
              </a:rPr>
              <a:t>e jurou por aquele que vive para todo o sempre, o qual criou o céu e o que nele há, e a terra e o que nela há, e o mar e o que nele há, que não haveria mais demora</a:t>
            </a:r>
            <a:r>
              <a:rPr lang="pt-BR" sz="4000" dirty="0" smtClean="0">
                <a:solidFill>
                  <a:srgbClr val="7030A0"/>
                </a:solidFill>
                <a:latin typeface="Arial" pitchFamily="34" charset="0"/>
                <a:ea typeface="Calibri"/>
                <a:cs typeface="Arial" pitchFamily="34" charset="0"/>
              </a:rPr>
              <a:t>;    7  </a:t>
            </a:r>
            <a:r>
              <a:rPr lang="pt-BR" sz="4000" dirty="0">
                <a:solidFill>
                  <a:srgbClr val="7030A0"/>
                </a:solidFill>
                <a:latin typeface="Arial" pitchFamily="34" charset="0"/>
                <a:ea typeface="Calibri"/>
                <a:cs typeface="Arial" pitchFamily="34" charset="0"/>
              </a:rPr>
              <a:t>mas nos dias da voz do sétimo anjo, quando tocar a sua trombeta, se cumprirá o segredo de Deus, como anunciou aos profetas, seus servos.</a:t>
            </a:r>
            <a:endParaRPr lang="pt-BR" sz="4000" dirty="0" smtClean="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699228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92688"/>
          </a:xfrm>
        </p:spPr>
        <p:txBody>
          <a:bodyPr>
            <a:noAutofit/>
          </a:bodyPr>
          <a:lstStyle/>
          <a:p>
            <a:pPr marL="0" indent="0">
              <a:buNone/>
            </a:pPr>
            <a:r>
              <a:rPr lang="pt-BR" sz="1800" dirty="0" err="1" smtClean="0">
                <a:solidFill>
                  <a:srgbClr val="7030A0"/>
                </a:solidFill>
              </a:rPr>
              <a:t>Ef</a:t>
            </a:r>
            <a:r>
              <a:rPr lang="pt-BR" sz="1800" dirty="0" smtClean="0">
                <a:solidFill>
                  <a:srgbClr val="7030A0"/>
                </a:solidFill>
              </a:rPr>
              <a:t> </a:t>
            </a:r>
            <a:r>
              <a:rPr lang="pt-BR" sz="1800" dirty="0">
                <a:solidFill>
                  <a:srgbClr val="7030A0"/>
                </a:solidFill>
              </a:rPr>
              <a:t>3. </a:t>
            </a:r>
            <a:r>
              <a:rPr lang="pt-BR" sz="1800" dirty="0" smtClean="0">
                <a:solidFill>
                  <a:srgbClr val="7030A0"/>
                </a:solidFill>
              </a:rPr>
              <a:t>9  </a:t>
            </a:r>
            <a:r>
              <a:rPr lang="pt-BR" sz="1800" dirty="0">
                <a:solidFill>
                  <a:srgbClr val="7030A0"/>
                </a:solidFill>
              </a:rPr>
              <a:t>e demonstrar a todos qual seja a dispensação do mistério, que, desde os séculos, esteve oculto em Deus, que tudo criou</a:t>
            </a:r>
            <a:r>
              <a:rPr lang="pt-BR" sz="1800" dirty="0" smtClean="0">
                <a:solidFill>
                  <a:srgbClr val="7030A0"/>
                </a:solidFill>
              </a:rPr>
              <a:t>;     10  </a:t>
            </a:r>
            <a:r>
              <a:rPr lang="pt-BR" sz="1800" dirty="0">
                <a:solidFill>
                  <a:srgbClr val="7030A0"/>
                </a:solidFill>
              </a:rPr>
              <a:t>para que, agora, pela igreja, a multiforme sabedoria de Deus seja conhecida dos principados e potestades nos céus</a:t>
            </a:r>
            <a:r>
              <a:rPr lang="pt-BR" sz="1800" dirty="0" smtClean="0">
                <a:solidFill>
                  <a:srgbClr val="7030A0"/>
                </a:solidFill>
              </a:rPr>
              <a:t>,   </a:t>
            </a:r>
            <a:endParaRPr lang="pt-BR" sz="1800" dirty="0" smtClean="0">
              <a:solidFill>
                <a:srgbClr val="7030A0"/>
              </a:solidFill>
            </a:endParaRPr>
          </a:p>
          <a:p>
            <a:pPr marL="0" indent="0">
              <a:buNone/>
            </a:pPr>
            <a:endParaRPr lang="pt-BR" sz="800" dirty="0">
              <a:solidFill>
                <a:srgbClr val="0000CC"/>
              </a:solidFill>
            </a:endParaRPr>
          </a:p>
          <a:p>
            <a:pPr marL="0" indent="0">
              <a:buNone/>
            </a:pPr>
            <a:r>
              <a:rPr lang="pt-BR" sz="1700" dirty="0">
                <a:solidFill>
                  <a:srgbClr val="0000CC"/>
                </a:solidFill>
              </a:rPr>
              <a:t>Ap5. 6 </a:t>
            </a:r>
            <a:r>
              <a:rPr lang="pt-BR" sz="1700" dirty="0" smtClean="0">
                <a:solidFill>
                  <a:srgbClr val="0000CC"/>
                </a:solidFill>
              </a:rPr>
              <a:t> </a:t>
            </a:r>
            <a:r>
              <a:rPr lang="pt-BR" sz="1700" dirty="0">
                <a:solidFill>
                  <a:srgbClr val="0000CC"/>
                </a:solidFill>
              </a:rPr>
              <a:t>E olhei, e eis que estava no meio do trono e dos quatro animais viventes e entre os anciãos um Cordeiro, como havendo sido morto, e tinha sete pontas e sete olhos, que são os sete Espíritos de Deus enviados a toda a terra</a:t>
            </a:r>
            <a:r>
              <a:rPr lang="pt-BR" sz="1700" dirty="0" smtClean="0">
                <a:solidFill>
                  <a:srgbClr val="0000CC"/>
                </a:solidFill>
              </a:rPr>
              <a:t>.    7  </a:t>
            </a:r>
            <a:r>
              <a:rPr lang="pt-BR" sz="1700" dirty="0">
                <a:solidFill>
                  <a:srgbClr val="0000CC"/>
                </a:solidFill>
              </a:rPr>
              <a:t>E veio e tomou o livro da destra do que estava assentado no trono</a:t>
            </a:r>
            <a:r>
              <a:rPr lang="pt-BR" sz="1700" dirty="0" smtClean="0">
                <a:solidFill>
                  <a:srgbClr val="0000CC"/>
                </a:solidFill>
              </a:rPr>
              <a:t>.    8  </a:t>
            </a:r>
            <a:r>
              <a:rPr lang="pt-BR" sz="1700" dirty="0">
                <a:solidFill>
                  <a:srgbClr val="0000CC"/>
                </a:solidFill>
              </a:rPr>
              <a:t>E, havendo tomado o livro, os quatro animais e os vinte e quatro anciãos prostraram-se diante do Cordeiro, tendo todos eles harpas e salvas de ouro cheias de incenso, que são as orações dos santos</a:t>
            </a:r>
            <a:r>
              <a:rPr lang="pt-BR" sz="1700" dirty="0" smtClean="0">
                <a:solidFill>
                  <a:srgbClr val="0000CC"/>
                </a:solidFill>
              </a:rPr>
              <a:t>.    9  </a:t>
            </a:r>
            <a:r>
              <a:rPr lang="pt-BR" sz="1700" dirty="0">
                <a:solidFill>
                  <a:srgbClr val="0000CC"/>
                </a:solidFill>
              </a:rPr>
              <a:t>E cantavam um novo cântico, dizendo: Digno és de tomar o livro e de abrir os seus selos, porque foste morto e com o teu sangue compraste para Deus homens de toda tribo, e língua, e povo, e nação</a:t>
            </a:r>
            <a:r>
              <a:rPr lang="pt-BR" sz="1700" dirty="0" smtClean="0">
                <a:solidFill>
                  <a:srgbClr val="0000CC"/>
                </a:solidFill>
              </a:rPr>
              <a:t>;   10  </a:t>
            </a:r>
            <a:r>
              <a:rPr lang="pt-BR" sz="1700" dirty="0">
                <a:solidFill>
                  <a:srgbClr val="0000CC"/>
                </a:solidFill>
              </a:rPr>
              <a:t>e para o nosso Deus os fizeste reis e sacerdotes; e eles reinarão sobre a terra</a:t>
            </a:r>
            <a:r>
              <a:rPr lang="pt-BR" sz="1700" dirty="0" smtClean="0">
                <a:solidFill>
                  <a:srgbClr val="0000CC"/>
                </a:solidFill>
              </a:rPr>
              <a:t>.    11  </a:t>
            </a:r>
            <a:r>
              <a:rPr lang="pt-BR" sz="1700" dirty="0">
                <a:solidFill>
                  <a:srgbClr val="0000CC"/>
                </a:solidFill>
              </a:rPr>
              <a:t>E olhei e ouvi a voz de muitos anjos ao redor do trono, e dos animais, e dos anciãos; e era o número deles milhões de milhões e milhares de milhares</a:t>
            </a:r>
            <a:r>
              <a:rPr lang="pt-BR" sz="1700" dirty="0" smtClean="0">
                <a:solidFill>
                  <a:srgbClr val="0000CC"/>
                </a:solidFill>
              </a:rPr>
              <a:t>,    12  </a:t>
            </a:r>
            <a:r>
              <a:rPr lang="pt-BR" sz="1700" dirty="0">
                <a:solidFill>
                  <a:srgbClr val="0000CC"/>
                </a:solidFill>
              </a:rPr>
              <a:t>que com grande voz diziam: Digno é o Cordeiro, que foi morto, de receber o poder, e riquezas, e sabedoria, e força, e honra, e glória, e ações de graças</a:t>
            </a:r>
            <a:r>
              <a:rPr lang="pt-BR" sz="1700" dirty="0" smtClean="0">
                <a:solidFill>
                  <a:srgbClr val="0000CC"/>
                </a:solidFill>
              </a:rPr>
              <a:t>.    13  </a:t>
            </a:r>
            <a:r>
              <a:rPr lang="pt-BR" sz="1700" dirty="0">
                <a:solidFill>
                  <a:srgbClr val="0000CC"/>
                </a:solidFill>
              </a:rPr>
              <a:t>E ouvi a toda criatura que está no céu, e na terra, e debaixo da terra, e que está no mar, e a todas as coisas que neles há, dizer: Ao que está assentado sobre o trono e ao Cordeiro sejam dadas ações de graças, e honra, e glória, e poder para todo o sempre</a:t>
            </a:r>
            <a:r>
              <a:rPr lang="pt-BR" sz="1700" dirty="0" smtClean="0">
                <a:solidFill>
                  <a:srgbClr val="0000CC"/>
                </a:solidFill>
              </a:rPr>
              <a:t>.    14  </a:t>
            </a:r>
            <a:r>
              <a:rPr lang="pt-BR" sz="1700" dirty="0">
                <a:solidFill>
                  <a:srgbClr val="0000CC"/>
                </a:solidFill>
              </a:rPr>
              <a:t>E os quatro animais diziam: Amém! E os vinte e quatro anciãos prostraram-se e adoraram ao que vive para todo o sempre.</a:t>
            </a:r>
            <a:endParaRPr lang="pt-BR" sz="1700" dirty="0">
              <a:solidFill>
                <a:srgbClr val="0000CC"/>
              </a:solidFill>
            </a:endParaRPr>
          </a:p>
        </p:txBody>
      </p:sp>
    </p:spTree>
    <p:extLst>
      <p:ext uri="{BB962C8B-B14F-4D97-AF65-F5344CB8AC3E}">
        <p14:creationId xmlns:p14="http://schemas.microsoft.com/office/powerpoint/2010/main" val="2203252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b="1" dirty="0">
                <a:solidFill>
                  <a:srgbClr val="006600"/>
                </a:solidFill>
              </a:rPr>
              <a:t>I – Os gentios são participantes da </a:t>
            </a:r>
            <a:r>
              <a:rPr lang="pt-BR" b="1" dirty="0" smtClean="0">
                <a:solidFill>
                  <a:srgbClr val="006600"/>
                </a:solidFill>
              </a:rPr>
              <a:t>mesma</a:t>
            </a:r>
          </a:p>
          <a:p>
            <a:pPr marL="0" indent="0">
              <a:buNone/>
            </a:pPr>
            <a:r>
              <a:rPr lang="pt-BR" b="1" dirty="0" smtClean="0">
                <a:solidFill>
                  <a:srgbClr val="006600"/>
                </a:solidFill>
              </a:rPr>
              <a:t>	promessa 				(</a:t>
            </a:r>
            <a:r>
              <a:rPr lang="pt-BR" b="1" dirty="0">
                <a:solidFill>
                  <a:srgbClr val="006600"/>
                </a:solidFill>
              </a:rPr>
              <a:t>v. 1-6)</a:t>
            </a:r>
            <a:endParaRPr lang="pt-BR" dirty="0">
              <a:solidFill>
                <a:srgbClr val="006600"/>
              </a:solidFill>
            </a:endParaRPr>
          </a:p>
          <a:p>
            <a:pPr marL="0" lvl="0" indent="0">
              <a:spcBef>
                <a:spcPct val="0"/>
              </a:spcBef>
              <a:buNone/>
              <a:defRPr/>
            </a:pPr>
            <a:r>
              <a:rPr lang="pt-BR" b="1" dirty="0">
                <a:solidFill>
                  <a:srgbClr val="006600"/>
                </a:solidFill>
              </a:rPr>
              <a:t>II– Riquezas incompreensíveis de </a:t>
            </a:r>
            <a:r>
              <a:rPr lang="pt-BR" b="1" dirty="0" smtClean="0">
                <a:solidFill>
                  <a:srgbClr val="006600"/>
                </a:solidFill>
              </a:rPr>
              <a:t>Cristo</a:t>
            </a:r>
          </a:p>
          <a:p>
            <a:pPr marL="0" lvl="0" indent="0">
              <a:spcBef>
                <a:spcPct val="0"/>
              </a:spcBef>
              <a:buNone/>
              <a:defRPr/>
            </a:pPr>
            <a:r>
              <a:rPr lang="pt-BR" b="1" dirty="0">
                <a:solidFill>
                  <a:srgbClr val="006600"/>
                </a:solidFill>
              </a:rPr>
              <a:t>	</a:t>
            </a:r>
            <a:r>
              <a:rPr lang="pt-BR" b="1" dirty="0" smtClean="0">
                <a:solidFill>
                  <a:srgbClr val="006600"/>
                </a:solidFill>
              </a:rPr>
              <a:t>					(v.7-8</a:t>
            </a:r>
            <a:r>
              <a:rPr lang="pt-BR" b="1" dirty="0">
                <a:solidFill>
                  <a:srgbClr val="006600"/>
                </a:solidFill>
              </a:rPr>
              <a:t>)</a:t>
            </a:r>
            <a:endParaRPr lang="pt-BR" b="1" cap="small" dirty="0">
              <a:solidFill>
                <a:srgbClr val="006600"/>
              </a:solidFill>
              <a:cs typeface="Arial" charset="0"/>
            </a:endParaRPr>
          </a:p>
          <a:p>
            <a:pPr marL="0" lvl="0" indent="0">
              <a:spcBef>
                <a:spcPct val="0"/>
              </a:spcBef>
              <a:buNone/>
              <a:defRPr/>
            </a:pPr>
            <a:r>
              <a:rPr lang="pt-BR" b="1" dirty="0">
                <a:solidFill>
                  <a:srgbClr val="006600"/>
                </a:solidFill>
              </a:rPr>
              <a:t>III– Igreja a multiforme sabedoria de </a:t>
            </a:r>
            <a:r>
              <a:rPr lang="pt-BR" b="1" dirty="0" smtClean="0">
                <a:solidFill>
                  <a:srgbClr val="006600"/>
                </a:solidFill>
              </a:rPr>
              <a:t>Deus</a:t>
            </a:r>
          </a:p>
          <a:p>
            <a:pPr marL="0" lvl="0" indent="0">
              <a:spcBef>
                <a:spcPct val="0"/>
              </a:spcBef>
              <a:buNone/>
              <a:defRPr/>
            </a:pPr>
            <a:r>
              <a:rPr lang="pt-BR" b="1" dirty="0">
                <a:solidFill>
                  <a:srgbClr val="006600"/>
                </a:solidFill>
              </a:rPr>
              <a:t>	</a:t>
            </a:r>
            <a:r>
              <a:rPr lang="pt-BR" b="1" dirty="0" smtClean="0">
                <a:solidFill>
                  <a:srgbClr val="006600"/>
                </a:solidFill>
              </a:rPr>
              <a:t>					(v</a:t>
            </a:r>
            <a:r>
              <a:rPr lang="pt-BR" b="1" dirty="0">
                <a:solidFill>
                  <a:srgbClr val="006600"/>
                </a:solidFill>
              </a:rPr>
              <a:t>. 09-13)</a:t>
            </a:r>
            <a:r>
              <a:rPr lang="pt-BR" sz="4300" dirty="0">
                <a:solidFill>
                  <a:srgbClr val="006600"/>
                </a:solidFill>
                <a:cs typeface="Arial" pitchFamily="34" charset="0"/>
              </a:rPr>
              <a:t>	</a:t>
            </a:r>
            <a:endParaRPr lang="pt-BR" sz="4300" dirty="0" smtClean="0">
              <a:solidFill>
                <a:srgbClr val="006600"/>
              </a:solidFill>
              <a:cs typeface="Arial" pitchFamily="34" charset="0"/>
            </a:endParaRPr>
          </a:p>
          <a:p>
            <a:pPr marL="0" lvl="0" indent="0">
              <a:spcBef>
                <a:spcPct val="0"/>
              </a:spcBef>
              <a:buNone/>
              <a:defRPr/>
            </a:pPr>
            <a:r>
              <a:rPr lang="pt-BR" sz="4300" b="1" dirty="0" smtClean="0">
                <a:solidFill>
                  <a:srgbClr val="006600"/>
                </a:solidFill>
              </a:rPr>
              <a:t>	</a:t>
            </a:r>
            <a:r>
              <a:rPr lang="pt-BR" sz="4800" b="1" dirty="0" smtClean="0">
                <a:solidFill>
                  <a:srgbClr val="FF0000"/>
                </a:solidFill>
              </a:rPr>
              <a:t>- </a:t>
            </a:r>
            <a:r>
              <a:rPr lang="pt-BR" sz="4800" b="1" dirty="0">
                <a:solidFill>
                  <a:srgbClr val="FF0000"/>
                </a:solidFill>
              </a:rPr>
              <a:t>Conclusão</a:t>
            </a:r>
          </a:p>
        </p:txBody>
      </p:sp>
    </p:spTree>
    <p:extLst>
      <p:ext uri="{BB962C8B-B14F-4D97-AF65-F5344CB8AC3E}">
        <p14:creationId xmlns:p14="http://schemas.microsoft.com/office/powerpoint/2010/main" val="1632614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282154"/>
          </a:xfrm>
        </p:spPr>
        <p:txBody>
          <a:bodyPr>
            <a:normAutofit fontScale="90000"/>
          </a:bodyPr>
          <a:lstStyle/>
          <a:p>
            <a:pPr marL="342900" lvl="0" indent="-342900" fontAlgn="base">
              <a:spcBef>
                <a:spcPct val="20000"/>
              </a:spcBef>
              <a:spcAft>
                <a:spcPct val="0"/>
              </a:spcAft>
              <a:defRPr/>
            </a:pPr>
            <a:r>
              <a:rPr lang="pt-BR" sz="3100" dirty="0" smtClean="0">
                <a:solidFill>
                  <a:srgbClr val="7030A0"/>
                </a:solidFill>
                <a:latin typeface="Arial Black" pitchFamily="34" charset="0"/>
              </a:rPr>
              <a:t>CARTA AOS EFÉSIOS</a:t>
            </a:r>
            <a:r>
              <a:rPr lang="pt-BR" sz="3100" dirty="0" smtClean="0">
                <a:solidFill>
                  <a:srgbClr val="00B0F0"/>
                </a:solidFill>
                <a:latin typeface="Arial Black" pitchFamily="34" charset="0"/>
              </a:rPr>
              <a:t/>
            </a:r>
            <a:br>
              <a:rPr lang="pt-BR" sz="3100" dirty="0" smtClean="0">
                <a:solidFill>
                  <a:srgbClr val="00B0F0"/>
                </a:solidFill>
                <a:latin typeface="Arial Black" pitchFamily="34" charset="0"/>
              </a:rPr>
            </a:br>
            <a:r>
              <a:rPr lang="pt-BR" sz="4000" b="1" i="1" dirty="0">
                <a:solidFill>
                  <a:srgbClr val="00B050"/>
                </a:solidFill>
                <a:ea typeface="+mn-ea"/>
                <a:cs typeface="Arial" charset="0"/>
              </a:rPr>
              <a:t>Lição 6: O Grande Mistério da Salvação</a:t>
            </a:r>
            <a:endParaRPr lang="pt-BR" sz="4000" dirty="0"/>
          </a:p>
        </p:txBody>
      </p:sp>
      <p:sp>
        <p:nvSpPr>
          <p:cNvPr id="3" name="Espaço Reservado para Conteúdo 2"/>
          <p:cNvSpPr>
            <a:spLocks noGrp="1"/>
          </p:cNvSpPr>
          <p:nvPr>
            <p:ph idx="1"/>
          </p:nvPr>
        </p:nvSpPr>
        <p:spPr/>
        <p:txBody>
          <a:bodyPr/>
          <a:lstStyle/>
          <a:p>
            <a:endParaRPr lang="pt-BR" dirty="0" smtClean="0"/>
          </a:p>
          <a:p>
            <a:endParaRPr lang="pt-BR" dirty="0"/>
          </a:p>
          <a:p>
            <a:pPr marL="0" indent="0" algn="ctr">
              <a:buNone/>
            </a:pPr>
            <a:r>
              <a:rPr lang="pt-BR" b="1" dirty="0" smtClean="0">
                <a:solidFill>
                  <a:srgbClr val="FF0000"/>
                </a:solidFill>
                <a:latin typeface="Arial" pitchFamily="34" charset="0"/>
                <a:cs typeface="Arial" pitchFamily="34" charset="0"/>
              </a:rPr>
              <a:t>Leitura Bíblica</a:t>
            </a:r>
            <a:r>
              <a:rPr lang="pt-BR" b="1" dirty="0">
                <a:solidFill>
                  <a:srgbClr val="FF0000"/>
                </a:solidFill>
                <a:latin typeface="Arial" pitchFamily="34" charset="0"/>
                <a:cs typeface="Arial" pitchFamily="34" charset="0"/>
              </a:rPr>
              <a:t>:    </a:t>
            </a:r>
            <a:r>
              <a:rPr lang="pt-BR" sz="3600" b="1" dirty="0">
                <a:solidFill>
                  <a:srgbClr val="0000CC"/>
                </a:solidFill>
                <a:latin typeface="Arial" pitchFamily="34" charset="0"/>
                <a:cs typeface="Arial" pitchFamily="34" charset="0"/>
              </a:rPr>
              <a:t>Efésios 3.1-13</a:t>
            </a:r>
          </a:p>
        </p:txBody>
      </p:sp>
    </p:spTree>
    <p:extLst>
      <p:ext uri="{BB962C8B-B14F-4D97-AF65-F5344CB8AC3E}">
        <p14:creationId xmlns:p14="http://schemas.microsoft.com/office/powerpoint/2010/main" val="88052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467544" y="1628800"/>
            <a:ext cx="8229600" cy="4752528"/>
          </a:xfrm>
          <a:ln>
            <a:solidFill>
              <a:schemeClr val="tx1"/>
            </a:solidFill>
          </a:ln>
        </p:spPr>
        <p:txBody>
          <a:bodyPr>
            <a:normAutofit fontScale="92500"/>
          </a:bodyPr>
          <a:lstStyle/>
          <a:p>
            <a:pPr marL="0" indent="0">
              <a:buNone/>
            </a:pPr>
            <a:r>
              <a:rPr lang="pt-BR" sz="4400" b="1" dirty="0" smtClean="0">
                <a:solidFill>
                  <a:srgbClr val="006600"/>
                </a:solidFill>
              </a:rPr>
              <a:t>  </a:t>
            </a:r>
            <a:r>
              <a:rPr lang="pt-BR" sz="3900" b="1" dirty="0" smtClean="0">
                <a:solidFill>
                  <a:srgbClr val="006600"/>
                </a:solidFill>
              </a:rPr>
              <a:t> Conclusão</a:t>
            </a:r>
            <a:r>
              <a:rPr lang="pt-BR" sz="4400" b="1" dirty="0" smtClean="0">
                <a:solidFill>
                  <a:srgbClr val="006600"/>
                </a:solidFill>
              </a:rPr>
              <a:t>						</a:t>
            </a:r>
          </a:p>
          <a:p>
            <a:pPr marL="0" indent="0">
              <a:buNone/>
            </a:pPr>
            <a:endParaRPr lang="pt-BR" sz="1400" b="1" dirty="0">
              <a:solidFill>
                <a:srgbClr val="006600"/>
              </a:solidFill>
              <a:latin typeface="Arial" pitchFamily="34" charset="0"/>
              <a:cs typeface="Arial" pitchFamily="34" charset="0"/>
            </a:endParaRPr>
          </a:p>
          <a:p>
            <a:pPr marL="0" indent="0" algn="just">
              <a:buNone/>
            </a:pPr>
            <a:r>
              <a:rPr lang="pt-BR" sz="2800" b="1" dirty="0" smtClean="0">
                <a:solidFill>
                  <a:srgbClr val="006600"/>
                </a:solidFill>
                <a:latin typeface="Arial" pitchFamily="34" charset="0"/>
                <a:cs typeface="Arial" pitchFamily="34" charset="0"/>
              </a:rPr>
              <a:t>	</a:t>
            </a:r>
            <a:r>
              <a:rPr lang="pt-BR" sz="3000" dirty="0">
                <a:latin typeface="Arial" pitchFamily="34" charset="0"/>
                <a:cs typeface="Arial" pitchFamily="34" charset="0"/>
              </a:rPr>
              <a:t>Portanto, vamos entrar na presença D´Ele com ousadia e confiança pela fé dada a nós nestes dias. É muito glorioso o mistério de Deus com a igreja, o corpo de Cristo, de modo que não podemos ficar assustados com tribulações, dificuldades, </a:t>
            </a:r>
            <a:r>
              <a:rPr lang="pt-BR" sz="3000" dirty="0" err="1">
                <a:latin typeface="Arial" pitchFamily="34" charset="0"/>
                <a:cs typeface="Arial" pitchFamily="34" charset="0"/>
              </a:rPr>
              <a:t>etc</a:t>
            </a:r>
            <a:r>
              <a:rPr lang="pt-BR" sz="3000" dirty="0">
                <a:latin typeface="Arial" pitchFamily="34" charset="0"/>
                <a:cs typeface="Arial" pitchFamily="34" charset="0"/>
              </a:rPr>
              <a:t>; vamos experimentar tudo o que Cristo conquistou por nós na </a:t>
            </a:r>
            <a:r>
              <a:rPr lang="pt-BR" sz="3000" dirty="0" smtClean="0">
                <a:latin typeface="Arial" pitchFamily="34" charset="0"/>
                <a:cs typeface="Arial" pitchFamily="34" charset="0"/>
              </a:rPr>
              <a:t>cruz.</a:t>
            </a:r>
            <a:endParaRPr lang="pt-BR" sz="3000" dirty="0">
              <a:latin typeface="Arial" pitchFamily="34" charset="0"/>
              <a:cs typeface="Arial" pitchFamily="34" charset="0"/>
            </a:endParaRPr>
          </a:p>
          <a:p>
            <a:pPr marL="0" indent="0" algn="just">
              <a:buNone/>
            </a:pPr>
            <a:r>
              <a:rPr lang="pt-BR" sz="2800" b="1" dirty="0">
                <a:solidFill>
                  <a:srgbClr val="006600"/>
                </a:solidFill>
                <a:latin typeface="Arial" pitchFamily="34" charset="0"/>
                <a:cs typeface="Arial" pitchFamily="34" charset="0"/>
              </a:rPr>
              <a:t>	</a:t>
            </a:r>
          </a:p>
          <a:p>
            <a:pPr marL="0" indent="0" algn="just">
              <a:buNone/>
            </a:pPr>
            <a:endParaRPr lang="pt-BR" sz="4900" dirty="0">
              <a:cs typeface="Arial" pitchFamily="34" charset="0"/>
            </a:endParaRPr>
          </a:p>
        </p:txBody>
      </p:sp>
    </p:spTree>
    <p:extLst>
      <p:ext uri="{BB962C8B-B14F-4D97-AF65-F5344CB8AC3E}">
        <p14:creationId xmlns:p14="http://schemas.microsoft.com/office/powerpoint/2010/main" val="981638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b="1" dirty="0">
                <a:solidFill>
                  <a:srgbClr val="006600"/>
                </a:solidFill>
              </a:rPr>
              <a:t>I – Os gentios são participantes da </a:t>
            </a:r>
            <a:r>
              <a:rPr lang="pt-BR" b="1" dirty="0" smtClean="0">
                <a:solidFill>
                  <a:srgbClr val="006600"/>
                </a:solidFill>
              </a:rPr>
              <a:t>mesma</a:t>
            </a:r>
          </a:p>
          <a:p>
            <a:pPr marL="0" indent="0">
              <a:buNone/>
            </a:pPr>
            <a:r>
              <a:rPr lang="pt-BR" b="1" dirty="0" smtClean="0">
                <a:solidFill>
                  <a:srgbClr val="006600"/>
                </a:solidFill>
              </a:rPr>
              <a:t>	promessa 				(</a:t>
            </a:r>
            <a:r>
              <a:rPr lang="pt-BR" b="1" dirty="0">
                <a:solidFill>
                  <a:srgbClr val="006600"/>
                </a:solidFill>
              </a:rPr>
              <a:t>v. 1-6)</a:t>
            </a:r>
            <a:endParaRPr lang="pt-BR" dirty="0">
              <a:solidFill>
                <a:srgbClr val="006600"/>
              </a:solidFill>
            </a:endParaRPr>
          </a:p>
          <a:p>
            <a:pPr marL="0" lvl="0" indent="0">
              <a:spcBef>
                <a:spcPct val="0"/>
              </a:spcBef>
              <a:buNone/>
              <a:defRPr/>
            </a:pPr>
            <a:r>
              <a:rPr lang="pt-BR" b="1" dirty="0">
                <a:solidFill>
                  <a:srgbClr val="006600"/>
                </a:solidFill>
              </a:rPr>
              <a:t>II– Riquezas incompreensíveis de </a:t>
            </a:r>
            <a:r>
              <a:rPr lang="pt-BR" b="1" dirty="0" smtClean="0">
                <a:solidFill>
                  <a:srgbClr val="006600"/>
                </a:solidFill>
              </a:rPr>
              <a:t>Cristo</a:t>
            </a:r>
          </a:p>
          <a:p>
            <a:pPr marL="0" lvl="0" indent="0">
              <a:spcBef>
                <a:spcPct val="0"/>
              </a:spcBef>
              <a:buNone/>
              <a:defRPr/>
            </a:pPr>
            <a:r>
              <a:rPr lang="pt-BR" b="1" dirty="0">
                <a:solidFill>
                  <a:srgbClr val="006600"/>
                </a:solidFill>
              </a:rPr>
              <a:t>	</a:t>
            </a:r>
            <a:r>
              <a:rPr lang="pt-BR" b="1" dirty="0" smtClean="0">
                <a:solidFill>
                  <a:srgbClr val="006600"/>
                </a:solidFill>
              </a:rPr>
              <a:t>					(v.7-8</a:t>
            </a:r>
            <a:r>
              <a:rPr lang="pt-BR" b="1" dirty="0">
                <a:solidFill>
                  <a:srgbClr val="006600"/>
                </a:solidFill>
              </a:rPr>
              <a:t>)</a:t>
            </a:r>
            <a:endParaRPr lang="pt-BR" b="1" cap="small" dirty="0">
              <a:solidFill>
                <a:srgbClr val="006600"/>
              </a:solidFill>
              <a:cs typeface="Arial" charset="0"/>
            </a:endParaRPr>
          </a:p>
          <a:p>
            <a:pPr marL="0" lvl="0" indent="0">
              <a:spcBef>
                <a:spcPct val="0"/>
              </a:spcBef>
              <a:buNone/>
              <a:defRPr/>
            </a:pPr>
            <a:r>
              <a:rPr lang="pt-BR" b="1" dirty="0">
                <a:solidFill>
                  <a:srgbClr val="006600"/>
                </a:solidFill>
              </a:rPr>
              <a:t>III– Igreja a multiforme sabedoria de </a:t>
            </a:r>
            <a:r>
              <a:rPr lang="pt-BR" b="1" dirty="0" smtClean="0">
                <a:solidFill>
                  <a:srgbClr val="006600"/>
                </a:solidFill>
              </a:rPr>
              <a:t>Deus</a:t>
            </a:r>
          </a:p>
          <a:p>
            <a:pPr marL="0" lvl="0" indent="0">
              <a:spcBef>
                <a:spcPct val="0"/>
              </a:spcBef>
              <a:buNone/>
              <a:defRPr/>
            </a:pPr>
            <a:r>
              <a:rPr lang="pt-BR" b="1" dirty="0">
                <a:solidFill>
                  <a:srgbClr val="006600"/>
                </a:solidFill>
              </a:rPr>
              <a:t>	</a:t>
            </a:r>
            <a:r>
              <a:rPr lang="pt-BR" b="1" dirty="0" smtClean="0">
                <a:solidFill>
                  <a:srgbClr val="006600"/>
                </a:solidFill>
              </a:rPr>
              <a:t>					(v</a:t>
            </a:r>
            <a:r>
              <a:rPr lang="pt-BR" b="1" dirty="0">
                <a:solidFill>
                  <a:srgbClr val="006600"/>
                </a:solidFill>
              </a:rPr>
              <a:t>. 09-13)</a:t>
            </a:r>
            <a:r>
              <a:rPr lang="pt-BR" sz="4300" dirty="0">
                <a:solidFill>
                  <a:srgbClr val="006600"/>
                </a:solidFill>
                <a:cs typeface="Arial" pitchFamily="34" charset="0"/>
              </a:rPr>
              <a:t>	</a:t>
            </a:r>
            <a:endParaRPr lang="pt-BR" sz="4300" dirty="0" smtClean="0">
              <a:solidFill>
                <a:srgbClr val="006600"/>
              </a:solidFill>
              <a:cs typeface="Arial" pitchFamily="34" charset="0"/>
            </a:endParaRPr>
          </a:p>
          <a:p>
            <a:pPr marL="0" lvl="0" indent="0">
              <a:spcBef>
                <a:spcPct val="0"/>
              </a:spcBef>
              <a:buNone/>
              <a:defRPr/>
            </a:pPr>
            <a:r>
              <a:rPr lang="pt-BR" sz="4300" b="1" dirty="0" smtClean="0">
                <a:solidFill>
                  <a:srgbClr val="006600"/>
                </a:solidFill>
              </a:rPr>
              <a:t>	</a:t>
            </a:r>
            <a:r>
              <a:rPr lang="pt-BR" sz="4800" b="1" dirty="0" smtClean="0">
                <a:solidFill>
                  <a:srgbClr val="006600"/>
                </a:solidFill>
              </a:rPr>
              <a:t>- </a:t>
            </a:r>
            <a:r>
              <a:rPr lang="pt-BR" sz="4800" b="1" dirty="0">
                <a:solidFill>
                  <a:srgbClr val="006600"/>
                </a:solidFill>
              </a:rPr>
              <a:t>Conclusão</a:t>
            </a:r>
          </a:p>
        </p:txBody>
      </p:sp>
    </p:spTree>
    <p:extLst>
      <p:ext uri="{BB962C8B-B14F-4D97-AF65-F5344CB8AC3E}">
        <p14:creationId xmlns:p14="http://schemas.microsoft.com/office/powerpoint/2010/main" val="1632614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dirty="0"/>
          </a:p>
        </p:txBody>
      </p:sp>
      <p:sp>
        <p:nvSpPr>
          <p:cNvPr id="3" name="Espaço Reservado para Conteúdo 2"/>
          <p:cNvSpPr>
            <a:spLocks noGrp="1"/>
          </p:cNvSpPr>
          <p:nvPr>
            <p:ph idx="1"/>
          </p:nvPr>
        </p:nvSpPr>
        <p:spPr/>
        <p:txBody>
          <a:bodyPr>
            <a:normAutofit fontScale="92500"/>
          </a:bodyPr>
          <a:lstStyle/>
          <a:p>
            <a:pPr marL="0" lvl="0" indent="0" algn="just">
              <a:spcBef>
                <a:spcPct val="0"/>
              </a:spcBef>
              <a:buNone/>
              <a:defRPr/>
            </a:pPr>
            <a:endParaRPr lang="pt-BR" altLang="pt-BR" sz="1100" b="1" dirty="0" smtClean="0">
              <a:solidFill>
                <a:srgbClr val="C00000"/>
              </a:solidFill>
              <a:latin typeface="Arial" pitchFamily="34" charset="0"/>
              <a:cs typeface="Arial" pitchFamily="34" charset="0"/>
            </a:endParaRPr>
          </a:p>
          <a:p>
            <a:pPr marL="0" lvl="0" indent="0" algn="just">
              <a:spcBef>
                <a:spcPct val="0"/>
              </a:spcBef>
              <a:buNone/>
              <a:defRPr/>
            </a:pPr>
            <a:endParaRPr lang="pt-BR" altLang="pt-BR" sz="1200" b="1" dirty="0">
              <a:solidFill>
                <a:srgbClr val="C00000"/>
              </a:solidFill>
              <a:latin typeface="Arial" pitchFamily="34" charset="0"/>
              <a:cs typeface="Arial" pitchFamily="34" charset="0"/>
            </a:endParaRPr>
          </a:p>
          <a:p>
            <a:pPr marL="0" lvl="0" indent="0" algn="just">
              <a:spcBef>
                <a:spcPct val="0"/>
              </a:spcBef>
              <a:buNone/>
              <a:defRPr/>
            </a:pPr>
            <a:r>
              <a:rPr lang="pt-BR" altLang="pt-BR" b="1" dirty="0" smtClean="0">
                <a:solidFill>
                  <a:srgbClr val="C00000"/>
                </a:solidFill>
                <a:latin typeface="Arial" pitchFamily="34" charset="0"/>
                <a:cs typeface="Arial" pitchFamily="34" charset="0"/>
              </a:rPr>
              <a:t>Texto </a:t>
            </a:r>
            <a:r>
              <a:rPr lang="pt-BR" altLang="pt-BR" b="1" dirty="0">
                <a:solidFill>
                  <a:srgbClr val="C00000"/>
                </a:solidFill>
                <a:latin typeface="Arial" pitchFamily="34" charset="0"/>
                <a:cs typeface="Arial" pitchFamily="34" charset="0"/>
              </a:rPr>
              <a:t>Áureo:</a:t>
            </a:r>
          </a:p>
          <a:p>
            <a:pPr marL="0" lvl="0" indent="0">
              <a:spcBef>
                <a:spcPct val="0"/>
              </a:spcBef>
              <a:buNone/>
              <a:defRPr/>
            </a:pPr>
            <a:r>
              <a:rPr lang="pt-BR" dirty="0">
                <a:solidFill>
                  <a:prstClr val="black"/>
                </a:solidFill>
                <a:latin typeface="Arial" pitchFamily="34" charset="0"/>
                <a:cs typeface="Arial" pitchFamily="34" charset="0"/>
              </a:rPr>
              <a:t>	</a:t>
            </a:r>
            <a:endParaRPr lang="pt-BR" dirty="0">
              <a:solidFill>
                <a:prstClr val="black"/>
              </a:solidFill>
              <a:latin typeface="Arial" charset="0"/>
              <a:cs typeface="Arial" charset="0"/>
            </a:endParaRPr>
          </a:p>
          <a:p>
            <a:pPr marL="106680" indent="0" algn="just">
              <a:lnSpc>
                <a:spcPct val="107000"/>
              </a:lnSpc>
              <a:spcAft>
                <a:spcPts val="800"/>
              </a:spcAft>
              <a:buNone/>
            </a:pPr>
            <a:r>
              <a:rPr lang="pt-BR" dirty="0">
                <a:solidFill>
                  <a:prstClr val="black"/>
                </a:solidFill>
                <a:latin typeface="Arial" charset="0"/>
                <a:cs typeface="Arial" charset="0"/>
              </a:rPr>
              <a:t> 	</a:t>
            </a:r>
            <a:r>
              <a:rPr lang="pt-BR" sz="3600" dirty="0" smtClean="0">
                <a:solidFill>
                  <a:srgbClr val="00000A"/>
                </a:solidFill>
                <a:effectLst/>
                <a:latin typeface="Times New Roman"/>
                <a:ea typeface="Calibri"/>
                <a:cs typeface="Calibri"/>
              </a:rPr>
              <a:t>“</a:t>
            </a:r>
            <a:r>
              <a:rPr lang="pt-BR" sz="3600" dirty="0">
                <a:solidFill>
                  <a:srgbClr val="0000CC"/>
                </a:solidFill>
                <a:highlight>
                  <a:srgbClr val="FFFFFF"/>
                </a:highlight>
                <a:latin typeface="Arial" pitchFamily="34" charset="0"/>
                <a:ea typeface="Calibri"/>
                <a:cs typeface="Arial" pitchFamily="34" charset="0"/>
              </a:rPr>
              <a:t>A mim, o mínimo de todos os santos, me foi dada esta graça de anunciar entre os gentios, por meio do evangelho, as riquezas incompreensíveis de </a:t>
            </a:r>
            <a:r>
              <a:rPr lang="pt-BR" sz="3600" dirty="0" smtClean="0">
                <a:solidFill>
                  <a:srgbClr val="0000CC"/>
                </a:solidFill>
                <a:highlight>
                  <a:srgbClr val="FFFFFF"/>
                </a:highlight>
                <a:latin typeface="Arial" pitchFamily="34" charset="0"/>
                <a:ea typeface="Calibri"/>
                <a:cs typeface="Arial" pitchFamily="34" charset="0"/>
              </a:rPr>
              <a:t>Cristo</a:t>
            </a:r>
            <a:r>
              <a:rPr lang="pt-BR" sz="3600" dirty="0" smtClean="0">
                <a:highlight>
                  <a:srgbClr val="FFFFFF"/>
                </a:highlight>
                <a:latin typeface="Times New Roman"/>
                <a:ea typeface="Calibri"/>
                <a:cs typeface="Arial" pitchFamily="34" charset="0"/>
              </a:rPr>
              <a:t>”</a:t>
            </a:r>
            <a:endParaRPr lang="pt-BR" sz="3600" dirty="0">
              <a:solidFill>
                <a:srgbClr val="00000A"/>
              </a:solidFill>
              <a:ea typeface="Calibri"/>
              <a:cs typeface="Calibri"/>
            </a:endParaRPr>
          </a:p>
          <a:p>
            <a:pPr marL="114300" lvl="0" indent="0" algn="just" fontAlgn="base">
              <a:spcBef>
                <a:spcPct val="0"/>
              </a:spcBef>
              <a:spcAft>
                <a:spcPct val="0"/>
              </a:spcAft>
              <a:buClr>
                <a:srgbClr val="DBD7CB"/>
              </a:buClr>
              <a:buNone/>
              <a:defRPr/>
            </a:pPr>
            <a:r>
              <a:rPr lang="pt-BR" sz="4000" b="1" i="1" dirty="0">
                <a:solidFill>
                  <a:prstClr val="black"/>
                </a:solidFill>
                <a:latin typeface="Arial" charset="0"/>
                <a:cs typeface="Arial" charset="0"/>
              </a:rPr>
              <a:t>					</a:t>
            </a:r>
            <a:r>
              <a:rPr lang="pt-BR" sz="4000" b="1" dirty="0" smtClean="0">
                <a:solidFill>
                  <a:srgbClr val="C00000"/>
                </a:solidFill>
                <a:latin typeface="Arial" charset="0"/>
                <a:cs typeface="Arial" charset="0"/>
              </a:rPr>
              <a:t>(</a:t>
            </a:r>
            <a:r>
              <a:rPr lang="pt-BR" sz="4000" dirty="0" err="1">
                <a:solidFill>
                  <a:srgbClr val="0000CC"/>
                </a:solidFill>
                <a:highlight>
                  <a:srgbClr val="FFFFFF"/>
                </a:highlight>
                <a:latin typeface="Arial" pitchFamily="34" charset="0"/>
                <a:ea typeface="Calibri"/>
                <a:cs typeface="Arial" pitchFamily="34" charset="0"/>
              </a:rPr>
              <a:t>Ef</a:t>
            </a:r>
            <a:r>
              <a:rPr lang="pt-BR" sz="4000" dirty="0">
                <a:solidFill>
                  <a:srgbClr val="0000CC"/>
                </a:solidFill>
                <a:highlight>
                  <a:srgbClr val="FFFFFF"/>
                </a:highlight>
                <a:latin typeface="Arial" pitchFamily="34" charset="0"/>
                <a:ea typeface="Calibri"/>
                <a:cs typeface="Arial" pitchFamily="34" charset="0"/>
              </a:rPr>
              <a:t>. 3.8</a:t>
            </a:r>
            <a:r>
              <a:rPr lang="pt-BR" sz="4000" b="1" dirty="0" smtClean="0">
                <a:solidFill>
                  <a:srgbClr val="C00000"/>
                </a:solidFill>
                <a:latin typeface="Arial" charset="0"/>
                <a:cs typeface="Arial" charset="0"/>
              </a:rPr>
              <a:t>)</a:t>
            </a:r>
            <a:endParaRPr lang="pt-BR" sz="4000" b="1" dirty="0">
              <a:solidFill>
                <a:srgbClr val="C00000"/>
              </a:solidFill>
              <a:latin typeface="Arial" pitchFamily="34" charset="0"/>
              <a:cs typeface="Arial" pitchFamily="34" charset="0"/>
            </a:endParaRPr>
          </a:p>
          <a:p>
            <a:endParaRPr lang="pt-BR" dirty="0"/>
          </a:p>
        </p:txBody>
      </p:sp>
    </p:spTree>
    <p:extLst>
      <p:ext uri="{BB962C8B-B14F-4D97-AF65-F5344CB8AC3E}">
        <p14:creationId xmlns:p14="http://schemas.microsoft.com/office/powerpoint/2010/main" val="859122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7141" y="764704"/>
            <a:ext cx="3114676" cy="2065784"/>
          </a:xfrm>
        </p:spPr>
        <p:txBody>
          <a:bodyPr>
            <a:normAutofit/>
          </a:bodyPr>
          <a:lstStyle/>
          <a:p>
            <a:pPr marL="342900" lvl="0" indent="-342900" fontAlgn="base">
              <a:spcAft>
                <a:spcPct val="0"/>
              </a:spcAft>
              <a:defRPr/>
            </a:pPr>
            <a:r>
              <a:rPr lang="pt-BR" sz="3900" b="1" i="1" dirty="0" smtClean="0">
                <a:solidFill>
                  <a:schemeClr val="accent6">
                    <a:lumMod val="50000"/>
                  </a:schemeClr>
                </a:solidFill>
                <a:cs typeface="Arial" charset="0"/>
              </a:rPr>
              <a:t>EBD</a:t>
            </a:r>
          </a:p>
          <a:p>
            <a:pPr marL="342900" lvl="0" indent="-342900" fontAlgn="base">
              <a:spcAft>
                <a:spcPct val="0"/>
              </a:spcAft>
              <a:defRPr/>
            </a:pPr>
            <a:r>
              <a:rPr lang="pt-BR" sz="3900" b="1" i="1" dirty="0" smtClean="0">
                <a:solidFill>
                  <a:schemeClr val="accent6">
                    <a:lumMod val="50000"/>
                  </a:schemeClr>
                </a:solidFill>
                <a:cs typeface="Arial" charset="0"/>
              </a:rPr>
              <a:t>3º TRIMESTRE 2017</a:t>
            </a: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197" y="0"/>
            <a:ext cx="58206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 y="3573016"/>
            <a:ext cx="341987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455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332656"/>
            <a:ext cx="7848872" cy="6192688"/>
          </a:xfrm>
        </p:spPr>
        <p:txBody>
          <a:bodyPr>
            <a:noAutofit/>
          </a:bodyPr>
          <a:lstStyle/>
          <a:p>
            <a:pPr marL="0" indent="0">
              <a:buNone/>
            </a:pPr>
            <a:r>
              <a:rPr lang="pt-BR" sz="2000" dirty="0" err="1" smtClean="0">
                <a:solidFill>
                  <a:srgbClr val="0000CC"/>
                </a:solidFill>
              </a:rPr>
              <a:t>Ef</a:t>
            </a:r>
            <a:r>
              <a:rPr lang="pt-BR" sz="2000" dirty="0" smtClean="0">
                <a:solidFill>
                  <a:srgbClr val="0000CC"/>
                </a:solidFill>
              </a:rPr>
              <a:t> </a:t>
            </a:r>
            <a:r>
              <a:rPr lang="pt-BR" sz="2000" dirty="0">
                <a:solidFill>
                  <a:srgbClr val="0000CC"/>
                </a:solidFill>
              </a:rPr>
              <a:t>3. 1 </a:t>
            </a:r>
            <a:r>
              <a:rPr lang="pt-BR" sz="2000" dirty="0" smtClean="0">
                <a:solidFill>
                  <a:srgbClr val="0000CC"/>
                </a:solidFill>
              </a:rPr>
              <a:t>Por </a:t>
            </a:r>
            <a:r>
              <a:rPr lang="pt-BR" sz="2000" dirty="0">
                <a:solidFill>
                  <a:srgbClr val="0000CC"/>
                </a:solidFill>
              </a:rPr>
              <a:t>esta causa, eu, Paulo, sou o prisioneiro de Jesus Cristo por vós, os gentios</a:t>
            </a:r>
            <a:r>
              <a:rPr lang="pt-BR" sz="2000" dirty="0" smtClean="0">
                <a:solidFill>
                  <a:srgbClr val="0000CC"/>
                </a:solidFill>
              </a:rPr>
              <a:t>,    2  </a:t>
            </a:r>
            <a:r>
              <a:rPr lang="pt-BR" sz="2000" dirty="0">
                <a:solidFill>
                  <a:srgbClr val="0000CC"/>
                </a:solidFill>
              </a:rPr>
              <a:t>se é que tendes ouvido a dispensação da graça de Deus, que para convosco me foi dada</a:t>
            </a:r>
            <a:r>
              <a:rPr lang="pt-BR" sz="2000" dirty="0" smtClean="0">
                <a:solidFill>
                  <a:srgbClr val="0000CC"/>
                </a:solidFill>
              </a:rPr>
              <a:t>;    3  </a:t>
            </a:r>
            <a:r>
              <a:rPr lang="pt-BR" sz="2000" dirty="0">
                <a:solidFill>
                  <a:srgbClr val="0000CC"/>
                </a:solidFill>
              </a:rPr>
              <a:t>como me foi este mistério manifestado pela revelação como acima, em pouco, vos escrevi</a:t>
            </a:r>
            <a:r>
              <a:rPr lang="pt-BR" sz="2000" dirty="0" smtClean="0">
                <a:solidFill>
                  <a:srgbClr val="0000CC"/>
                </a:solidFill>
              </a:rPr>
              <a:t>,    4  </a:t>
            </a:r>
            <a:r>
              <a:rPr lang="pt-BR" sz="2000" dirty="0">
                <a:solidFill>
                  <a:srgbClr val="0000CC"/>
                </a:solidFill>
              </a:rPr>
              <a:t>pelo que, quando ledes, podeis perceber a minha compreensão do mistério de Cristo</a:t>
            </a:r>
            <a:r>
              <a:rPr lang="pt-BR" sz="2000" dirty="0" smtClean="0">
                <a:solidFill>
                  <a:srgbClr val="0000CC"/>
                </a:solidFill>
              </a:rPr>
              <a:t>,    5  </a:t>
            </a:r>
            <a:r>
              <a:rPr lang="pt-BR" sz="2000" dirty="0">
                <a:solidFill>
                  <a:srgbClr val="0000CC"/>
                </a:solidFill>
              </a:rPr>
              <a:t>o qual, noutros séculos, não foi manifestado aos filhos dos homens, como, agora, tem sido revelado pelo Espírito aos seus santos apóstolos e profetas</a:t>
            </a:r>
            <a:r>
              <a:rPr lang="pt-BR" sz="2000" dirty="0" smtClean="0">
                <a:solidFill>
                  <a:srgbClr val="0000CC"/>
                </a:solidFill>
              </a:rPr>
              <a:t>,    6  </a:t>
            </a:r>
            <a:r>
              <a:rPr lang="pt-BR" sz="2000" dirty="0">
                <a:solidFill>
                  <a:srgbClr val="0000CC"/>
                </a:solidFill>
              </a:rPr>
              <a:t>a saber, que os gentios são </a:t>
            </a:r>
            <a:r>
              <a:rPr lang="pt-BR" sz="2000" dirty="0" err="1">
                <a:solidFill>
                  <a:srgbClr val="0000CC"/>
                </a:solidFill>
              </a:rPr>
              <a:t>co-herdeiros</a:t>
            </a:r>
            <a:r>
              <a:rPr lang="pt-BR" sz="2000" dirty="0">
                <a:solidFill>
                  <a:srgbClr val="0000CC"/>
                </a:solidFill>
              </a:rPr>
              <a:t>, e de um mesmo corpo, e participantes da promessa em Cristo pelo evangelho;</a:t>
            </a:r>
          </a:p>
          <a:p>
            <a:pPr marL="0" indent="0">
              <a:buNone/>
            </a:pPr>
            <a:r>
              <a:rPr lang="pt-BR" sz="2000" dirty="0">
                <a:solidFill>
                  <a:srgbClr val="0000CC"/>
                </a:solidFill>
              </a:rPr>
              <a:t>7  do qual fui feito ministro, pelo dom da graça de Deus, que me foi dado segundo a operação do seu poder</a:t>
            </a:r>
            <a:r>
              <a:rPr lang="pt-BR" sz="2000" dirty="0" smtClean="0">
                <a:solidFill>
                  <a:srgbClr val="0000CC"/>
                </a:solidFill>
              </a:rPr>
              <a:t>.    8  </a:t>
            </a:r>
            <a:r>
              <a:rPr lang="pt-BR" sz="2000" dirty="0">
                <a:solidFill>
                  <a:srgbClr val="0000CC"/>
                </a:solidFill>
              </a:rPr>
              <a:t>A mim, o mínimo de todos os santos, me foi dada esta graça de anunciar entre os gentios, por meio do evangelho, as riquezas incompreensíveis de </a:t>
            </a:r>
            <a:r>
              <a:rPr lang="pt-BR" sz="2000" dirty="0" smtClean="0">
                <a:solidFill>
                  <a:srgbClr val="0000CC"/>
                </a:solidFill>
              </a:rPr>
              <a:t>Cristo    9  </a:t>
            </a:r>
            <a:r>
              <a:rPr lang="pt-BR" sz="2000" dirty="0">
                <a:solidFill>
                  <a:srgbClr val="0000CC"/>
                </a:solidFill>
              </a:rPr>
              <a:t>e demonstrar a todos qual seja a dispensação do mistério, que, desde os séculos, esteve oculto em Deus, que tudo criou</a:t>
            </a:r>
            <a:r>
              <a:rPr lang="pt-BR" sz="2000" dirty="0" smtClean="0">
                <a:solidFill>
                  <a:srgbClr val="0000CC"/>
                </a:solidFill>
              </a:rPr>
              <a:t>;     10  </a:t>
            </a:r>
            <a:r>
              <a:rPr lang="pt-BR" sz="2000" dirty="0">
                <a:solidFill>
                  <a:srgbClr val="0000CC"/>
                </a:solidFill>
              </a:rPr>
              <a:t>para que, agora, pela igreja, a multiforme sabedoria de Deus seja conhecida dos principados e potestades nos céus</a:t>
            </a:r>
            <a:r>
              <a:rPr lang="pt-BR" sz="2000" dirty="0" smtClean="0">
                <a:solidFill>
                  <a:srgbClr val="0000CC"/>
                </a:solidFill>
              </a:rPr>
              <a:t>,    11  </a:t>
            </a:r>
            <a:r>
              <a:rPr lang="pt-BR" sz="2000" dirty="0">
                <a:solidFill>
                  <a:srgbClr val="0000CC"/>
                </a:solidFill>
              </a:rPr>
              <a:t>segundo o eterno propósito que fez em Cristo Jesus, nosso Senhor</a:t>
            </a:r>
            <a:r>
              <a:rPr lang="pt-BR" sz="2000" dirty="0" smtClean="0">
                <a:solidFill>
                  <a:srgbClr val="0000CC"/>
                </a:solidFill>
              </a:rPr>
              <a:t>,    12  </a:t>
            </a:r>
            <a:r>
              <a:rPr lang="pt-BR" sz="2000" dirty="0">
                <a:solidFill>
                  <a:srgbClr val="0000CC"/>
                </a:solidFill>
              </a:rPr>
              <a:t>no qual temos ousadia e acesso com confiança, pela nossa fé nele</a:t>
            </a:r>
            <a:r>
              <a:rPr lang="pt-BR" sz="2000" dirty="0" smtClean="0">
                <a:solidFill>
                  <a:srgbClr val="0000CC"/>
                </a:solidFill>
              </a:rPr>
              <a:t>.    13  </a:t>
            </a:r>
            <a:r>
              <a:rPr lang="pt-BR" sz="2000" dirty="0">
                <a:solidFill>
                  <a:srgbClr val="0000CC"/>
                </a:solidFill>
              </a:rPr>
              <a:t>Portanto, vos peço que não desfaleçais nas minhas tribulações por vós, que são a vossa glória.</a:t>
            </a:r>
          </a:p>
        </p:txBody>
      </p:sp>
    </p:spTree>
    <p:extLst>
      <p:ext uri="{BB962C8B-B14F-4D97-AF65-F5344CB8AC3E}">
        <p14:creationId xmlns:p14="http://schemas.microsoft.com/office/powerpoint/2010/main" val="65584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dirty="0"/>
          </a:p>
        </p:txBody>
      </p:sp>
      <p:sp>
        <p:nvSpPr>
          <p:cNvPr id="3" name="Espaço Reservado para Conteúdo 2"/>
          <p:cNvSpPr>
            <a:spLocks noGrp="1"/>
          </p:cNvSpPr>
          <p:nvPr>
            <p:ph idx="1"/>
          </p:nvPr>
        </p:nvSpPr>
        <p:spPr/>
        <p:txBody>
          <a:bodyPr>
            <a:normAutofit fontScale="92500"/>
          </a:bodyPr>
          <a:lstStyle/>
          <a:p>
            <a:pPr marL="0" lvl="0" indent="0" algn="just">
              <a:spcBef>
                <a:spcPct val="0"/>
              </a:spcBef>
              <a:buNone/>
              <a:defRPr/>
            </a:pPr>
            <a:endParaRPr lang="pt-BR" altLang="pt-BR" sz="1100" b="1" dirty="0" smtClean="0">
              <a:solidFill>
                <a:srgbClr val="C00000"/>
              </a:solidFill>
              <a:latin typeface="Arial" pitchFamily="34" charset="0"/>
              <a:cs typeface="Arial" pitchFamily="34" charset="0"/>
            </a:endParaRPr>
          </a:p>
          <a:p>
            <a:pPr marL="0" lvl="0" indent="0" algn="just">
              <a:spcBef>
                <a:spcPct val="0"/>
              </a:spcBef>
              <a:buNone/>
              <a:defRPr/>
            </a:pPr>
            <a:endParaRPr lang="pt-BR" altLang="pt-BR" sz="1200" b="1" dirty="0">
              <a:solidFill>
                <a:srgbClr val="C00000"/>
              </a:solidFill>
              <a:latin typeface="Arial" pitchFamily="34" charset="0"/>
              <a:cs typeface="Arial" pitchFamily="34" charset="0"/>
            </a:endParaRPr>
          </a:p>
          <a:p>
            <a:pPr marL="0" lvl="0" indent="0" algn="just">
              <a:spcBef>
                <a:spcPct val="0"/>
              </a:spcBef>
              <a:buNone/>
              <a:defRPr/>
            </a:pPr>
            <a:r>
              <a:rPr lang="pt-BR" altLang="pt-BR" b="1" dirty="0" smtClean="0">
                <a:solidFill>
                  <a:srgbClr val="C00000"/>
                </a:solidFill>
                <a:latin typeface="Arial" pitchFamily="34" charset="0"/>
                <a:cs typeface="Arial" pitchFamily="34" charset="0"/>
              </a:rPr>
              <a:t>Texto </a:t>
            </a:r>
            <a:r>
              <a:rPr lang="pt-BR" altLang="pt-BR" b="1" dirty="0">
                <a:solidFill>
                  <a:srgbClr val="C00000"/>
                </a:solidFill>
                <a:latin typeface="Arial" pitchFamily="34" charset="0"/>
                <a:cs typeface="Arial" pitchFamily="34" charset="0"/>
              </a:rPr>
              <a:t>Áureo:</a:t>
            </a:r>
          </a:p>
          <a:p>
            <a:pPr marL="0" lvl="0" indent="0">
              <a:spcBef>
                <a:spcPct val="0"/>
              </a:spcBef>
              <a:buNone/>
              <a:defRPr/>
            </a:pPr>
            <a:r>
              <a:rPr lang="pt-BR" dirty="0">
                <a:solidFill>
                  <a:prstClr val="black"/>
                </a:solidFill>
                <a:latin typeface="Arial" pitchFamily="34" charset="0"/>
                <a:cs typeface="Arial" pitchFamily="34" charset="0"/>
              </a:rPr>
              <a:t>	</a:t>
            </a:r>
            <a:endParaRPr lang="pt-BR" dirty="0">
              <a:solidFill>
                <a:prstClr val="black"/>
              </a:solidFill>
              <a:latin typeface="Arial" charset="0"/>
              <a:cs typeface="Arial" charset="0"/>
            </a:endParaRPr>
          </a:p>
          <a:p>
            <a:pPr marL="106680" indent="0" algn="just">
              <a:lnSpc>
                <a:spcPct val="107000"/>
              </a:lnSpc>
              <a:spcAft>
                <a:spcPts val="800"/>
              </a:spcAft>
              <a:buNone/>
            </a:pPr>
            <a:r>
              <a:rPr lang="pt-BR" dirty="0">
                <a:solidFill>
                  <a:prstClr val="black"/>
                </a:solidFill>
                <a:latin typeface="Arial" charset="0"/>
                <a:cs typeface="Arial" charset="0"/>
              </a:rPr>
              <a:t> 	</a:t>
            </a:r>
            <a:r>
              <a:rPr lang="pt-BR" sz="3600" dirty="0" smtClean="0">
                <a:solidFill>
                  <a:srgbClr val="00000A"/>
                </a:solidFill>
                <a:effectLst/>
                <a:latin typeface="Times New Roman"/>
                <a:ea typeface="Calibri"/>
                <a:cs typeface="Calibri"/>
              </a:rPr>
              <a:t>“</a:t>
            </a:r>
            <a:r>
              <a:rPr lang="pt-BR" sz="3600" dirty="0">
                <a:solidFill>
                  <a:srgbClr val="0000CC"/>
                </a:solidFill>
                <a:highlight>
                  <a:srgbClr val="FFFFFF"/>
                </a:highlight>
                <a:latin typeface="Arial" pitchFamily="34" charset="0"/>
                <a:ea typeface="Calibri"/>
                <a:cs typeface="Arial" pitchFamily="34" charset="0"/>
              </a:rPr>
              <a:t>A mim, o mínimo de todos os santos, me foi dada esta graça de anunciar entre os gentios, por meio do evangelho, as riquezas incompreensíveis de </a:t>
            </a:r>
            <a:r>
              <a:rPr lang="pt-BR" sz="3600" dirty="0" smtClean="0">
                <a:solidFill>
                  <a:srgbClr val="0000CC"/>
                </a:solidFill>
                <a:highlight>
                  <a:srgbClr val="FFFFFF"/>
                </a:highlight>
                <a:latin typeface="Arial" pitchFamily="34" charset="0"/>
                <a:ea typeface="Calibri"/>
                <a:cs typeface="Arial" pitchFamily="34" charset="0"/>
              </a:rPr>
              <a:t>Cristo</a:t>
            </a:r>
            <a:r>
              <a:rPr lang="pt-BR" sz="3600" dirty="0" smtClean="0">
                <a:highlight>
                  <a:srgbClr val="FFFFFF"/>
                </a:highlight>
                <a:latin typeface="Times New Roman"/>
                <a:ea typeface="Calibri"/>
                <a:cs typeface="Arial" pitchFamily="34" charset="0"/>
              </a:rPr>
              <a:t>”</a:t>
            </a:r>
            <a:endParaRPr lang="pt-BR" sz="3600" dirty="0">
              <a:solidFill>
                <a:srgbClr val="00000A"/>
              </a:solidFill>
              <a:ea typeface="Calibri"/>
              <a:cs typeface="Calibri"/>
            </a:endParaRPr>
          </a:p>
          <a:p>
            <a:pPr marL="114300" lvl="0" indent="0" algn="just" fontAlgn="base">
              <a:spcBef>
                <a:spcPct val="0"/>
              </a:spcBef>
              <a:spcAft>
                <a:spcPct val="0"/>
              </a:spcAft>
              <a:buClr>
                <a:srgbClr val="DBD7CB"/>
              </a:buClr>
              <a:buNone/>
              <a:defRPr/>
            </a:pPr>
            <a:r>
              <a:rPr lang="pt-BR" sz="4000" b="1" i="1" dirty="0">
                <a:solidFill>
                  <a:prstClr val="black"/>
                </a:solidFill>
                <a:latin typeface="Arial" charset="0"/>
                <a:cs typeface="Arial" charset="0"/>
              </a:rPr>
              <a:t>					</a:t>
            </a:r>
            <a:r>
              <a:rPr lang="pt-BR" sz="4000" b="1" dirty="0" smtClean="0">
                <a:solidFill>
                  <a:srgbClr val="C00000"/>
                </a:solidFill>
                <a:latin typeface="Arial" charset="0"/>
                <a:cs typeface="Arial" charset="0"/>
              </a:rPr>
              <a:t>(</a:t>
            </a:r>
            <a:r>
              <a:rPr lang="pt-BR" sz="4000" dirty="0" err="1">
                <a:solidFill>
                  <a:srgbClr val="0000CC"/>
                </a:solidFill>
                <a:highlight>
                  <a:srgbClr val="FFFFFF"/>
                </a:highlight>
                <a:latin typeface="Arial" pitchFamily="34" charset="0"/>
                <a:ea typeface="Calibri"/>
                <a:cs typeface="Arial" pitchFamily="34" charset="0"/>
              </a:rPr>
              <a:t>Ef</a:t>
            </a:r>
            <a:r>
              <a:rPr lang="pt-BR" sz="4000" dirty="0">
                <a:solidFill>
                  <a:srgbClr val="0000CC"/>
                </a:solidFill>
                <a:highlight>
                  <a:srgbClr val="FFFFFF"/>
                </a:highlight>
                <a:latin typeface="Arial" pitchFamily="34" charset="0"/>
                <a:ea typeface="Calibri"/>
                <a:cs typeface="Arial" pitchFamily="34" charset="0"/>
              </a:rPr>
              <a:t>. 3.8</a:t>
            </a:r>
            <a:r>
              <a:rPr lang="pt-BR" sz="4000" b="1" dirty="0" smtClean="0">
                <a:solidFill>
                  <a:srgbClr val="C00000"/>
                </a:solidFill>
                <a:latin typeface="Arial" charset="0"/>
                <a:cs typeface="Arial" charset="0"/>
              </a:rPr>
              <a:t>)</a:t>
            </a:r>
            <a:endParaRPr lang="pt-BR" sz="4000" b="1" dirty="0">
              <a:solidFill>
                <a:srgbClr val="C00000"/>
              </a:solidFill>
              <a:latin typeface="Arial" pitchFamily="34" charset="0"/>
              <a:cs typeface="Arial" pitchFamily="34" charset="0"/>
            </a:endParaRPr>
          </a:p>
          <a:p>
            <a:endParaRPr lang="pt-BR" dirty="0"/>
          </a:p>
        </p:txBody>
      </p:sp>
    </p:spTree>
    <p:extLst>
      <p:ext uri="{BB962C8B-B14F-4D97-AF65-F5344CB8AC3E}">
        <p14:creationId xmlns:p14="http://schemas.microsoft.com/office/powerpoint/2010/main" val="3678519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b="1" dirty="0">
                <a:solidFill>
                  <a:srgbClr val="006600"/>
                </a:solidFill>
              </a:rPr>
              <a:t>I – Os gentios são participantes da </a:t>
            </a:r>
            <a:r>
              <a:rPr lang="pt-BR" b="1" dirty="0" smtClean="0">
                <a:solidFill>
                  <a:srgbClr val="006600"/>
                </a:solidFill>
              </a:rPr>
              <a:t>mesma</a:t>
            </a:r>
          </a:p>
          <a:p>
            <a:pPr marL="0" indent="0">
              <a:buNone/>
            </a:pPr>
            <a:r>
              <a:rPr lang="pt-BR" b="1" dirty="0" smtClean="0">
                <a:solidFill>
                  <a:srgbClr val="006600"/>
                </a:solidFill>
              </a:rPr>
              <a:t>	promessa 				(</a:t>
            </a:r>
            <a:r>
              <a:rPr lang="pt-BR" b="1" dirty="0">
                <a:solidFill>
                  <a:srgbClr val="006600"/>
                </a:solidFill>
              </a:rPr>
              <a:t>v. 1-6)</a:t>
            </a:r>
            <a:endParaRPr lang="pt-BR" dirty="0">
              <a:solidFill>
                <a:srgbClr val="006600"/>
              </a:solidFill>
            </a:endParaRPr>
          </a:p>
          <a:p>
            <a:pPr marL="0" lvl="0" indent="0">
              <a:spcBef>
                <a:spcPct val="0"/>
              </a:spcBef>
              <a:buNone/>
              <a:defRPr/>
            </a:pPr>
            <a:r>
              <a:rPr lang="pt-BR" b="1" dirty="0">
                <a:solidFill>
                  <a:srgbClr val="006600"/>
                </a:solidFill>
              </a:rPr>
              <a:t>II– Riquezas incompreensíveis de </a:t>
            </a:r>
            <a:r>
              <a:rPr lang="pt-BR" b="1" dirty="0" smtClean="0">
                <a:solidFill>
                  <a:srgbClr val="006600"/>
                </a:solidFill>
              </a:rPr>
              <a:t>Cristo</a:t>
            </a:r>
          </a:p>
          <a:p>
            <a:pPr marL="0" lvl="0" indent="0">
              <a:spcBef>
                <a:spcPct val="0"/>
              </a:spcBef>
              <a:buNone/>
              <a:defRPr/>
            </a:pPr>
            <a:r>
              <a:rPr lang="pt-BR" b="1" dirty="0">
                <a:solidFill>
                  <a:srgbClr val="006600"/>
                </a:solidFill>
              </a:rPr>
              <a:t>	</a:t>
            </a:r>
            <a:r>
              <a:rPr lang="pt-BR" b="1" dirty="0" smtClean="0">
                <a:solidFill>
                  <a:srgbClr val="006600"/>
                </a:solidFill>
              </a:rPr>
              <a:t>					(v.7-8</a:t>
            </a:r>
            <a:r>
              <a:rPr lang="pt-BR" b="1" dirty="0">
                <a:solidFill>
                  <a:srgbClr val="006600"/>
                </a:solidFill>
              </a:rPr>
              <a:t>)</a:t>
            </a:r>
            <a:endParaRPr lang="pt-BR" b="1" cap="small" dirty="0">
              <a:solidFill>
                <a:srgbClr val="006600"/>
              </a:solidFill>
              <a:cs typeface="Arial" charset="0"/>
            </a:endParaRPr>
          </a:p>
          <a:p>
            <a:pPr marL="0" lvl="0" indent="0">
              <a:spcBef>
                <a:spcPct val="0"/>
              </a:spcBef>
              <a:buNone/>
              <a:defRPr/>
            </a:pPr>
            <a:r>
              <a:rPr lang="pt-BR" b="1" dirty="0">
                <a:solidFill>
                  <a:srgbClr val="006600"/>
                </a:solidFill>
              </a:rPr>
              <a:t>III– Igreja a multiforme sabedoria de </a:t>
            </a:r>
            <a:r>
              <a:rPr lang="pt-BR" b="1" dirty="0" smtClean="0">
                <a:solidFill>
                  <a:srgbClr val="006600"/>
                </a:solidFill>
              </a:rPr>
              <a:t>Deus</a:t>
            </a:r>
          </a:p>
          <a:p>
            <a:pPr marL="0" lvl="0" indent="0">
              <a:spcBef>
                <a:spcPct val="0"/>
              </a:spcBef>
              <a:buNone/>
              <a:defRPr/>
            </a:pPr>
            <a:r>
              <a:rPr lang="pt-BR" b="1" dirty="0">
                <a:solidFill>
                  <a:srgbClr val="006600"/>
                </a:solidFill>
              </a:rPr>
              <a:t>	</a:t>
            </a:r>
            <a:r>
              <a:rPr lang="pt-BR" b="1" dirty="0" smtClean="0">
                <a:solidFill>
                  <a:srgbClr val="006600"/>
                </a:solidFill>
              </a:rPr>
              <a:t>					(v</a:t>
            </a:r>
            <a:r>
              <a:rPr lang="pt-BR" b="1" dirty="0">
                <a:solidFill>
                  <a:srgbClr val="006600"/>
                </a:solidFill>
              </a:rPr>
              <a:t>. 09-13)</a:t>
            </a:r>
            <a:r>
              <a:rPr lang="pt-BR" sz="4300" dirty="0">
                <a:solidFill>
                  <a:srgbClr val="006600"/>
                </a:solidFill>
                <a:cs typeface="Arial" pitchFamily="34" charset="0"/>
              </a:rPr>
              <a:t>	</a:t>
            </a:r>
            <a:endParaRPr lang="pt-BR" sz="4300" dirty="0" smtClean="0">
              <a:solidFill>
                <a:srgbClr val="006600"/>
              </a:solidFill>
              <a:cs typeface="Arial" pitchFamily="34" charset="0"/>
            </a:endParaRPr>
          </a:p>
          <a:p>
            <a:pPr marL="0" lvl="0" indent="0">
              <a:spcBef>
                <a:spcPct val="0"/>
              </a:spcBef>
              <a:buNone/>
              <a:defRPr/>
            </a:pPr>
            <a:r>
              <a:rPr lang="pt-BR" sz="4300" b="1" dirty="0" smtClean="0">
                <a:solidFill>
                  <a:srgbClr val="006600"/>
                </a:solidFill>
              </a:rPr>
              <a:t>	</a:t>
            </a:r>
            <a:r>
              <a:rPr lang="pt-BR" sz="4800" b="1" dirty="0" smtClean="0">
                <a:solidFill>
                  <a:srgbClr val="006600"/>
                </a:solidFill>
              </a:rPr>
              <a:t>- </a:t>
            </a:r>
            <a:r>
              <a:rPr lang="pt-BR" sz="4800" b="1" dirty="0">
                <a:solidFill>
                  <a:srgbClr val="006600"/>
                </a:solidFill>
              </a:rPr>
              <a:t>Conclusão</a:t>
            </a:r>
          </a:p>
        </p:txBody>
      </p:sp>
    </p:spTree>
    <p:extLst>
      <p:ext uri="{BB962C8B-B14F-4D97-AF65-F5344CB8AC3E}">
        <p14:creationId xmlns:p14="http://schemas.microsoft.com/office/powerpoint/2010/main" val="2703177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ln>
            <a:solidFill>
              <a:schemeClr val="tx1"/>
            </a:solidFill>
          </a:ln>
        </p:spPr>
        <p:txBody>
          <a:bodyPr>
            <a:normAutofit lnSpcReduction="10000"/>
          </a:bodyPr>
          <a:lstStyle/>
          <a:p>
            <a:pPr marL="0" lvl="0" indent="0" fontAlgn="base">
              <a:spcBef>
                <a:spcPct val="0"/>
              </a:spcBef>
              <a:spcAft>
                <a:spcPct val="0"/>
              </a:spcAft>
              <a:buNone/>
              <a:defRPr/>
            </a:pPr>
            <a:r>
              <a:rPr lang="pt-BR" sz="2400" b="1" dirty="0" smtClean="0">
                <a:solidFill>
                  <a:srgbClr val="EEECE1">
                    <a:lumMod val="25000"/>
                  </a:srgbClr>
                </a:solidFill>
                <a:latin typeface="Arial" pitchFamily="34" charset="0"/>
                <a:cs typeface="Arial" pitchFamily="34" charset="0"/>
              </a:rPr>
              <a:t>   </a:t>
            </a:r>
            <a:r>
              <a:rPr lang="pt-BR" sz="3500" b="1" dirty="0">
                <a:solidFill>
                  <a:srgbClr val="006600"/>
                </a:solidFill>
              </a:rPr>
              <a:t>Introdução</a:t>
            </a:r>
            <a:r>
              <a:rPr lang="pt-BR" sz="2400" b="1" dirty="0" smtClean="0">
                <a:solidFill>
                  <a:srgbClr val="EEECE1">
                    <a:lumMod val="25000"/>
                  </a:srgbClr>
                </a:solidFill>
                <a:latin typeface="Arial" pitchFamily="34" charset="0"/>
                <a:cs typeface="Arial" pitchFamily="34" charset="0"/>
              </a:rPr>
              <a:t>						</a:t>
            </a:r>
          </a:p>
          <a:p>
            <a:pPr lvl="0" fontAlgn="base">
              <a:spcBef>
                <a:spcPct val="0"/>
              </a:spcBef>
              <a:spcAft>
                <a:spcPct val="0"/>
              </a:spcAft>
              <a:buFontTx/>
              <a:buChar char="-"/>
              <a:defRPr/>
            </a:pPr>
            <a:endParaRPr lang="pt-BR" sz="2400" b="1" dirty="0">
              <a:ln w="12700" cmpd="sng">
                <a:solidFill>
                  <a:schemeClr val="tx1"/>
                </a:solidFill>
              </a:ln>
              <a:solidFill>
                <a:srgbClr val="EEECE1">
                  <a:lumMod val="25000"/>
                </a:srgbClr>
              </a:solidFill>
              <a:latin typeface="Arial" pitchFamily="34" charset="0"/>
              <a:cs typeface="Arial" pitchFamily="34" charset="0"/>
            </a:endParaRPr>
          </a:p>
          <a:p>
            <a:pPr marL="0" lvl="0" indent="0" algn="just" fontAlgn="base">
              <a:spcBef>
                <a:spcPct val="0"/>
              </a:spcBef>
              <a:spcAft>
                <a:spcPct val="0"/>
              </a:spcAft>
              <a:buNone/>
              <a:defRPr/>
            </a:pPr>
            <a:r>
              <a:rPr lang="pt-BR" sz="2400" dirty="0">
                <a:solidFill>
                  <a:prstClr val="black"/>
                </a:solidFill>
                <a:latin typeface="Arial" charset="0"/>
                <a:cs typeface="Arial" charset="0"/>
              </a:rPr>
              <a:t>	</a:t>
            </a:r>
            <a:r>
              <a:rPr lang="pt-BR" sz="2800" dirty="0">
                <a:solidFill>
                  <a:prstClr val="black"/>
                </a:solidFill>
                <a:latin typeface="Arial" charset="0"/>
                <a:cs typeface="Arial" charset="0"/>
              </a:rPr>
              <a:t>Este </a:t>
            </a:r>
            <a:r>
              <a:rPr lang="pt-BR" sz="2800" dirty="0" smtClean="0">
                <a:solidFill>
                  <a:prstClr val="black"/>
                </a:solidFill>
                <a:latin typeface="Arial" charset="0"/>
                <a:cs typeface="Arial" charset="0"/>
              </a:rPr>
              <a:t>capítulo três é </a:t>
            </a:r>
            <a:r>
              <a:rPr lang="pt-BR" sz="2800" dirty="0">
                <a:solidFill>
                  <a:prstClr val="black"/>
                </a:solidFill>
                <a:latin typeface="Arial" charset="0"/>
                <a:cs typeface="Arial" charset="0"/>
              </a:rPr>
              <a:t>formado por duas partes: a primeira que Paulo relata o seu ministério entre os gentios (</a:t>
            </a:r>
            <a:r>
              <a:rPr lang="pt-BR" sz="2800" dirty="0" err="1">
                <a:solidFill>
                  <a:srgbClr val="0000CC"/>
                </a:solidFill>
                <a:latin typeface="Arial" charset="0"/>
                <a:cs typeface="Arial" charset="0"/>
              </a:rPr>
              <a:t>vv</a:t>
            </a:r>
            <a:r>
              <a:rPr lang="pt-BR" sz="2800" dirty="0">
                <a:solidFill>
                  <a:srgbClr val="0000CC"/>
                </a:solidFill>
                <a:latin typeface="Arial" charset="0"/>
                <a:cs typeface="Arial" charset="0"/>
              </a:rPr>
              <a:t> 1-13</a:t>
            </a:r>
            <a:r>
              <a:rPr lang="pt-BR" sz="2800" dirty="0">
                <a:solidFill>
                  <a:prstClr val="black"/>
                </a:solidFill>
                <a:latin typeface="Arial" charset="0"/>
                <a:cs typeface="Arial" charset="0"/>
              </a:rPr>
              <a:t>) e a segunda é </a:t>
            </a:r>
            <a:r>
              <a:rPr lang="pt-BR" sz="2800" dirty="0" smtClean="0">
                <a:solidFill>
                  <a:prstClr val="black"/>
                </a:solidFill>
                <a:latin typeface="Arial" charset="0"/>
                <a:cs typeface="Arial" charset="0"/>
              </a:rPr>
              <a:t>uma </a:t>
            </a:r>
            <a:r>
              <a:rPr lang="pt-BR" sz="2800" dirty="0">
                <a:solidFill>
                  <a:prstClr val="black"/>
                </a:solidFill>
                <a:latin typeface="Arial" charset="0"/>
                <a:cs typeface="Arial" charset="0"/>
              </a:rPr>
              <a:t>oração intercessora diante de Deus pelos efésios (</a:t>
            </a:r>
            <a:r>
              <a:rPr lang="pt-BR" sz="2800" dirty="0">
                <a:solidFill>
                  <a:srgbClr val="0000CC"/>
                </a:solidFill>
                <a:latin typeface="Arial" charset="0"/>
                <a:cs typeface="Arial" charset="0"/>
              </a:rPr>
              <a:t>vv. 14-21</a:t>
            </a:r>
            <a:r>
              <a:rPr lang="pt-BR" sz="2800" dirty="0" smtClean="0">
                <a:solidFill>
                  <a:prstClr val="black"/>
                </a:solidFill>
                <a:latin typeface="Arial" charset="0"/>
                <a:cs typeface="Arial" charset="0"/>
              </a:rPr>
              <a:t>). Nesta presente </a:t>
            </a:r>
            <a:r>
              <a:rPr lang="pt-BR" sz="2800" dirty="0">
                <a:solidFill>
                  <a:prstClr val="black"/>
                </a:solidFill>
                <a:latin typeface="Arial" charset="0"/>
                <a:cs typeface="Arial" charset="0"/>
              </a:rPr>
              <a:t>lição </a:t>
            </a:r>
            <a:r>
              <a:rPr lang="pt-BR" sz="2800" dirty="0" smtClean="0">
                <a:solidFill>
                  <a:prstClr val="black"/>
                </a:solidFill>
                <a:latin typeface="Arial" charset="0"/>
                <a:cs typeface="Arial" charset="0"/>
              </a:rPr>
              <a:t>6 estudaremos a primeira parte com o assunto de que </a:t>
            </a:r>
            <a:r>
              <a:rPr lang="pt-BR" sz="2800" dirty="0">
                <a:solidFill>
                  <a:prstClr val="black"/>
                </a:solidFill>
                <a:latin typeface="Arial" charset="0"/>
                <a:cs typeface="Arial" charset="0"/>
              </a:rPr>
              <a:t>Deus incumbiu a Paulo </a:t>
            </a:r>
            <a:r>
              <a:rPr lang="pt-BR" sz="2800" dirty="0" smtClean="0">
                <a:solidFill>
                  <a:prstClr val="black"/>
                </a:solidFill>
                <a:latin typeface="Arial" charset="0"/>
                <a:cs typeface="Arial" charset="0"/>
              </a:rPr>
              <a:t>o anunciar </a:t>
            </a:r>
            <a:r>
              <a:rPr lang="pt-BR" sz="2800" dirty="0">
                <a:solidFill>
                  <a:prstClr val="black"/>
                </a:solidFill>
                <a:latin typeface="Arial" charset="0"/>
                <a:cs typeface="Arial" charset="0"/>
              </a:rPr>
              <a:t>entre os gentios, por meio do evangelho, o grande mistério da salvação.</a:t>
            </a:r>
            <a:endParaRPr lang="pt-BR" sz="2800" dirty="0">
              <a:solidFill>
                <a:prstClr val="black"/>
              </a:solidFill>
              <a:latin typeface="Arial" charset="0"/>
              <a:cs typeface="Arial" charset="0"/>
            </a:endParaRPr>
          </a:p>
        </p:txBody>
      </p:sp>
    </p:spTree>
    <p:extLst>
      <p:ext uri="{BB962C8B-B14F-4D97-AF65-F5344CB8AC3E}">
        <p14:creationId xmlns:p14="http://schemas.microsoft.com/office/powerpoint/2010/main" val="270317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marL="342900" lvl="0" indent="-342900" fontAlgn="base">
              <a:spcBef>
                <a:spcPct val="20000"/>
              </a:spcBef>
              <a:spcAft>
                <a:spcPct val="0"/>
              </a:spcAft>
              <a:defRPr/>
            </a:pPr>
            <a:r>
              <a:rPr lang="pt-BR" sz="3100" dirty="0">
                <a:solidFill>
                  <a:srgbClr val="7030A0"/>
                </a:solidFill>
                <a:latin typeface="Arial Black" pitchFamily="34" charset="0"/>
              </a:rPr>
              <a:t>CARTA AOS EFÉSIOS</a:t>
            </a:r>
            <a:r>
              <a:rPr lang="pt-BR" sz="3100" dirty="0">
                <a:solidFill>
                  <a:srgbClr val="00B0F0"/>
                </a:solidFill>
                <a:latin typeface="Arial Black" pitchFamily="34" charset="0"/>
              </a:rPr>
              <a:t/>
            </a:r>
            <a:br>
              <a:rPr lang="pt-BR" sz="3100" dirty="0">
                <a:solidFill>
                  <a:srgbClr val="00B0F0"/>
                </a:solidFill>
                <a:latin typeface="Arial Black" pitchFamily="34" charset="0"/>
              </a:rPr>
            </a:br>
            <a:r>
              <a:rPr lang="pt-BR" sz="4000" b="1" i="1" dirty="0">
                <a:solidFill>
                  <a:srgbClr val="00B050"/>
                </a:solidFill>
                <a:cs typeface="Arial" charset="0"/>
              </a:rPr>
              <a:t>Lição 6: O Grande Mistério da Salvação</a:t>
            </a:r>
            <a:endParaRPr lang="pt-BR" sz="3200" dirty="0"/>
          </a:p>
        </p:txBody>
      </p:sp>
      <p:sp>
        <p:nvSpPr>
          <p:cNvPr id="3" name="Espaço Reservado para Conteúdo 2"/>
          <p:cNvSpPr>
            <a:spLocks noGrp="1"/>
          </p:cNvSpPr>
          <p:nvPr>
            <p:ph idx="1"/>
          </p:nvPr>
        </p:nvSpPr>
        <p:spPr>
          <a:xfrm>
            <a:off x="611560" y="1556792"/>
            <a:ext cx="8064896" cy="4381947"/>
          </a:xfrm>
        </p:spPr>
        <p:txBody>
          <a:bodyPr>
            <a:normAutofit fontScale="92500" lnSpcReduction="20000"/>
          </a:bodyPr>
          <a:lstStyle/>
          <a:p>
            <a:pPr marL="0" indent="0">
              <a:buNone/>
            </a:pPr>
            <a:endParaRPr lang="pt-BR" sz="2000" dirty="0"/>
          </a:p>
          <a:p>
            <a:pPr marL="0" lvl="0" indent="0">
              <a:spcBef>
                <a:spcPct val="0"/>
              </a:spcBef>
              <a:buNone/>
              <a:defRPr/>
            </a:pPr>
            <a:r>
              <a:rPr lang="pt-BR" dirty="0" smtClean="0">
                <a:solidFill>
                  <a:srgbClr val="7030A0"/>
                </a:solidFill>
                <a:latin typeface="Arial" pitchFamily="34" charset="0"/>
                <a:cs typeface="Arial" pitchFamily="34" charset="0"/>
              </a:rPr>
              <a:t>	</a:t>
            </a:r>
            <a:r>
              <a:rPr lang="pt-BR" sz="4000" b="1" dirty="0">
                <a:solidFill>
                  <a:srgbClr val="006600"/>
                </a:solidFill>
              </a:rPr>
              <a:t>- Introdução</a:t>
            </a:r>
          </a:p>
          <a:p>
            <a:pPr marL="0" lvl="0" indent="0">
              <a:spcBef>
                <a:spcPct val="0"/>
              </a:spcBef>
              <a:buNone/>
              <a:defRPr/>
            </a:pPr>
            <a:endParaRPr lang="pt-BR" sz="1700" b="1" dirty="0">
              <a:solidFill>
                <a:srgbClr val="006600"/>
              </a:solidFill>
              <a:cs typeface="Arial" pitchFamily="34" charset="0"/>
            </a:endParaRPr>
          </a:p>
          <a:p>
            <a:pPr marL="0" indent="0">
              <a:buNone/>
            </a:pPr>
            <a:r>
              <a:rPr lang="pt-BR" b="1" dirty="0">
                <a:solidFill>
                  <a:srgbClr val="FF0000"/>
                </a:solidFill>
              </a:rPr>
              <a:t>I – Os gentios são participantes da </a:t>
            </a:r>
            <a:r>
              <a:rPr lang="pt-BR" b="1" dirty="0" smtClean="0">
                <a:solidFill>
                  <a:srgbClr val="FF0000"/>
                </a:solidFill>
              </a:rPr>
              <a:t>mesma</a:t>
            </a:r>
          </a:p>
          <a:p>
            <a:pPr marL="0" indent="0">
              <a:buNone/>
            </a:pPr>
            <a:r>
              <a:rPr lang="pt-BR" b="1" dirty="0" smtClean="0">
                <a:solidFill>
                  <a:srgbClr val="FF0000"/>
                </a:solidFill>
              </a:rPr>
              <a:t>	promessa 				(</a:t>
            </a:r>
            <a:r>
              <a:rPr lang="pt-BR" b="1" dirty="0">
                <a:solidFill>
                  <a:srgbClr val="FF0000"/>
                </a:solidFill>
              </a:rPr>
              <a:t>v. 1-6)</a:t>
            </a:r>
            <a:endParaRPr lang="pt-BR" dirty="0">
              <a:solidFill>
                <a:srgbClr val="FF0000"/>
              </a:solidFill>
            </a:endParaRPr>
          </a:p>
          <a:p>
            <a:pPr marL="0" lvl="0" indent="0">
              <a:spcBef>
                <a:spcPct val="0"/>
              </a:spcBef>
              <a:buNone/>
              <a:defRPr/>
            </a:pPr>
            <a:r>
              <a:rPr lang="pt-BR" b="1" dirty="0">
                <a:solidFill>
                  <a:srgbClr val="006600"/>
                </a:solidFill>
              </a:rPr>
              <a:t>II– Riquezas incompreensíveis de </a:t>
            </a:r>
            <a:r>
              <a:rPr lang="pt-BR" b="1" dirty="0" smtClean="0">
                <a:solidFill>
                  <a:srgbClr val="006600"/>
                </a:solidFill>
              </a:rPr>
              <a:t>Cristo</a:t>
            </a:r>
          </a:p>
          <a:p>
            <a:pPr marL="0" lvl="0" indent="0">
              <a:spcBef>
                <a:spcPct val="0"/>
              </a:spcBef>
              <a:buNone/>
              <a:defRPr/>
            </a:pPr>
            <a:r>
              <a:rPr lang="pt-BR" b="1" dirty="0">
                <a:solidFill>
                  <a:srgbClr val="006600"/>
                </a:solidFill>
              </a:rPr>
              <a:t>	</a:t>
            </a:r>
            <a:r>
              <a:rPr lang="pt-BR" b="1" dirty="0" smtClean="0">
                <a:solidFill>
                  <a:srgbClr val="006600"/>
                </a:solidFill>
              </a:rPr>
              <a:t>					(v.7-8</a:t>
            </a:r>
            <a:r>
              <a:rPr lang="pt-BR" b="1" dirty="0">
                <a:solidFill>
                  <a:srgbClr val="006600"/>
                </a:solidFill>
              </a:rPr>
              <a:t>)</a:t>
            </a:r>
            <a:endParaRPr lang="pt-BR" b="1" cap="small" dirty="0">
              <a:solidFill>
                <a:srgbClr val="006600"/>
              </a:solidFill>
              <a:cs typeface="Arial" charset="0"/>
            </a:endParaRPr>
          </a:p>
          <a:p>
            <a:pPr marL="0" lvl="0" indent="0">
              <a:spcBef>
                <a:spcPct val="0"/>
              </a:spcBef>
              <a:buNone/>
              <a:defRPr/>
            </a:pPr>
            <a:r>
              <a:rPr lang="pt-BR" b="1" dirty="0">
                <a:solidFill>
                  <a:srgbClr val="006600"/>
                </a:solidFill>
              </a:rPr>
              <a:t>III– Igreja a multiforme sabedoria de </a:t>
            </a:r>
            <a:r>
              <a:rPr lang="pt-BR" b="1" dirty="0" smtClean="0">
                <a:solidFill>
                  <a:srgbClr val="006600"/>
                </a:solidFill>
              </a:rPr>
              <a:t>Deus</a:t>
            </a:r>
          </a:p>
          <a:p>
            <a:pPr marL="0" lvl="0" indent="0">
              <a:spcBef>
                <a:spcPct val="0"/>
              </a:spcBef>
              <a:buNone/>
              <a:defRPr/>
            </a:pPr>
            <a:r>
              <a:rPr lang="pt-BR" b="1" dirty="0">
                <a:solidFill>
                  <a:srgbClr val="006600"/>
                </a:solidFill>
              </a:rPr>
              <a:t>	</a:t>
            </a:r>
            <a:r>
              <a:rPr lang="pt-BR" b="1" dirty="0" smtClean="0">
                <a:solidFill>
                  <a:srgbClr val="006600"/>
                </a:solidFill>
              </a:rPr>
              <a:t>					(v</a:t>
            </a:r>
            <a:r>
              <a:rPr lang="pt-BR" b="1" dirty="0">
                <a:solidFill>
                  <a:srgbClr val="006600"/>
                </a:solidFill>
              </a:rPr>
              <a:t>. 09-13)</a:t>
            </a:r>
            <a:r>
              <a:rPr lang="pt-BR" sz="4300" dirty="0">
                <a:solidFill>
                  <a:srgbClr val="006600"/>
                </a:solidFill>
                <a:cs typeface="Arial" pitchFamily="34" charset="0"/>
              </a:rPr>
              <a:t>	</a:t>
            </a:r>
            <a:endParaRPr lang="pt-BR" sz="4300" dirty="0" smtClean="0">
              <a:solidFill>
                <a:srgbClr val="006600"/>
              </a:solidFill>
              <a:cs typeface="Arial" pitchFamily="34" charset="0"/>
            </a:endParaRPr>
          </a:p>
          <a:p>
            <a:pPr marL="0" lvl="0" indent="0">
              <a:spcBef>
                <a:spcPct val="0"/>
              </a:spcBef>
              <a:buNone/>
              <a:defRPr/>
            </a:pPr>
            <a:r>
              <a:rPr lang="pt-BR" sz="4300" b="1" dirty="0" smtClean="0">
                <a:solidFill>
                  <a:srgbClr val="006600"/>
                </a:solidFill>
              </a:rPr>
              <a:t>	</a:t>
            </a:r>
            <a:r>
              <a:rPr lang="pt-BR" sz="4800" b="1" dirty="0" smtClean="0">
                <a:solidFill>
                  <a:srgbClr val="006600"/>
                </a:solidFill>
              </a:rPr>
              <a:t>- </a:t>
            </a:r>
            <a:r>
              <a:rPr lang="pt-BR" sz="4800" b="1" dirty="0">
                <a:solidFill>
                  <a:srgbClr val="006600"/>
                </a:solidFill>
              </a:rPr>
              <a:t>Conclusão</a:t>
            </a:r>
          </a:p>
        </p:txBody>
      </p:sp>
    </p:spTree>
    <p:extLst>
      <p:ext uri="{BB962C8B-B14F-4D97-AF65-F5344CB8AC3E}">
        <p14:creationId xmlns:p14="http://schemas.microsoft.com/office/powerpoint/2010/main" val="163261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476672"/>
            <a:ext cx="7416824" cy="6048672"/>
          </a:xfrm>
        </p:spPr>
        <p:txBody>
          <a:bodyPr>
            <a:noAutofit/>
          </a:bodyPr>
          <a:lstStyle/>
          <a:p>
            <a:pPr marL="0" indent="0">
              <a:buNone/>
            </a:pPr>
            <a:r>
              <a:rPr lang="pt-BR" sz="2800" dirty="0" err="1" smtClean="0">
                <a:solidFill>
                  <a:srgbClr val="0000CC"/>
                </a:solidFill>
              </a:rPr>
              <a:t>Ef</a:t>
            </a:r>
            <a:r>
              <a:rPr lang="pt-BR" sz="2800" dirty="0" smtClean="0">
                <a:solidFill>
                  <a:srgbClr val="0000CC"/>
                </a:solidFill>
              </a:rPr>
              <a:t> </a:t>
            </a:r>
            <a:r>
              <a:rPr lang="pt-BR" sz="2800" dirty="0">
                <a:solidFill>
                  <a:srgbClr val="0000CC"/>
                </a:solidFill>
              </a:rPr>
              <a:t>3. 1 </a:t>
            </a:r>
            <a:r>
              <a:rPr lang="pt-BR" sz="2800" dirty="0" smtClean="0">
                <a:solidFill>
                  <a:srgbClr val="0000CC"/>
                </a:solidFill>
              </a:rPr>
              <a:t>Por </a:t>
            </a:r>
            <a:r>
              <a:rPr lang="pt-BR" sz="2800" dirty="0">
                <a:solidFill>
                  <a:srgbClr val="0000CC"/>
                </a:solidFill>
              </a:rPr>
              <a:t>esta causa, eu, Paulo, sou o prisioneiro de Jesus Cristo por vós, os gentios</a:t>
            </a:r>
            <a:r>
              <a:rPr lang="pt-BR" sz="2800" dirty="0" smtClean="0">
                <a:solidFill>
                  <a:srgbClr val="0000CC"/>
                </a:solidFill>
              </a:rPr>
              <a:t>,    2  </a:t>
            </a:r>
            <a:r>
              <a:rPr lang="pt-BR" sz="2800" dirty="0">
                <a:solidFill>
                  <a:srgbClr val="0000CC"/>
                </a:solidFill>
              </a:rPr>
              <a:t>se é que tendes ouvido a dispensação da graça de Deus, que para convosco me foi dada</a:t>
            </a:r>
            <a:r>
              <a:rPr lang="pt-BR" sz="2800" dirty="0" smtClean="0">
                <a:solidFill>
                  <a:srgbClr val="0000CC"/>
                </a:solidFill>
              </a:rPr>
              <a:t>;    3  </a:t>
            </a:r>
            <a:r>
              <a:rPr lang="pt-BR" sz="2800" dirty="0">
                <a:solidFill>
                  <a:srgbClr val="0000CC"/>
                </a:solidFill>
              </a:rPr>
              <a:t>como me foi este mistério manifestado pela revelação como acima, em pouco, vos escrevi</a:t>
            </a:r>
            <a:r>
              <a:rPr lang="pt-BR" sz="2800" dirty="0" smtClean="0">
                <a:solidFill>
                  <a:srgbClr val="0000CC"/>
                </a:solidFill>
              </a:rPr>
              <a:t>,    4  </a:t>
            </a:r>
            <a:r>
              <a:rPr lang="pt-BR" sz="2800" dirty="0">
                <a:solidFill>
                  <a:srgbClr val="0000CC"/>
                </a:solidFill>
              </a:rPr>
              <a:t>pelo que, quando ledes, podeis perceber a minha compreensão do mistério de Cristo</a:t>
            </a:r>
            <a:r>
              <a:rPr lang="pt-BR" sz="2800" dirty="0" smtClean="0">
                <a:solidFill>
                  <a:srgbClr val="0000CC"/>
                </a:solidFill>
              </a:rPr>
              <a:t>,    5  </a:t>
            </a:r>
            <a:r>
              <a:rPr lang="pt-BR" sz="2800" dirty="0">
                <a:solidFill>
                  <a:srgbClr val="0000CC"/>
                </a:solidFill>
              </a:rPr>
              <a:t>o qual, noutros séculos, não foi manifestado aos filhos dos homens, como, agora, tem sido revelado pelo Espírito aos seus santos apóstolos e profetas</a:t>
            </a:r>
            <a:r>
              <a:rPr lang="pt-BR" sz="2800" dirty="0" smtClean="0">
                <a:solidFill>
                  <a:srgbClr val="0000CC"/>
                </a:solidFill>
              </a:rPr>
              <a:t>,    6  </a:t>
            </a:r>
            <a:r>
              <a:rPr lang="pt-BR" sz="2800" dirty="0">
                <a:solidFill>
                  <a:srgbClr val="0000CC"/>
                </a:solidFill>
              </a:rPr>
              <a:t>a saber, que os gentios são </a:t>
            </a:r>
            <a:r>
              <a:rPr lang="pt-BR" sz="2800" dirty="0" err="1">
                <a:solidFill>
                  <a:srgbClr val="0000CC"/>
                </a:solidFill>
              </a:rPr>
              <a:t>co-herdeiros</a:t>
            </a:r>
            <a:r>
              <a:rPr lang="pt-BR" sz="2800" dirty="0">
                <a:solidFill>
                  <a:srgbClr val="0000CC"/>
                </a:solidFill>
              </a:rPr>
              <a:t>, e de um mesmo corpo, e participantes da promessa em Cristo pelo evangelho</a:t>
            </a:r>
            <a:r>
              <a:rPr lang="pt-BR" sz="2800" dirty="0" smtClean="0">
                <a:solidFill>
                  <a:srgbClr val="0000CC"/>
                </a:solidFill>
              </a:rPr>
              <a:t>;</a:t>
            </a:r>
            <a:endParaRPr lang="pt-BR" sz="2800" dirty="0">
              <a:solidFill>
                <a:srgbClr val="0000CC"/>
              </a:solidFill>
            </a:endParaRPr>
          </a:p>
        </p:txBody>
      </p:sp>
    </p:spTree>
    <p:extLst>
      <p:ext uri="{BB962C8B-B14F-4D97-AF65-F5344CB8AC3E}">
        <p14:creationId xmlns:p14="http://schemas.microsoft.com/office/powerpoint/2010/main" val="1926165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2406</Words>
  <Application>Microsoft Office PowerPoint</Application>
  <PresentationFormat>Apresentação na tela (4:3)</PresentationFormat>
  <Paragraphs>182</Paragraphs>
  <Slides>33</Slides>
  <Notes>12</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Tema do Office</vt:lpstr>
      <vt:lpstr>Apresentação do PowerPoint</vt:lpstr>
      <vt:lpstr>Apresentação do PowerPoint</vt:lpstr>
      <vt:lpstr>CARTA AOS EFÉSIOS Lição 6: O Grande Mistério da Salvação</vt:lpstr>
      <vt:lpstr>Apresentação do PowerPoint</vt:lpstr>
      <vt:lpstr>CARTA AOS EFÉSIOS Lição 6: O Grande Mistério da Salvação</vt:lpstr>
      <vt:lpstr>CARTA AOS EFÉSIOS Lição 6: O Grande Mistério da Salvação</vt:lpstr>
      <vt:lpstr>CARTA AOS EFÉSIOS Lição 6: O Grande Mistério da Salvação</vt:lpstr>
      <vt:lpstr>CARTA AOS EFÉSIOS Lição 6: O Grande Mistério da Salvação</vt:lpstr>
      <vt:lpstr>Apresentação do PowerPoint</vt:lpstr>
      <vt:lpstr>CARTA AOS EFÉSIOS Lição 6: O Grande Mistério da Salvação</vt:lpstr>
      <vt:lpstr>Apresentação do PowerPoint</vt:lpstr>
      <vt:lpstr>CARTA AOS EFÉSIOS Lição 6: O Grande Mistério da Salvação</vt:lpstr>
      <vt:lpstr>Apresentação do PowerPoint</vt:lpstr>
      <vt:lpstr>CARTA AOS EFÉSIOS Lição 6: O Grande Mistério da Salvação</vt:lpstr>
      <vt:lpstr>Apresentação do PowerPoint</vt:lpstr>
      <vt:lpstr>Apresentação do PowerPoint</vt:lpstr>
      <vt:lpstr>CARTA AOS EFÉSIOS Lição 6: O Grande Mistério da Salvação</vt:lpstr>
      <vt:lpstr>Apresentação do PowerPoint</vt:lpstr>
      <vt:lpstr>CARTA AOS EFÉSIOS Lição 6: O Grande Mistério da Salvação</vt:lpstr>
      <vt:lpstr>Apresentação do PowerPoint</vt:lpstr>
      <vt:lpstr>Apresentação do PowerPoint</vt:lpstr>
      <vt:lpstr>CARTA AOS EFÉSIOS Lição 6: O Grande Mistério da Salvação</vt:lpstr>
      <vt:lpstr>Apresentação do PowerPoint</vt:lpstr>
      <vt:lpstr>CARTA AOS EFÉSIOS Lição 6: O Grande Mistério da Salvação</vt:lpstr>
      <vt:lpstr>Apresentação do PowerPoint</vt:lpstr>
      <vt:lpstr>CARTA AOS EFÉSIOS Lição 6: O Grande Mistério da Salvação</vt:lpstr>
      <vt:lpstr>Apresentação do PowerPoint</vt:lpstr>
      <vt:lpstr>Apresentação do PowerPoint</vt:lpstr>
      <vt:lpstr>CARTA AOS EFÉSIOS Lição 6: O Grande Mistério da Salvação</vt:lpstr>
      <vt:lpstr>CARTA AOS EFÉSIOS Lição 6: O Grande Mistério da Salvação</vt:lpstr>
      <vt:lpstr>CARTA AOS EFÉSIOS Lição 6: O Grande Mistério da Salvação</vt:lpstr>
      <vt:lpstr>CARTA AOS EFÉSIOS Lição 6: O Grande Mistério da Salvação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PARÁBOLAS</dc:title>
  <dc:creator>I.G.V</dc:creator>
  <cp:lastModifiedBy>I.G.V</cp:lastModifiedBy>
  <cp:revision>81</cp:revision>
  <dcterms:created xsi:type="dcterms:W3CDTF">2017-03-28T13:10:15Z</dcterms:created>
  <dcterms:modified xsi:type="dcterms:W3CDTF">2017-08-08T21:07:01Z</dcterms:modified>
</cp:coreProperties>
</file>