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6" r:id="rId2"/>
    <p:sldId id="259" r:id="rId3"/>
    <p:sldId id="257" r:id="rId4"/>
    <p:sldId id="279" r:id="rId5"/>
    <p:sldId id="260" r:id="rId6"/>
    <p:sldId id="262" r:id="rId7"/>
    <p:sldId id="263" r:id="rId8"/>
    <p:sldId id="317" r:id="rId9"/>
    <p:sldId id="323" r:id="rId10"/>
    <p:sldId id="264" r:id="rId11"/>
    <p:sldId id="281" r:id="rId12"/>
    <p:sldId id="326" r:id="rId13"/>
    <p:sldId id="327" r:id="rId14"/>
    <p:sldId id="318" r:id="rId15"/>
    <p:sldId id="324" r:id="rId16"/>
    <p:sldId id="267" r:id="rId17"/>
    <p:sldId id="328" r:id="rId18"/>
    <p:sldId id="329" r:id="rId19"/>
    <p:sldId id="330" r:id="rId20"/>
    <p:sldId id="331" r:id="rId21"/>
    <p:sldId id="319" r:id="rId22"/>
    <p:sldId id="325" r:id="rId23"/>
    <p:sldId id="268" r:id="rId24"/>
    <p:sldId id="312" r:id="rId25"/>
    <p:sldId id="332" r:id="rId26"/>
    <p:sldId id="333" r:id="rId27"/>
    <p:sldId id="320" r:id="rId28"/>
    <p:sldId id="313" r:id="rId29"/>
    <p:sldId id="321" r:id="rId30"/>
    <p:sldId id="322" r:id="rId31"/>
    <p:sldId id="316"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C9BF2-DC0F-4452-ABF8-F28AC5D4A9F9}" type="datetimeFigureOut">
              <a:rPr lang="pt-BR" smtClean="0"/>
              <a:t>01/08/2017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A1916-7331-4A11-846C-A049D8C27565}" type="slidenum">
              <a:rPr lang="pt-BR" smtClean="0"/>
              <a:t>‹nº›</a:t>
            </a:fld>
            <a:endParaRPr lang="pt-BR"/>
          </a:p>
        </p:txBody>
      </p:sp>
    </p:spTree>
    <p:extLst>
      <p:ext uri="{BB962C8B-B14F-4D97-AF65-F5344CB8AC3E}">
        <p14:creationId xmlns:p14="http://schemas.microsoft.com/office/powerpoint/2010/main" val="361741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lang="pt-BR" dirty="0" smtClean="0"/>
              <a:t>	</a:t>
            </a:r>
            <a:r>
              <a:rPr lang="pt-BR" b="1" dirty="0" smtClean="0">
                <a:solidFill>
                  <a:srgbClr val="FF0000"/>
                </a:solidFill>
              </a:rPr>
              <a:t>	União      UNIDADE	E    NÃO    SALVAÇÃO PARALELA</a:t>
            </a:r>
            <a:endParaRPr lang="pt-BR" b="1" baseline="0" dirty="0">
              <a:solidFill>
                <a:srgbClr val="FF0000"/>
              </a:solidFill>
            </a:endParaRPr>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7</a:t>
            </a:fld>
            <a:endParaRPr lang="pt-BR"/>
          </a:p>
        </p:txBody>
      </p:sp>
    </p:spTree>
    <p:extLst>
      <p:ext uri="{BB962C8B-B14F-4D97-AF65-F5344CB8AC3E}">
        <p14:creationId xmlns:p14="http://schemas.microsoft.com/office/powerpoint/2010/main" val="214238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latin typeface="+mn-lt"/>
                <a:ea typeface="+mn-ea"/>
                <a:cs typeface="+mn-cs"/>
              </a:rPr>
              <a:t>	</a:t>
            </a:r>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20</a:t>
            </a:fld>
            <a:endParaRPr lang="pt-BR"/>
          </a:p>
        </p:txBody>
      </p:sp>
    </p:spTree>
    <p:extLst>
      <p:ext uri="{BB962C8B-B14F-4D97-AF65-F5344CB8AC3E}">
        <p14:creationId xmlns:p14="http://schemas.microsoft.com/office/powerpoint/2010/main" val="86174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23</a:t>
            </a:fld>
            <a:endParaRPr lang="pt-BR"/>
          </a:p>
        </p:txBody>
      </p:sp>
    </p:spTree>
    <p:extLst>
      <p:ext uri="{BB962C8B-B14F-4D97-AF65-F5344CB8AC3E}">
        <p14:creationId xmlns:p14="http://schemas.microsoft.com/office/powerpoint/2010/main" val="165256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t>
            </a:r>
            <a:r>
              <a:rPr lang="pt-BR" sz="1200" b="1" dirty="0" smtClean="0">
                <a:latin typeface="Arial" pitchFamily="34" charset="0"/>
                <a:ea typeface="Calibri"/>
                <a:cs typeface="Arial" pitchFamily="34" charset="0"/>
              </a:rPr>
              <a:t>HARMONIA ____ ALINHAMENTO E  PRUMO</a:t>
            </a:r>
            <a:r>
              <a:rPr lang="pt-BR" sz="1200" b="1" baseline="0" dirty="0" smtClean="0">
                <a:latin typeface="Arial" pitchFamily="34" charset="0"/>
                <a:ea typeface="Calibri"/>
                <a:cs typeface="Arial" pitchFamily="34" charset="0"/>
              </a:rPr>
              <a:t>      - - - -</a:t>
            </a:r>
            <a:r>
              <a:rPr lang="pt-BR" sz="1200" b="1" dirty="0" smtClean="0">
                <a:latin typeface="Arial" pitchFamily="34" charset="0"/>
                <a:ea typeface="Calibri"/>
                <a:cs typeface="Arial" pitchFamily="34" charset="0"/>
              </a:rPr>
              <a:t>	O FUNDAMENTO DOS APÓSTOLOS DE QUE CRISTO JESUS É A PEDRA DE ESQUINA</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25</a:t>
            </a:fld>
            <a:endParaRPr lang="pt-BR"/>
          </a:p>
        </p:txBody>
      </p:sp>
    </p:spTree>
    <p:extLst>
      <p:ext uri="{BB962C8B-B14F-4D97-AF65-F5344CB8AC3E}">
        <p14:creationId xmlns:p14="http://schemas.microsoft.com/office/powerpoint/2010/main" val="226844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28</a:t>
            </a:fld>
            <a:endParaRPr lang="pt-BR"/>
          </a:p>
        </p:txBody>
      </p:sp>
    </p:spTree>
    <p:extLst>
      <p:ext uri="{BB962C8B-B14F-4D97-AF65-F5344CB8AC3E}">
        <p14:creationId xmlns:p14="http://schemas.microsoft.com/office/powerpoint/2010/main" val="281667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t>
            </a:r>
            <a:r>
              <a:rPr lang="pt-BR" dirty="0" smtClean="0"/>
              <a:t>								</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10</a:t>
            </a:fld>
            <a:endParaRPr lang="pt-BR"/>
          </a:p>
        </p:txBody>
      </p:sp>
    </p:spTree>
    <p:extLst>
      <p:ext uri="{BB962C8B-B14F-4D97-AF65-F5344CB8AC3E}">
        <p14:creationId xmlns:p14="http://schemas.microsoft.com/office/powerpoint/2010/main" val="96278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3657600" marR="0" lvl="8" indent="0" algn="l" defTabSz="914400" rtl="0" eaLnBrk="1" fontAlgn="auto" latinLnBrk="0" hangingPunct="1">
              <a:lnSpc>
                <a:spcPct val="100000"/>
              </a:lnSpc>
              <a:spcBef>
                <a:spcPts val="0"/>
              </a:spcBef>
              <a:spcAft>
                <a:spcPts val="0"/>
              </a:spcAft>
              <a:buClrTx/>
              <a:buSzTx/>
              <a:buFontTx/>
              <a:buNone/>
              <a:tabLst/>
              <a:defRPr/>
            </a:pPr>
            <a:r>
              <a:rPr lang="pt-BR" b="1" dirty="0" err="1" smtClean="0"/>
              <a:t>Rm</a:t>
            </a:r>
            <a:r>
              <a:rPr lang="pt-BR" b="1" dirty="0" smtClean="0"/>
              <a:t>    2.  28     não é</a:t>
            </a:r>
            <a:r>
              <a:rPr lang="pt-BR" b="1" baseline="0" dirty="0" smtClean="0"/>
              <a:t> judeu  o que é no exterior</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11</a:t>
            </a:fld>
            <a:endParaRPr lang="pt-BR"/>
          </a:p>
        </p:txBody>
      </p:sp>
    </p:spTree>
    <p:extLst>
      <p:ext uri="{BB962C8B-B14F-4D97-AF65-F5344CB8AC3E}">
        <p14:creationId xmlns:p14="http://schemas.microsoft.com/office/powerpoint/2010/main" val="86174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	</a:t>
            </a:r>
            <a:r>
              <a:rPr lang="pt-BR" dirty="0" smtClean="0"/>
              <a:t>	</a:t>
            </a:r>
            <a:r>
              <a:rPr lang="pt-BR" b="1" dirty="0" smtClean="0"/>
              <a:t>A mulher samaritana 	        Pedro  e  Cornélio     (At 11. 2 e 3)		imundos</a:t>
            </a:r>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12</a:t>
            </a:fld>
            <a:endParaRPr lang="pt-BR"/>
          </a:p>
        </p:txBody>
      </p:sp>
    </p:spTree>
    <p:extLst>
      <p:ext uri="{BB962C8B-B14F-4D97-AF65-F5344CB8AC3E}">
        <p14:creationId xmlns:p14="http://schemas.microsoft.com/office/powerpoint/2010/main" val="96278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13</a:t>
            </a:fld>
            <a:endParaRPr lang="pt-BR"/>
          </a:p>
        </p:txBody>
      </p:sp>
    </p:spTree>
    <p:extLst>
      <p:ext uri="{BB962C8B-B14F-4D97-AF65-F5344CB8AC3E}">
        <p14:creationId xmlns:p14="http://schemas.microsoft.com/office/powerpoint/2010/main" val="86174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t>
            </a:r>
            <a:r>
              <a:rPr lang="pt-BR" b="1" dirty="0" smtClean="0"/>
              <a:t>O  GADARENO       agora  Limpos</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16</a:t>
            </a:fld>
            <a:endParaRPr lang="pt-BR"/>
          </a:p>
        </p:txBody>
      </p:sp>
    </p:spTree>
    <p:extLst>
      <p:ext uri="{BB962C8B-B14F-4D97-AF65-F5344CB8AC3E}">
        <p14:creationId xmlns:p14="http://schemas.microsoft.com/office/powerpoint/2010/main" val="101226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t>
            </a:r>
            <a:r>
              <a:rPr lang="pt-BR" b="1" dirty="0" smtClean="0"/>
              <a:t>Paulo exortando  a  Pedro     Gálatas   2.</a:t>
            </a:r>
            <a:r>
              <a:rPr lang="pt-BR" b="1" baseline="0" dirty="0" smtClean="0"/>
              <a:t>   11 a 16</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17</a:t>
            </a:fld>
            <a:endParaRPr lang="pt-BR"/>
          </a:p>
        </p:txBody>
      </p:sp>
    </p:spTree>
    <p:extLst>
      <p:ext uri="{BB962C8B-B14F-4D97-AF65-F5344CB8AC3E}">
        <p14:creationId xmlns:p14="http://schemas.microsoft.com/office/powerpoint/2010/main" val="366219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latin typeface="+mn-lt"/>
                <a:ea typeface="+mn-ea"/>
                <a:cs typeface="+mn-cs"/>
              </a:rPr>
              <a:t>	</a:t>
            </a:r>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18</a:t>
            </a:fld>
            <a:endParaRPr lang="pt-BR"/>
          </a:p>
        </p:txBody>
      </p:sp>
    </p:spTree>
    <p:extLst>
      <p:ext uri="{BB962C8B-B14F-4D97-AF65-F5344CB8AC3E}">
        <p14:creationId xmlns:p14="http://schemas.microsoft.com/office/powerpoint/2010/main" val="86174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t>
            </a:r>
            <a:r>
              <a:rPr lang="pt-BR" b="1" dirty="0" smtClean="0"/>
              <a:t>	João15.   sou a oliveira  e  pai  o Lavrador     e   nós  as  varas</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19</a:t>
            </a:fld>
            <a:endParaRPr lang="pt-BR"/>
          </a:p>
        </p:txBody>
      </p:sp>
    </p:spTree>
    <p:extLst>
      <p:ext uri="{BB962C8B-B14F-4D97-AF65-F5344CB8AC3E}">
        <p14:creationId xmlns:p14="http://schemas.microsoft.com/office/powerpoint/2010/main" val="271458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4947B21-5B4F-430E-8779-9B4706A37A3E}" type="datetimeFigureOut">
              <a:rPr lang="pt-BR" smtClean="0"/>
              <a:t>01/08/2017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57572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4947B21-5B4F-430E-8779-9B4706A37A3E}" type="datetimeFigureOut">
              <a:rPr lang="pt-BR" smtClean="0"/>
              <a:t>01/08/2017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159447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4947B21-5B4F-430E-8779-9B4706A37A3E}" type="datetimeFigureOut">
              <a:rPr lang="pt-BR" smtClean="0"/>
              <a:t>01/08/2017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157494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4947B21-5B4F-430E-8779-9B4706A37A3E}" type="datetimeFigureOut">
              <a:rPr lang="pt-BR" smtClean="0"/>
              <a:t>01/08/2017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301028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4947B21-5B4F-430E-8779-9B4706A37A3E}" type="datetimeFigureOut">
              <a:rPr lang="pt-BR" smtClean="0"/>
              <a:t>01/08/2017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402459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4947B21-5B4F-430E-8779-9B4706A37A3E}" type="datetimeFigureOut">
              <a:rPr lang="pt-BR" smtClean="0"/>
              <a:t>01/08/2017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92080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4947B21-5B4F-430E-8779-9B4706A37A3E}" type="datetimeFigureOut">
              <a:rPr lang="pt-BR" smtClean="0"/>
              <a:t>01/08/2017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2176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4947B21-5B4F-430E-8779-9B4706A37A3E}" type="datetimeFigureOut">
              <a:rPr lang="pt-BR" smtClean="0"/>
              <a:t>01/08/2017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85026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4947B21-5B4F-430E-8779-9B4706A37A3E}" type="datetimeFigureOut">
              <a:rPr lang="pt-BR" smtClean="0"/>
              <a:t>01/08/2017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293100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4947B21-5B4F-430E-8779-9B4706A37A3E}" type="datetimeFigureOut">
              <a:rPr lang="pt-BR" smtClean="0"/>
              <a:t>01/08/2017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314352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4947B21-5B4F-430E-8779-9B4706A37A3E}" type="datetimeFigureOut">
              <a:rPr lang="pt-BR" smtClean="0"/>
              <a:t>01/08/2017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238158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47B21-5B4F-430E-8779-9B4706A37A3E}" type="datetimeFigureOut">
              <a:rPr lang="pt-BR" smtClean="0"/>
              <a:t>01/08/2017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14BD0-1789-40BB-A9F1-7EC088561D07}" type="slidenum">
              <a:rPr lang="pt-BR" smtClean="0"/>
              <a:t>‹nº›</a:t>
            </a:fld>
            <a:endParaRPr lang="pt-BR"/>
          </a:p>
        </p:txBody>
      </p:sp>
    </p:spTree>
    <p:extLst>
      <p:ext uri="{BB962C8B-B14F-4D97-AF65-F5344CB8AC3E}">
        <p14:creationId xmlns:p14="http://schemas.microsoft.com/office/powerpoint/2010/main" val="3942054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7141" y="764704"/>
            <a:ext cx="3114676" cy="2065784"/>
          </a:xfrm>
        </p:spPr>
        <p:txBody>
          <a:bodyPr>
            <a:normAutofit/>
          </a:bodyPr>
          <a:lstStyle/>
          <a:p>
            <a:pPr marL="342900" lvl="0" indent="-342900" fontAlgn="base">
              <a:spcAft>
                <a:spcPct val="0"/>
              </a:spcAft>
              <a:defRPr/>
            </a:pPr>
            <a:r>
              <a:rPr lang="pt-BR" sz="3900" b="1" i="1" dirty="0" smtClean="0">
                <a:solidFill>
                  <a:schemeClr val="accent6">
                    <a:lumMod val="50000"/>
                  </a:schemeClr>
                </a:solidFill>
                <a:cs typeface="Arial" charset="0"/>
              </a:rPr>
              <a:t>EBD</a:t>
            </a:r>
          </a:p>
          <a:p>
            <a:pPr marL="342900" lvl="0" indent="-342900" fontAlgn="base">
              <a:spcAft>
                <a:spcPct val="0"/>
              </a:spcAft>
              <a:defRPr/>
            </a:pPr>
            <a:r>
              <a:rPr lang="pt-BR" sz="3900" b="1" i="1" dirty="0" smtClean="0">
                <a:solidFill>
                  <a:schemeClr val="accent6">
                    <a:lumMod val="50000"/>
                  </a:schemeClr>
                </a:solidFill>
                <a:cs typeface="Arial" charset="0"/>
              </a:rPr>
              <a:t>3º TRIMESTRE 2017</a:t>
            </a:r>
          </a:p>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197" y="0"/>
            <a:ext cx="58206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 y="3573016"/>
            <a:ext cx="341987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189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467544" y="1412776"/>
            <a:ext cx="8229600" cy="5040560"/>
          </a:xfrm>
          <a:ln>
            <a:solidFill>
              <a:schemeClr val="tx1"/>
            </a:solidFill>
          </a:ln>
        </p:spPr>
        <p:txBody>
          <a:bodyPr>
            <a:normAutofit lnSpcReduction="10000"/>
          </a:bodyPr>
          <a:lstStyle/>
          <a:p>
            <a:pPr marL="0" lvl="0" indent="0">
              <a:buNone/>
            </a:pPr>
            <a:r>
              <a:rPr lang="pt-BR" sz="2800" b="1" dirty="0">
                <a:solidFill>
                  <a:srgbClr val="006600"/>
                </a:solidFill>
              </a:rPr>
              <a:t>I – Separados da Comunidade de </a:t>
            </a:r>
            <a:r>
              <a:rPr lang="pt-BR" sz="2800" b="1" dirty="0" smtClean="0">
                <a:solidFill>
                  <a:srgbClr val="006600"/>
                </a:solidFill>
              </a:rPr>
              <a:t>Deus		</a:t>
            </a:r>
            <a:r>
              <a:rPr lang="pt-BR" sz="2800" dirty="0" smtClean="0">
                <a:solidFill>
                  <a:prstClr val="black"/>
                </a:solidFill>
                <a:latin typeface="Calibri" pitchFamily="34" charset="0"/>
                <a:cs typeface="Arial" charset="0"/>
              </a:rPr>
              <a:t>     </a:t>
            </a:r>
            <a:r>
              <a:rPr lang="pt-BR" sz="1800" dirty="0" smtClean="0">
                <a:solidFill>
                  <a:prstClr val="black"/>
                </a:solidFill>
                <a:latin typeface="Calibri" pitchFamily="34" charset="0"/>
                <a:cs typeface="Arial" charset="0"/>
              </a:rPr>
              <a:t>1</a:t>
            </a:r>
          </a:p>
          <a:p>
            <a:pPr marL="0" lvl="0" indent="0">
              <a:buNone/>
            </a:pPr>
            <a:endParaRPr lang="pt-BR" sz="1300" b="1" dirty="0">
              <a:solidFill>
                <a:prstClr val="black"/>
              </a:solidFill>
              <a:latin typeface="Calibri" pitchFamily="34" charset="0"/>
              <a:cs typeface="Arial" charset="0"/>
            </a:endParaRPr>
          </a:p>
          <a:p>
            <a:pPr marL="0" lvl="0" indent="0" algn="just">
              <a:buNone/>
            </a:pPr>
            <a:r>
              <a:rPr lang="pt-BR" sz="2000" b="1" dirty="0">
                <a:solidFill>
                  <a:prstClr val="black"/>
                </a:solidFill>
                <a:latin typeface="Calibri" pitchFamily="34" charset="0"/>
                <a:cs typeface="Arial" charset="0"/>
              </a:rPr>
              <a:t>	</a:t>
            </a:r>
            <a:r>
              <a:rPr lang="pt-BR" sz="2800" dirty="0">
                <a:solidFill>
                  <a:prstClr val="black"/>
                </a:solidFill>
                <a:latin typeface="Arial" pitchFamily="34" charset="0"/>
                <a:cs typeface="Arial" pitchFamily="34" charset="0"/>
              </a:rPr>
              <a:t>Até o </a:t>
            </a:r>
            <a:r>
              <a:rPr lang="pt-BR" sz="2800" dirty="0">
                <a:solidFill>
                  <a:srgbClr val="0000CC"/>
                </a:solidFill>
                <a:latin typeface="Arial" pitchFamily="34" charset="0"/>
                <a:cs typeface="Arial" pitchFamily="34" charset="0"/>
              </a:rPr>
              <a:t>v. 10 </a:t>
            </a:r>
            <a:r>
              <a:rPr lang="pt-BR" sz="2800" dirty="0">
                <a:solidFill>
                  <a:prstClr val="black"/>
                </a:solidFill>
                <a:latin typeface="Arial" pitchFamily="34" charset="0"/>
                <a:cs typeface="Arial" pitchFamily="34" charset="0"/>
              </a:rPr>
              <a:t>Paulo </a:t>
            </a:r>
            <a:r>
              <a:rPr lang="pt-BR" sz="2800" dirty="0" smtClean="0">
                <a:solidFill>
                  <a:prstClr val="black"/>
                </a:solidFill>
                <a:latin typeface="Arial" pitchFamily="34" charset="0"/>
                <a:cs typeface="Arial" pitchFamily="34" charset="0"/>
              </a:rPr>
              <a:t>apresenta </a:t>
            </a:r>
            <a:r>
              <a:rPr lang="pt-BR" sz="2800" dirty="0">
                <a:solidFill>
                  <a:prstClr val="black"/>
                </a:solidFill>
                <a:latin typeface="Arial" pitchFamily="34" charset="0"/>
                <a:cs typeface="Arial" pitchFamily="34" charset="0"/>
              </a:rPr>
              <a:t>o problema individual do homem – morto; a partir do </a:t>
            </a:r>
            <a:r>
              <a:rPr lang="pt-BR" sz="2800" dirty="0">
                <a:solidFill>
                  <a:srgbClr val="0000CC"/>
                </a:solidFill>
                <a:latin typeface="Arial" pitchFamily="34" charset="0"/>
                <a:cs typeface="Arial" pitchFamily="34" charset="0"/>
              </a:rPr>
              <a:t>v. 11</a:t>
            </a:r>
            <a:r>
              <a:rPr lang="pt-BR" sz="2800" dirty="0">
                <a:solidFill>
                  <a:prstClr val="black"/>
                </a:solidFill>
                <a:latin typeface="Arial" pitchFamily="34" charset="0"/>
                <a:cs typeface="Arial" pitchFamily="34" charset="0"/>
              </a:rPr>
              <a:t> o problema da coletividade. Os gentios não possuíam o sinal na carne – a circuncisão – da qual os judeus tanto se jactavam. Havendo com isso uma separação religiosa e </a:t>
            </a:r>
            <a:r>
              <a:rPr lang="pt-BR" sz="2800" dirty="0" smtClean="0">
                <a:solidFill>
                  <a:prstClr val="black"/>
                </a:solidFill>
                <a:latin typeface="Arial" pitchFamily="34" charset="0"/>
                <a:cs typeface="Arial" pitchFamily="34" charset="0"/>
              </a:rPr>
              <a:t>social. </a:t>
            </a:r>
            <a:r>
              <a:rPr lang="pt-BR" sz="2800" dirty="0">
                <a:solidFill>
                  <a:prstClr val="black"/>
                </a:solidFill>
                <a:latin typeface="Arial" pitchFamily="34" charset="0"/>
                <a:cs typeface="Arial" pitchFamily="34" charset="0"/>
              </a:rPr>
              <a:t>Os judeus se apegaram tanto à marca da carne que desprezaram o seu sentido espiritual (</a:t>
            </a:r>
            <a:r>
              <a:rPr lang="pt-BR" sz="2800" dirty="0" err="1">
                <a:solidFill>
                  <a:srgbClr val="0000CC"/>
                </a:solidFill>
                <a:latin typeface="Arial" pitchFamily="34" charset="0"/>
                <a:cs typeface="Arial" pitchFamily="34" charset="0"/>
              </a:rPr>
              <a:t>Fp</a:t>
            </a:r>
            <a:r>
              <a:rPr lang="pt-BR" sz="2800" dirty="0">
                <a:solidFill>
                  <a:srgbClr val="0000CC"/>
                </a:solidFill>
                <a:latin typeface="Arial" pitchFamily="34" charset="0"/>
                <a:cs typeface="Arial" pitchFamily="34" charset="0"/>
              </a:rPr>
              <a:t> 3.3</a:t>
            </a:r>
            <a:r>
              <a:rPr lang="pt-BR" sz="2800" dirty="0">
                <a:solidFill>
                  <a:prstClr val="black"/>
                </a:solidFill>
                <a:latin typeface="Arial" pitchFamily="34" charset="0"/>
                <a:cs typeface="Arial" pitchFamily="34" charset="0"/>
              </a:rPr>
              <a:t>) </a:t>
            </a:r>
            <a:r>
              <a:rPr lang="pt-BR" sz="2800" dirty="0" smtClean="0">
                <a:solidFill>
                  <a:prstClr val="black"/>
                </a:solidFill>
                <a:latin typeface="Arial" pitchFamily="34" charset="0"/>
                <a:cs typeface="Arial" pitchFamily="34" charset="0"/>
              </a:rPr>
              <a:t>presumindo que </a:t>
            </a:r>
            <a:r>
              <a:rPr lang="pt-BR" sz="2800" dirty="0">
                <a:solidFill>
                  <a:prstClr val="black"/>
                </a:solidFill>
                <a:latin typeface="Arial" pitchFamily="34" charset="0"/>
                <a:cs typeface="Arial" pitchFamily="34" charset="0"/>
              </a:rPr>
              <a:t>os demais povos não eram dignos de participarem das mesmas promessas que eles.</a:t>
            </a:r>
            <a:endParaRPr lang="pt-BR" sz="28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270317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649491"/>
          </a:xfrm>
        </p:spPr>
        <p:txBody>
          <a:bodyPr>
            <a:noAutofit/>
          </a:bodyPr>
          <a:lstStyle/>
          <a:p>
            <a:pPr marL="0" indent="0">
              <a:buNone/>
            </a:pPr>
            <a:endParaRPr lang="pt-BR" sz="800" dirty="0">
              <a:solidFill>
                <a:srgbClr val="0000CC"/>
              </a:solidFill>
            </a:endParaRPr>
          </a:p>
          <a:p>
            <a:pPr marL="0" indent="0">
              <a:buNone/>
            </a:pPr>
            <a:endParaRPr lang="pt-BR" sz="2800" dirty="0">
              <a:solidFill>
                <a:srgbClr val="0000CC"/>
              </a:solidFill>
            </a:endParaRPr>
          </a:p>
          <a:p>
            <a:pPr marL="0" indent="0">
              <a:buNone/>
            </a:pPr>
            <a:r>
              <a:rPr lang="pt-BR" dirty="0" err="1" smtClean="0">
                <a:solidFill>
                  <a:srgbClr val="0000CC"/>
                </a:solidFill>
              </a:rPr>
              <a:t>Fp</a:t>
            </a:r>
            <a:r>
              <a:rPr lang="pt-BR" dirty="0" smtClean="0">
                <a:solidFill>
                  <a:srgbClr val="0000CC"/>
                </a:solidFill>
              </a:rPr>
              <a:t> </a:t>
            </a:r>
            <a:r>
              <a:rPr lang="pt-BR" dirty="0">
                <a:solidFill>
                  <a:srgbClr val="0000CC"/>
                </a:solidFill>
              </a:rPr>
              <a:t>3. 3  Porque a circuncisão somos nós, que servimos a Deus no Espírito, e nos gloriamos em Jesus Cristo, e não confiamos na carne.</a:t>
            </a:r>
          </a:p>
          <a:p>
            <a:pPr marL="0" indent="0">
              <a:buNone/>
            </a:pPr>
            <a:endParaRPr lang="pt-BR" sz="2800" dirty="0" smtClean="0">
              <a:solidFill>
                <a:srgbClr val="0000CC"/>
              </a:solidFill>
            </a:endParaRPr>
          </a:p>
        </p:txBody>
      </p:sp>
    </p:spTree>
    <p:extLst>
      <p:ext uri="{BB962C8B-B14F-4D97-AF65-F5344CB8AC3E}">
        <p14:creationId xmlns:p14="http://schemas.microsoft.com/office/powerpoint/2010/main" val="269944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467544" y="1412776"/>
            <a:ext cx="8229600" cy="5040560"/>
          </a:xfrm>
          <a:ln>
            <a:solidFill>
              <a:schemeClr val="tx1"/>
            </a:solidFill>
          </a:ln>
        </p:spPr>
        <p:txBody>
          <a:bodyPr>
            <a:normAutofit fontScale="92500"/>
          </a:bodyPr>
          <a:lstStyle/>
          <a:p>
            <a:pPr marL="0" lvl="0" indent="0">
              <a:buNone/>
            </a:pPr>
            <a:r>
              <a:rPr lang="pt-BR" sz="2800" b="1" dirty="0">
                <a:solidFill>
                  <a:srgbClr val="006600"/>
                </a:solidFill>
              </a:rPr>
              <a:t>I – Separados da Comunidade de </a:t>
            </a:r>
            <a:r>
              <a:rPr lang="pt-BR" sz="2800" b="1" dirty="0" smtClean="0">
                <a:solidFill>
                  <a:srgbClr val="006600"/>
                </a:solidFill>
              </a:rPr>
              <a:t>Deus		</a:t>
            </a:r>
            <a:r>
              <a:rPr lang="pt-BR" sz="2800" dirty="0" smtClean="0">
                <a:solidFill>
                  <a:prstClr val="black"/>
                </a:solidFill>
                <a:latin typeface="Calibri" pitchFamily="34" charset="0"/>
                <a:cs typeface="Arial" charset="0"/>
              </a:rPr>
              <a:t>     </a:t>
            </a:r>
            <a:r>
              <a:rPr lang="pt-BR" sz="1800" dirty="0" smtClean="0">
                <a:solidFill>
                  <a:prstClr val="black"/>
                </a:solidFill>
                <a:latin typeface="Calibri" pitchFamily="34" charset="0"/>
                <a:cs typeface="Arial" charset="0"/>
              </a:rPr>
              <a:t>2</a:t>
            </a:r>
          </a:p>
          <a:p>
            <a:pPr marL="0" lvl="0" indent="0">
              <a:buNone/>
            </a:pPr>
            <a:endParaRPr lang="pt-BR" sz="1300" b="1" dirty="0">
              <a:solidFill>
                <a:prstClr val="black"/>
              </a:solidFill>
              <a:latin typeface="Calibri" pitchFamily="34" charset="0"/>
              <a:cs typeface="Arial" charset="0"/>
            </a:endParaRPr>
          </a:p>
          <a:p>
            <a:pPr marL="0" lvl="0" indent="0" algn="just">
              <a:buNone/>
            </a:pPr>
            <a:r>
              <a:rPr lang="pt-BR" sz="2000" b="1" dirty="0">
                <a:solidFill>
                  <a:prstClr val="black"/>
                </a:solidFill>
                <a:latin typeface="Calibri" pitchFamily="34" charset="0"/>
                <a:cs typeface="Arial" charset="0"/>
              </a:rPr>
              <a:t>	</a:t>
            </a:r>
            <a:r>
              <a:rPr lang="pt-BR" sz="2800" dirty="0">
                <a:solidFill>
                  <a:prstClr val="black"/>
                </a:solidFill>
                <a:latin typeface="Arial" pitchFamily="34" charset="0"/>
                <a:cs typeface="Arial" pitchFamily="34" charset="0"/>
              </a:rPr>
              <a:t>Paulo insiste com os cristãos para se lembrarem do passado, antes de Cristo vir na plenitude dos tempos, em que estavam separados da comunidade de Israel. Faziam parte de uma sociedade corrupta, cheia de idolatria e imoralidade. Vivendo em total escuridão em relação às promessas de Deus e sem </a:t>
            </a:r>
            <a:r>
              <a:rPr lang="pt-BR" sz="2800" dirty="0" smtClean="0">
                <a:solidFill>
                  <a:prstClr val="black"/>
                </a:solidFill>
                <a:latin typeface="Arial" pitchFamily="34" charset="0"/>
                <a:cs typeface="Arial" pitchFamily="34" charset="0"/>
              </a:rPr>
              <a:t>esperança. </a:t>
            </a:r>
            <a:r>
              <a:rPr lang="pt-BR" sz="2800" dirty="0">
                <a:solidFill>
                  <a:prstClr val="black"/>
                </a:solidFill>
                <a:latin typeface="Arial" pitchFamily="34" charset="0"/>
                <a:cs typeface="Arial" pitchFamily="34" charset="0"/>
              </a:rPr>
              <a:t>A situação dos gentios era complicada, estavam mortos em ofensas e pecados e também separados por uma barreira religiosa que os isolava de se chegarem a Deus (</a:t>
            </a:r>
            <a:r>
              <a:rPr lang="pt-BR" sz="2800" dirty="0" smtClean="0">
                <a:solidFill>
                  <a:srgbClr val="0000CC"/>
                </a:solidFill>
                <a:latin typeface="Arial" pitchFamily="34" charset="0"/>
                <a:cs typeface="Arial" pitchFamily="34" charset="0"/>
              </a:rPr>
              <a:t>At </a:t>
            </a:r>
            <a:r>
              <a:rPr lang="pt-BR" sz="2800" dirty="0" smtClean="0">
                <a:solidFill>
                  <a:srgbClr val="0000CC"/>
                </a:solidFill>
                <a:latin typeface="Arial" pitchFamily="34" charset="0"/>
                <a:cs typeface="Arial" pitchFamily="34" charset="0"/>
              </a:rPr>
              <a:t>21.28; 11. 2 e 3</a:t>
            </a:r>
            <a:r>
              <a:rPr lang="pt-BR" sz="2800" dirty="0" smtClean="0">
                <a:solidFill>
                  <a:prstClr val="black"/>
                </a:solidFill>
                <a:latin typeface="Arial" pitchFamily="34" charset="0"/>
                <a:cs typeface="Arial" pitchFamily="34" charset="0"/>
              </a:rPr>
              <a:t>).</a:t>
            </a:r>
            <a:endParaRPr lang="pt-BR" sz="28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55515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649491"/>
          </a:xfrm>
        </p:spPr>
        <p:txBody>
          <a:bodyPr>
            <a:noAutofit/>
          </a:bodyPr>
          <a:lstStyle/>
          <a:p>
            <a:pPr marL="0" indent="0">
              <a:buNone/>
            </a:pPr>
            <a:r>
              <a:rPr lang="pt-BR" dirty="0" smtClean="0">
                <a:solidFill>
                  <a:srgbClr val="0000CC"/>
                </a:solidFill>
              </a:rPr>
              <a:t>At</a:t>
            </a:r>
            <a:r>
              <a:rPr lang="pt-BR" dirty="0">
                <a:solidFill>
                  <a:srgbClr val="0000CC"/>
                </a:solidFill>
              </a:rPr>
              <a:t>. 21. 28  clamando: Varões israelitas, acudi! Este é o homem que por todas as partes ensina a todos, contra o povo, e contra a lei, e contra este lugar; e, demais disto, introduziu também no templo os gregos e profanou este santo lugar</a:t>
            </a:r>
            <a:r>
              <a:rPr lang="pt-BR" dirty="0" smtClean="0">
                <a:solidFill>
                  <a:srgbClr val="0000CC"/>
                </a:solidFill>
              </a:rPr>
              <a:t>.</a:t>
            </a:r>
          </a:p>
          <a:p>
            <a:pPr marL="0" indent="0">
              <a:buNone/>
            </a:pPr>
            <a:endParaRPr lang="pt-BR" sz="1800" dirty="0">
              <a:solidFill>
                <a:srgbClr val="0000CC"/>
              </a:solidFill>
            </a:endParaRPr>
          </a:p>
          <a:p>
            <a:pPr marL="0" lvl="0" indent="0">
              <a:buNone/>
            </a:pPr>
            <a:r>
              <a:rPr lang="pt-BR" dirty="0">
                <a:solidFill>
                  <a:srgbClr val="7030A0"/>
                </a:solidFill>
              </a:rPr>
              <a:t>At  11.  2  E, subindo Pedro a Jerusalém, disputavam com ele os que eram da circuncisão,</a:t>
            </a:r>
          </a:p>
          <a:p>
            <a:pPr marL="0" lvl="0" indent="0">
              <a:buNone/>
            </a:pPr>
            <a:r>
              <a:rPr lang="pt-BR" dirty="0">
                <a:solidFill>
                  <a:srgbClr val="7030A0"/>
                </a:solidFill>
              </a:rPr>
              <a:t>3  dizendo: Entraste em casa de varões incircuncisos e comeste com eles</a:t>
            </a:r>
            <a:r>
              <a:rPr lang="pt-BR" dirty="0" smtClean="0">
                <a:solidFill>
                  <a:srgbClr val="7030A0"/>
                </a:solidFill>
              </a:rPr>
              <a:t>.</a:t>
            </a:r>
            <a:endParaRPr lang="pt-BR" dirty="0">
              <a:solidFill>
                <a:srgbClr val="7030A0"/>
              </a:solidFill>
            </a:endParaRPr>
          </a:p>
        </p:txBody>
      </p:sp>
    </p:spTree>
    <p:extLst>
      <p:ext uri="{BB962C8B-B14F-4D97-AF65-F5344CB8AC3E}">
        <p14:creationId xmlns:p14="http://schemas.microsoft.com/office/powerpoint/2010/main" val="303189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sz="3900" b="1" dirty="0">
                <a:solidFill>
                  <a:srgbClr val="006600"/>
                </a:solidFill>
              </a:rPr>
              <a:t>I – Separados da Comunidade de </a:t>
            </a:r>
            <a:r>
              <a:rPr lang="pt-BR" sz="3900" b="1" dirty="0" smtClean="0">
                <a:solidFill>
                  <a:srgbClr val="006600"/>
                </a:solidFill>
              </a:rPr>
              <a:t>Deus</a:t>
            </a:r>
          </a:p>
          <a:p>
            <a:pPr marL="0" indent="0">
              <a:buNone/>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11,12)</a:t>
            </a:r>
            <a:endParaRPr lang="pt-BR" sz="3000" dirty="0">
              <a:solidFill>
                <a:srgbClr val="006600"/>
              </a:solidFill>
            </a:endParaRPr>
          </a:p>
          <a:p>
            <a:pPr marL="0" lvl="0" indent="0">
              <a:spcBef>
                <a:spcPct val="0"/>
              </a:spcBef>
              <a:buNone/>
              <a:defRPr/>
            </a:pPr>
            <a:r>
              <a:rPr lang="pt-BR" sz="3900" b="1" dirty="0">
                <a:solidFill>
                  <a:srgbClr val="FF0000"/>
                </a:solidFill>
              </a:rPr>
              <a:t>II– Reconciliados com </a:t>
            </a:r>
            <a:r>
              <a:rPr lang="pt-BR" sz="3900" b="1" dirty="0" smtClean="0">
                <a:solidFill>
                  <a:srgbClr val="FF0000"/>
                </a:solidFill>
              </a:rPr>
              <a:t>Deus</a:t>
            </a:r>
          </a:p>
          <a:p>
            <a:pPr marL="0" lvl="0" indent="0">
              <a:spcBef>
                <a:spcPct val="0"/>
              </a:spcBef>
              <a:buNone/>
              <a:defRPr/>
            </a:pPr>
            <a:r>
              <a:rPr lang="pt-BR" sz="3600" b="1" dirty="0">
                <a:solidFill>
                  <a:srgbClr val="FF0000"/>
                </a:solidFill>
              </a:rPr>
              <a:t>	</a:t>
            </a:r>
            <a:r>
              <a:rPr lang="pt-BR" sz="3600" b="1" dirty="0" smtClean="0">
                <a:solidFill>
                  <a:srgbClr val="FF0000"/>
                </a:solidFill>
              </a:rPr>
              <a:t>				</a:t>
            </a:r>
            <a:r>
              <a:rPr lang="pt-BR" sz="3000" b="1" dirty="0" smtClean="0">
                <a:solidFill>
                  <a:srgbClr val="FF0000"/>
                </a:solidFill>
              </a:rPr>
              <a:t>(</a:t>
            </a:r>
            <a:r>
              <a:rPr lang="pt-BR" sz="3000" b="1" dirty="0">
                <a:solidFill>
                  <a:srgbClr val="FF0000"/>
                </a:solidFill>
              </a:rPr>
              <a:t>v. </a:t>
            </a:r>
            <a:r>
              <a:rPr lang="pt-BR" sz="3000" b="1" dirty="0" smtClean="0">
                <a:solidFill>
                  <a:srgbClr val="FF0000"/>
                </a:solidFill>
              </a:rPr>
              <a:t>13-18</a:t>
            </a:r>
            <a:r>
              <a:rPr lang="pt-BR" sz="3000" b="1" dirty="0">
                <a:solidFill>
                  <a:srgbClr val="FF0000"/>
                </a:solidFill>
              </a:rPr>
              <a:t>)</a:t>
            </a:r>
            <a:endParaRPr lang="pt-BR" sz="3000" b="1" cap="small" dirty="0">
              <a:solidFill>
                <a:srgbClr val="FF0000"/>
              </a:solidFill>
              <a:cs typeface="Arial" charset="0"/>
            </a:endParaRPr>
          </a:p>
          <a:p>
            <a:pPr marL="0" lvl="0" indent="0">
              <a:spcBef>
                <a:spcPct val="0"/>
              </a:spcBef>
              <a:buNone/>
              <a:defRPr/>
            </a:pPr>
            <a:r>
              <a:rPr lang="pt-BR" sz="3900" b="1" dirty="0">
                <a:solidFill>
                  <a:srgbClr val="006600"/>
                </a:solidFill>
              </a:rPr>
              <a:t>III– Família de </a:t>
            </a:r>
            <a:r>
              <a:rPr lang="pt-BR" sz="3900" b="1" dirty="0" smtClean="0">
                <a:solidFill>
                  <a:srgbClr val="006600"/>
                </a:solidFill>
              </a:rPr>
              <a:t>Deus</a:t>
            </a:r>
            <a:r>
              <a:rPr lang="pt-BR" sz="3600" b="1" dirty="0" smtClean="0">
                <a:solidFill>
                  <a:srgbClr val="006600"/>
                </a:solidFill>
              </a:rPr>
              <a:t>		</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19-22)</a:t>
            </a:r>
            <a:r>
              <a:rPr lang="pt-BR" sz="3000" dirty="0" smtClean="0">
                <a:solidFill>
                  <a:srgbClr val="006600"/>
                </a:solidFill>
                <a:cs typeface="Arial" pitchFamily="34" charset="0"/>
              </a:rPr>
              <a:t>	</a:t>
            </a:r>
          </a:p>
          <a:p>
            <a:pPr marL="0" lvl="0" indent="0">
              <a:spcBef>
                <a:spcPct val="0"/>
              </a:spcBef>
              <a:buNone/>
              <a:defRPr/>
            </a:pPr>
            <a:r>
              <a:rPr lang="pt-BR" sz="4300" dirty="0">
                <a:solidFill>
                  <a:srgbClr val="006600"/>
                </a:solidFill>
                <a:cs typeface="Arial" pitchFamily="34" charset="0"/>
              </a:rPr>
              <a:t>	</a:t>
            </a:r>
            <a:r>
              <a:rPr lang="pt-BR" sz="4300" b="1" dirty="0">
                <a:solidFill>
                  <a:srgbClr val="006600"/>
                </a:solidFill>
              </a:rPr>
              <a:t>- Conclusão</a:t>
            </a:r>
          </a:p>
        </p:txBody>
      </p:sp>
    </p:spTree>
    <p:extLst>
      <p:ext uri="{BB962C8B-B14F-4D97-AF65-F5344CB8AC3E}">
        <p14:creationId xmlns:p14="http://schemas.microsoft.com/office/powerpoint/2010/main" val="1708246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32656"/>
            <a:ext cx="7848872" cy="6120680"/>
          </a:xfrm>
        </p:spPr>
        <p:txBody>
          <a:bodyPr>
            <a:noAutofit/>
          </a:bodyPr>
          <a:lstStyle/>
          <a:p>
            <a:pPr marL="0" indent="0">
              <a:buNone/>
            </a:pPr>
            <a:r>
              <a:rPr lang="pt-BR" sz="2600" dirty="0">
                <a:solidFill>
                  <a:srgbClr val="0000CC"/>
                </a:solidFill>
              </a:rPr>
              <a:t>Efésios 2. </a:t>
            </a:r>
            <a:r>
              <a:rPr lang="pt-BR" sz="2600" dirty="0" smtClean="0">
                <a:solidFill>
                  <a:srgbClr val="0000CC"/>
                </a:solidFill>
              </a:rPr>
              <a:t>13  </a:t>
            </a:r>
            <a:r>
              <a:rPr lang="pt-BR" sz="2600" dirty="0">
                <a:solidFill>
                  <a:srgbClr val="0000CC"/>
                </a:solidFill>
              </a:rPr>
              <a:t>Mas, agora, em Cristo Jesus, vós, que antes estáveis longe, já pelo sangue de Cristo chegastes perto.</a:t>
            </a:r>
          </a:p>
          <a:p>
            <a:pPr marL="0" indent="0">
              <a:buNone/>
            </a:pPr>
            <a:r>
              <a:rPr lang="pt-BR" sz="2600" dirty="0" smtClean="0">
                <a:solidFill>
                  <a:srgbClr val="0000CC"/>
                </a:solidFill>
              </a:rPr>
              <a:t>14 </a:t>
            </a:r>
            <a:r>
              <a:rPr lang="pt-BR" sz="2600" dirty="0">
                <a:solidFill>
                  <a:srgbClr val="0000CC"/>
                </a:solidFill>
              </a:rPr>
              <a:t>Porque ele é a nossa paz, o qual de ambos os povos fez um; e, derribando a parede de separação que estava no meio,</a:t>
            </a:r>
          </a:p>
          <a:p>
            <a:pPr marL="0" indent="0">
              <a:buNone/>
            </a:pPr>
            <a:r>
              <a:rPr lang="pt-BR" sz="2600" dirty="0">
                <a:solidFill>
                  <a:srgbClr val="0000CC"/>
                </a:solidFill>
              </a:rPr>
              <a:t>15  na sua carne, desfez a inimizade, isto é, a lei dos mandamentos, que consistia em ordenanças, para criar em si mesmo dos dois um novo homem, fazendo a paz,</a:t>
            </a:r>
          </a:p>
          <a:p>
            <a:pPr marL="0" indent="0">
              <a:buNone/>
            </a:pPr>
            <a:r>
              <a:rPr lang="pt-BR" sz="2600" dirty="0">
                <a:solidFill>
                  <a:srgbClr val="0000CC"/>
                </a:solidFill>
              </a:rPr>
              <a:t>16  e, pela cruz, reconciliar ambos com Deus em um corpo, matando com ela as inimizades.</a:t>
            </a:r>
          </a:p>
          <a:p>
            <a:pPr marL="0" indent="0">
              <a:buNone/>
            </a:pPr>
            <a:r>
              <a:rPr lang="pt-BR" sz="2600" dirty="0">
                <a:solidFill>
                  <a:srgbClr val="0000CC"/>
                </a:solidFill>
              </a:rPr>
              <a:t>17  E, vindo, ele evangelizou a paz a vós que estáveis longe e aos que estavam perto;</a:t>
            </a:r>
          </a:p>
          <a:p>
            <a:pPr marL="0" indent="0">
              <a:buNone/>
            </a:pPr>
            <a:r>
              <a:rPr lang="pt-BR" sz="2600" dirty="0">
                <a:solidFill>
                  <a:srgbClr val="0000CC"/>
                </a:solidFill>
              </a:rPr>
              <a:t>18  porque, por ele, ambos temos acesso ao Pai em um mesmo Espírito</a:t>
            </a:r>
            <a:r>
              <a:rPr lang="pt-BR" sz="2600" dirty="0" smtClean="0">
                <a:solidFill>
                  <a:srgbClr val="0000CC"/>
                </a:solidFill>
              </a:rPr>
              <a:t>.</a:t>
            </a:r>
            <a:endParaRPr lang="pt-BR" sz="2600" dirty="0">
              <a:solidFill>
                <a:srgbClr val="0000CC"/>
              </a:solidFill>
            </a:endParaRPr>
          </a:p>
        </p:txBody>
      </p:sp>
    </p:spTree>
    <p:extLst>
      <p:ext uri="{BB962C8B-B14F-4D97-AF65-F5344CB8AC3E}">
        <p14:creationId xmlns:p14="http://schemas.microsoft.com/office/powerpoint/2010/main" val="2558078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ln>
            <a:solidFill>
              <a:schemeClr val="tx1"/>
            </a:solidFill>
          </a:ln>
        </p:spPr>
        <p:txBody>
          <a:bodyPr>
            <a:normAutofit lnSpcReduction="10000"/>
          </a:bodyPr>
          <a:lstStyle/>
          <a:p>
            <a:pPr marL="0" lvl="0" indent="0">
              <a:spcBef>
                <a:spcPct val="0"/>
              </a:spcBef>
              <a:buNone/>
              <a:defRPr/>
            </a:pPr>
            <a:r>
              <a:rPr lang="pt-BR" sz="2800" b="1" dirty="0">
                <a:solidFill>
                  <a:srgbClr val="006600"/>
                </a:solidFill>
              </a:rPr>
              <a:t>II– Reconciliados com </a:t>
            </a:r>
            <a:r>
              <a:rPr lang="pt-BR" sz="2800" b="1" dirty="0" smtClean="0">
                <a:solidFill>
                  <a:srgbClr val="006600"/>
                </a:solidFill>
              </a:rPr>
              <a:t>Deus				</a:t>
            </a:r>
            <a:r>
              <a:rPr lang="pt-BR" sz="1800" b="1" dirty="0" smtClean="0">
                <a:solidFill>
                  <a:srgbClr val="006600"/>
                </a:solidFill>
              </a:rPr>
              <a:t>1</a:t>
            </a:r>
          </a:p>
          <a:p>
            <a:pPr marL="0" lvl="0" indent="0">
              <a:spcBef>
                <a:spcPct val="0"/>
              </a:spcBef>
              <a:buNone/>
              <a:defRPr/>
            </a:pPr>
            <a:endParaRPr lang="pt-BR" sz="1300" b="1" dirty="0">
              <a:solidFill>
                <a:srgbClr val="006600"/>
              </a:solidFill>
            </a:endParaRPr>
          </a:p>
          <a:p>
            <a:pPr marL="0" lvl="0" indent="0" algn="just">
              <a:spcBef>
                <a:spcPct val="0"/>
              </a:spcBef>
              <a:buNone/>
              <a:defRPr/>
            </a:pPr>
            <a:r>
              <a:rPr lang="pt-BR" sz="2800" b="1" dirty="0" smtClean="0">
                <a:solidFill>
                  <a:srgbClr val="006600"/>
                </a:solidFill>
              </a:rPr>
              <a:t>	</a:t>
            </a:r>
            <a:r>
              <a:rPr lang="pt-BR" sz="2800" dirty="0">
                <a:latin typeface="Arial" pitchFamily="34" charset="0"/>
                <a:cs typeface="Arial" pitchFamily="34" charset="0"/>
              </a:rPr>
              <a:t>Observemos novamente a apresentação do contraste no argumento de Paulo em relação à situação anterior. Aqueles que estavam longe, agora, estão perto pelo sangue de Cristo. Há um desenvolvimento entre as ideias do passado e o agora do presente. Antes nas trevas - longe, mas pela morte e ressurreição de Cristo Jesus nossos pecados foram remidos e então fomos resgatados das trevas para sua maravilhosa luz – estamos perto.</a:t>
            </a:r>
          </a:p>
        </p:txBody>
      </p:sp>
    </p:spTree>
    <p:extLst>
      <p:ext uri="{BB962C8B-B14F-4D97-AF65-F5344CB8AC3E}">
        <p14:creationId xmlns:p14="http://schemas.microsoft.com/office/powerpoint/2010/main" val="227950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ln>
            <a:solidFill>
              <a:schemeClr val="tx1"/>
            </a:solidFill>
          </a:ln>
        </p:spPr>
        <p:txBody>
          <a:bodyPr>
            <a:normAutofit fontScale="85000" lnSpcReduction="20000"/>
          </a:bodyPr>
          <a:lstStyle/>
          <a:p>
            <a:pPr marL="0" lvl="0" indent="0">
              <a:spcBef>
                <a:spcPct val="0"/>
              </a:spcBef>
              <a:buNone/>
              <a:defRPr/>
            </a:pPr>
            <a:r>
              <a:rPr lang="pt-BR" sz="2800" b="1" dirty="0">
                <a:solidFill>
                  <a:srgbClr val="006600"/>
                </a:solidFill>
              </a:rPr>
              <a:t>II– Reconciliados com </a:t>
            </a:r>
            <a:r>
              <a:rPr lang="pt-BR" sz="2800" b="1" dirty="0" smtClean="0">
                <a:solidFill>
                  <a:srgbClr val="006600"/>
                </a:solidFill>
              </a:rPr>
              <a:t>Deus				   </a:t>
            </a:r>
            <a:r>
              <a:rPr lang="pt-BR" sz="1800" b="1" dirty="0" smtClean="0">
                <a:solidFill>
                  <a:srgbClr val="006600"/>
                </a:solidFill>
              </a:rPr>
              <a:t>2</a:t>
            </a:r>
          </a:p>
          <a:p>
            <a:pPr marL="0" lvl="0" indent="0">
              <a:spcBef>
                <a:spcPct val="0"/>
              </a:spcBef>
              <a:buNone/>
              <a:defRPr/>
            </a:pPr>
            <a:endParaRPr lang="pt-BR" sz="2800" b="1" dirty="0">
              <a:solidFill>
                <a:srgbClr val="006600"/>
              </a:solidFill>
            </a:endParaRPr>
          </a:p>
          <a:p>
            <a:pPr marL="0" indent="0" algn="just">
              <a:spcBef>
                <a:spcPct val="0"/>
              </a:spcBef>
              <a:buNone/>
              <a:defRPr/>
            </a:pPr>
            <a:r>
              <a:rPr lang="pt-BR" sz="2800" b="1" dirty="0" smtClean="0">
                <a:solidFill>
                  <a:srgbClr val="006600"/>
                </a:solidFill>
              </a:rPr>
              <a:t>	</a:t>
            </a:r>
            <a:r>
              <a:rPr lang="pt-BR" sz="3000" dirty="0">
                <a:latin typeface="Arial" pitchFamily="34" charset="0"/>
                <a:cs typeface="Arial" pitchFamily="34" charset="0"/>
              </a:rPr>
              <a:t>Também aquela parede de separação foi derribada – a lei dos mandamentos - e com isso </a:t>
            </a:r>
            <a:r>
              <a:rPr lang="pt-BR" sz="3000" dirty="0" smtClean="0">
                <a:latin typeface="Arial" pitchFamily="34" charset="0"/>
                <a:cs typeface="Arial" pitchFamily="34" charset="0"/>
              </a:rPr>
              <a:t>veio </a:t>
            </a:r>
            <a:r>
              <a:rPr lang="pt-BR" sz="3000" dirty="0">
                <a:latin typeface="Arial" pitchFamily="34" charset="0"/>
                <a:cs typeface="Arial" pitchFamily="34" charset="0"/>
              </a:rPr>
              <a:t>a paz. O que acirrava as inimizades era exatamente essas separações, como por exemplo no templo, uma área de acesso aos judeus e outra aos gentios, o próprio desenho do tabernáculo havia separações de acesso restrito a apenas sacerdotes, sumo-sacerdote e não só para trabalho como também de tempo, etc., com a morte de Cristo Jesus tudo é unificado n´Ele. Tudo foi congregado em Cristo tanto nos céus como na terra (</a:t>
            </a:r>
            <a:r>
              <a:rPr lang="pt-BR" sz="3000" dirty="0">
                <a:solidFill>
                  <a:srgbClr val="0000CC"/>
                </a:solidFill>
                <a:latin typeface="Arial" pitchFamily="34" charset="0"/>
                <a:cs typeface="Arial" pitchFamily="34" charset="0"/>
              </a:rPr>
              <a:t>cap. 1.10</a:t>
            </a:r>
            <a:r>
              <a:rPr lang="pt-BR" sz="3000" dirty="0" smtClean="0">
                <a:latin typeface="Arial" pitchFamily="34" charset="0"/>
                <a:cs typeface="Arial" pitchFamily="34" charset="0"/>
              </a:rPr>
              <a:t>). (</a:t>
            </a:r>
            <a:r>
              <a:rPr lang="pt-BR" sz="2800" dirty="0" err="1" smtClean="0">
                <a:solidFill>
                  <a:srgbClr val="0000CC"/>
                </a:solidFill>
              </a:rPr>
              <a:t>Gl</a:t>
            </a:r>
            <a:r>
              <a:rPr lang="pt-BR" sz="2800" dirty="0" smtClean="0">
                <a:solidFill>
                  <a:srgbClr val="0000CC"/>
                </a:solidFill>
              </a:rPr>
              <a:t>   </a:t>
            </a:r>
            <a:r>
              <a:rPr lang="pt-BR" sz="2800" dirty="0">
                <a:solidFill>
                  <a:srgbClr val="0000CC"/>
                </a:solidFill>
              </a:rPr>
              <a:t>2. </a:t>
            </a:r>
            <a:r>
              <a:rPr lang="pt-BR" sz="2800" dirty="0" smtClean="0">
                <a:solidFill>
                  <a:srgbClr val="0000CC"/>
                </a:solidFill>
              </a:rPr>
              <a:t>11 </a:t>
            </a:r>
            <a:r>
              <a:rPr lang="pt-BR" sz="2800" dirty="0">
                <a:solidFill>
                  <a:srgbClr val="0000CC"/>
                </a:solidFill>
              </a:rPr>
              <a:t>a </a:t>
            </a:r>
            <a:r>
              <a:rPr lang="pt-BR" sz="2800" dirty="0" smtClean="0">
                <a:solidFill>
                  <a:srgbClr val="0000CC"/>
                </a:solidFill>
              </a:rPr>
              <a:t>16</a:t>
            </a:r>
            <a:r>
              <a:rPr lang="pt-BR" sz="2400" b="1" dirty="0" smtClean="0"/>
              <a:t>)</a:t>
            </a:r>
            <a:endParaRPr lang="pt-BR" sz="2400" b="1" dirty="0"/>
          </a:p>
          <a:p>
            <a:pPr marL="0" lvl="0" indent="0" algn="just">
              <a:spcBef>
                <a:spcPct val="0"/>
              </a:spcBef>
              <a:buNone/>
              <a:defRPr/>
            </a:pPr>
            <a:endParaRPr lang="pt-BR" sz="3000" dirty="0">
              <a:latin typeface="Arial" pitchFamily="34" charset="0"/>
              <a:cs typeface="Arial" pitchFamily="34" charset="0"/>
            </a:endParaRPr>
          </a:p>
        </p:txBody>
      </p:sp>
    </p:spTree>
    <p:extLst>
      <p:ext uri="{BB962C8B-B14F-4D97-AF65-F5344CB8AC3E}">
        <p14:creationId xmlns:p14="http://schemas.microsoft.com/office/powerpoint/2010/main" val="417319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904656"/>
          </a:xfrm>
        </p:spPr>
        <p:txBody>
          <a:bodyPr>
            <a:noAutofit/>
          </a:bodyPr>
          <a:lstStyle/>
          <a:p>
            <a:pPr marL="0" indent="0">
              <a:buNone/>
            </a:pPr>
            <a:r>
              <a:rPr lang="pt-BR" sz="2400" dirty="0" err="1">
                <a:solidFill>
                  <a:srgbClr val="0000CC"/>
                </a:solidFill>
              </a:rPr>
              <a:t>Gl</a:t>
            </a:r>
            <a:r>
              <a:rPr lang="pt-BR" sz="2400" dirty="0">
                <a:solidFill>
                  <a:srgbClr val="0000CC"/>
                </a:solidFill>
              </a:rPr>
              <a:t>   2. 11 </a:t>
            </a:r>
            <a:r>
              <a:rPr lang="pt-BR" sz="2400" dirty="0" smtClean="0">
                <a:solidFill>
                  <a:srgbClr val="0000CC"/>
                </a:solidFill>
              </a:rPr>
              <a:t> </a:t>
            </a:r>
            <a:r>
              <a:rPr lang="pt-BR" sz="2400" dirty="0">
                <a:solidFill>
                  <a:srgbClr val="0000CC"/>
                </a:solidFill>
              </a:rPr>
              <a:t>E, chegando Pedro à </a:t>
            </a:r>
            <a:r>
              <a:rPr lang="pt-BR" sz="2400" dirty="0" err="1">
                <a:solidFill>
                  <a:srgbClr val="0000CC"/>
                </a:solidFill>
              </a:rPr>
              <a:t>Antioquia</a:t>
            </a:r>
            <a:r>
              <a:rPr lang="pt-BR" sz="2400" dirty="0">
                <a:solidFill>
                  <a:srgbClr val="0000CC"/>
                </a:solidFill>
              </a:rPr>
              <a:t>, lhe resisti na cara, porque era repreensível</a:t>
            </a:r>
            <a:r>
              <a:rPr lang="pt-BR" sz="2400" dirty="0" smtClean="0">
                <a:solidFill>
                  <a:srgbClr val="0000CC"/>
                </a:solidFill>
              </a:rPr>
              <a:t>.    12  </a:t>
            </a:r>
            <a:r>
              <a:rPr lang="pt-BR" sz="2400" dirty="0">
                <a:solidFill>
                  <a:srgbClr val="0000CC"/>
                </a:solidFill>
              </a:rPr>
              <a:t>Porque, antes que alguns tivessem chegado da parte de Tiago, comia com os gentios; mas, depois que chegaram, se foi retirando e se apartou deles, temendo os que eram da circuncisão</a:t>
            </a:r>
            <a:r>
              <a:rPr lang="pt-BR" sz="2400" dirty="0" smtClean="0">
                <a:solidFill>
                  <a:srgbClr val="0000CC"/>
                </a:solidFill>
              </a:rPr>
              <a:t>.    13  </a:t>
            </a:r>
            <a:r>
              <a:rPr lang="pt-BR" sz="2400" dirty="0">
                <a:solidFill>
                  <a:srgbClr val="0000CC"/>
                </a:solidFill>
              </a:rPr>
              <a:t>E os outros judeus também dissimulavam com ele, de maneira que até Barnabé se deixou levar pela sua dissimulação</a:t>
            </a:r>
            <a:r>
              <a:rPr lang="pt-BR" sz="2400" dirty="0" smtClean="0">
                <a:solidFill>
                  <a:srgbClr val="0000CC"/>
                </a:solidFill>
              </a:rPr>
              <a:t>.    14  </a:t>
            </a:r>
            <a:r>
              <a:rPr lang="pt-BR" sz="2400" dirty="0">
                <a:solidFill>
                  <a:srgbClr val="0000CC"/>
                </a:solidFill>
              </a:rPr>
              <a:t>Mas, quando vi que não andavam bem e </a:t>
            </a:r>
            <a:r>
              <a:rPr lang="pt-BR" sz="2400" dirty="0" err="1">
                <a:solidFill>
                  <a:srgbClr val="0000CC"/>
                </a:solidFill>
              </a:rPr>
              <a:t>direitamente</a:t>
            </a:r>
            <a:r>
              <a:rPr lang="pt-BR" sz="2400" dirty="0">
                <a:solidFill>
                  <a:srgbClr val="0000CC"/>
                </a:solidFill>
              </a:rPr>
              <a:t> conforme a verdade do evangelho, disse a Pedro na presença de todos: Se tu, sendo judeu, vives como os gentios e não como judeu, por que obrigas os gentios a viverem como judeus</a:t>
            </a:r>
            <a:r>
              <a:rPr lang="pt-BR" sz="2400" dirty="0" smtClean="0">
                <a:solidFill>
                  <a:srgbClr val="0000CC"/>
                </a:solidFill>
              </a:rPr>
              <a:t>?    15  </a:t>
            </a:r>
            <a:r>
              <a:rPr lang="pt-BR" sz="2400" dirty="0">
                <a:solidFill>
                  <a:srgbClr val="0000CC"/>
                </a:solidFill>
              </a:rPr>
              <a:t>Nós somos judeus por natureza e não pecadores dentre os gentios</a:t>
            </a:r>
            <a:r>
              <a:rPr lang="pt-BR" sz="2400" dirty="0" smtClean="0">
                <a:solidFill>
                  <a:srgbClr val="0000CC"/>
                </a:solidFill>
              </a:rPr>
              <a:t>.    16  </a:t>
            </a:r>
            <a:r>
              <a:rPr lang="pt-BR" sz="2400" dirty="0">
                <a:solidFill>
                  <a:srgbClr val="0000CC"/>
                </a:solidFill>
              </a:rPr>
              <a:t>Sabendo que o homem não é justificado pelas obras da lei, mas pela fé em Jesus Cristo, temos também crido em Jesus Cristo, para sermos justificados pela fé de Cristo e não pelas obras da lei, porquanto pelas obras da lei nenhuma carne será justificada.</a:t>
            </a:r>
            <a:endParaRPr lang="pt-BR" sz="2400" dirty="0">
              <a:solidFill>
                <a:srgbClr val="0000CC"/>
              </a:solidFill>
            </a:endParaRPr>
          </a:p>
        </p:txBody>
      </p:sp>
    </p:spTree>
    <p:extLst>
      <p:ext uri="{BB962C8B-B14F-4D97-AF65-F5344CB8AC3E}">
        <p14:creationId xmlns:p14="http://schemas.microsoft.com/office/powerpoint/2010/main" val="172722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ln>
            <a:solidFill>
              <a:schemeClr val="tx1"/>
            </a:solidFill>
          </a:ln>
        </p:spPr>
        <p:txBody>
          <a:bodyPr>
            <a:normAutofit fontScale="92500" lnSpcReduction="10000"/>
          </a:bodyPr>
          <a:lstStyle/>
          <a:p>
            <a:pPr marL="0" lvl="0" indent="0">
              <a:spcBef>
                <a:spcPct val="0"/>
              </a:spcBef>
              <a:buNone/>
              <a:defRPr/>
            </a:pPr>
            <a:r>
              <a:rPr lang="pt-BR" sz="2800" b="1" dirty="0">
                <a:solidFill>
                  <a:srgbClr val="006600"/>
                </a:solidFill>
              </a:rPr>
              <a:t>II– Reconciliados com </a:t>
            </a:r>
            <a:r>
              <a:rPr lang="pt-BR" sz="2800" b="1" dirty="0" smtClean="0">
                <a:solidFill>
                  <a:srgbClr val="006600"/>
                </a:solidFill>
              </a:rPr>
              <a:t>Deus				   </a:t>
            </a:r>
            <a:r>
              <a:rPr lang="pt-BR" sz="1800" b="1" dirty="0" smtClean="0">
                <a:solidFill>
                  <a:srgbClr val="006600"/>
                </a:solidFill>
              </a:rPr>
              <a:t>3</a:t>
            </a:r>
          </a:p>
          <a:p>
            <a:pPr marL="0" lvl="0" indent="0">
              <a:spcBef>
                <a:spcPct val="0"/>
              </a:spcBef>
              <a:buNone/>
              <a:defRPr/>
            </a:pPr>
            <a:endParaRPr lang="pt-BR" sz="2800" b="1" dirty="0">
              <a:solidFill>
                <a:srgbClr val="006600"/>
              </a:solidFill>
            </a:endParaRPr>
          </a:p>
          <a:p>
            <a:pPr marL="0" lvl="0" indent="0" algn="just">
              <a:spcBef>
                <a:spcPct val="0"/>
              </a:spcBef>
              <a:buNone/>
              <a:defRPr/>
            </a:pPr>
            <a:r>
              <a:rPr lang="pt-BR" sz="2800" b="1" dirty="0" smtClean="0">
                <a:solidFill>
                  <a:srgbClr val="006600"/>
                </a:solidFill>
              </a:rPr>
              <a:t>	</a:t>
            </a:r>
            <a:r>
              <a:rPr lang="pt-BR" sz="2800" dirty="0">
                <a:latin typeface="Arial" pitchFamily="34" charset="0"/>
                <a:cs typeface="Arial" pitchFamily="34" charset="0"/>
              </a:rPr>
              <a:t>A cruz desfez estas inimizades unindo os dois povos em um corpo criando com isso um novo homem; </a:t>
            </a:r>
            <a:r>
              <a:rPr lang="pt-BR" sz="2800" dirty="0" smtClean="0">
                <a:latin typeface="Arial" pitchFamily="34" charset="0"/>
                <a:cs typeface="Arial" pitchFamily="34" charset="0"/>
              </a:rPr>
              <a:t>os </a:t>
            </a:r>
            <a:r>
              <a:rPr lang="pt-BR" sz="2800" dirty="0">
                <a:latin typeface="Arial" pitchFamily="34" charset="0"/>
                <a:cs typeface="Arial" pitchFamily="34" charset="0"/>
              </a:rPr>
              <a:t>dois povos precisavam da paz que é Cristo. Aqueles que se odiavam agora se amam; agora todos juntos temos acesso ao Pai em um mesmo Espírito (</a:t>
            </a:r>
            <a:r>
              <a:rPr lang="pt-BR" sz="2800" dirty="0" err="1">
                <a:solidFill>
                  <a:srgbClr val="0000CC"/>
                </a:solidFill>
                <a:latin typeface="Arial" pitchFamily="34" charset="0"/>
                <a:cs typeface="Arial" pitchFamily="34" charset="0"/>
              </a:rPr>
              <a:t>Hb</a:t>
            </a:r>
            <a:r>
              <a:rPr lang="pt-BR" sz="2800" dirty="0">
                <a:solidFill>
                  <a:srgbClr val="0000CC"/>
                </a:solidFill>
                <a:latin typeface="Arial" pitchFamily="34" charset="0"/>
                <a:cs typeface="Arial" pitchFamily="34" charset="0"/>
              </a:rPr>
              <a:t> </a:t>
            </a:r>
            <a:r>
              <a:rPr lang="pt-BR" sz="2800" dirty="0" smtClean="0">
                <a:solidFill>
                  <a:srgbClr val="0000CC"/>
                </a:solidFill>
                <a:latin typeface="Arial" pitchFamily="34" charset="0"/>
                <a:cs typeface="Arial" pitchFamily="34" charset="0"/>
              </a:rPr>
              <a:t>10.19-22</a:t>
            </a:r>
            <a:r>
              <a:rPr lang="pt-BR" sz="2800" dirty="0" smtClean="0">
                <a:latin typeface="Arial" pitchFamily="34" charset="0"/>
                <a:cs typeface="Arial" pitchFamily="34" charset="0"/>
              </a:rPr>
              <a:t>). </a:t>
            </a:r>
            <a:r>
              <a:rPr lang="pt-BR" sz="2800" dirty="0">
                <a:latin typeface="Arial" pitchFamily="34" charset="0"/>
                <a:cs typeface="Arial" pitchFamily="34" charset="0"/>
              </a:rPr>
              <a:t>Os inimigos foram reconciliados. A explicação é a mesma de </a:t>
            </a:r>
            <a:r>
              <a:rPr lang="pt-BR" sz="2800" dirty="0" err="1">
                <a:solidFill>
                  <a:srgbClr val="0000CC"/>
                </a:solidFill>
                <a:latin typeface="Arial" pitchFamily="34" charset="0"/>
                <a:cs typeface="Arial" pitchFamily="34" charset="0"/>
              </a:rPr>
              <a:t>Rm</a:t>
            </a:r>
            <a:r>
              <a:rPr lang="pt-BR" sz="2800" dirty="0">
                <a:solidFill>
                  <a:srgbClr val="0000CC"/>
                </a:solidFill>
                <a:latin typeface="Arial" pitchFamily="34" charset="0"/>
                <a:cs typeface="Arial" pitchFamily="34" charset="0"/>
              </a:rPr>
              <a:t> 11.17</a:t>
            </a:r>
            <a:r>
              <a:rPr lang="pt-BR" sz="2800" dirty="0">
                <a:latin typeface="Arial" pitchFamily="34" charset="0"/>
                <a:cs typeface="Arial" pitchFamily="34" charset="0"/>
              </a:rPr>
              <a:t>, “</a:t>
            </a:r>
            <a:r>
              <a:rPr lang="pt-BR" sz="2800" dirty="0">
                <a:solidFill>
                  <a:srgbClr val="0000CC"/>
                </a:solidFill>
                <a:latin typeface="Arial" pitchFamily="34" charset="0"/>
                <a:cs typeface="Arial" pitchFamily="34" charset="0"/>
              </a:rPr>
              <a:t>enxertados</a:t>
            </a:r>
            <a:r>
              <a:rPr lang="pt-BR" sz="2800" dirty="0" smtClean="0">
                <a:latin typeface="Arial" pitchFamily="34" charset="0"/>
                <a:cs typeface="Arial" pitchFamily="34" charset="0"/>
              </a:rPr>
              <a:t>”. </a:t>
            </a:r>
            <a:r>
              <a:rPr lang="pt-BR" sz="2800" dirty="0">
                <a:latin typeface="Arial" pitchFamily="34" charset="0"/>
                <a:cs typeface="Arial" pitchFamily="34" charset="0"/>
              </a:rPr>
              <a:t>É preciso estar em Cristo para usufruir da reconciliação e desfrutar da paz </a:t>
            </a:r>
            <a:r>
              <a:rPr lang="pt-BR" sz="2800" dirty="0" smtClean="0">
                <a:latin typeface="Arial" pitchFamily="34" charset="0"/>
                <a:cs typeface="Arial" pitchFamily="34" charset="0"/>
              </a:rPr>
              <a:t>que Ele tem </a:t>
            </a:r>
            <a:r>
              <a:rPr lang="pt-BR" sz="2800" dirty="0">
                <a:latin typeface="Arial" pitchFamily="34" charset="0"/>
                <a:cs typeface="Arial" pitchFamily="34" charset="0"/>
              </a:rPr>
              <a:t>(</a:t>
            </a:r>
            <a:r>
              <a:rPr lang="pt-BR" sz="2800" dirty="0" err="1">
                <a:solidFill>
                  <a:srgbClr val="0000CC"/>
                </a:solidFill>
                <a:latin typeface="Arial" pitchFamily="34" charset="0"/>
                <a:cs typeface="Arial" pitchFamily="34" charset="0"/>
              </a:rPr>
              <a:t>Jo</a:t>
            </a:r>
            <a:r>
              <a:rPr lang="pt-BR" sz="2800" dirty="0">
                <a:solidFill>
                  <a:srgbClr val="0000CC"/>
                </a:solidFill>
                <a:latin typeface="Arial" pitchFamily="34" charset="0"/>
                <a:cs typeface="Arial" pitchFamily="34" charset="0"/>
              </a:rPr>
              <a:t> 14.27</a:t>
            </a:r>
            <a:r>
              <a:rPr lang="pt-BR" sz="2800" dirty="0" smtClean="0">
                <a:latin typeface="Arial" pitchFamily="34" charset="0"/>
                <a:cs typeface="Arial" pitchFamily="34" charset="0"/>
              </a:rPr>
              <a:t>).</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417319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5576" y="3886200"/>
            <a:ext cx="7560840" cy="1752600"/>
          </a:xfrm>
        </p:spPr>
        <p:txBody>
          <a:bodyPr>
            <a:noAutofit/>
          </a:bodyPr>
          <a:lstStyle/>
          <a:p>
            <a:pPr marL="342900" lvl="0" indent="-342900" fontAlgn="base">
              <a:spcAft>
                <a:spcPct val="0"/>
              </a:spcAft>
              <a:defRPr/>
            </a:pPr>
            <a:r>
              <a:rPr lang="pt-BR" sz="4200" b="1" i="1" dirty="0">
                <a:solidFill>
                  <a:srgbClr val="00B050"/>
                </a:solidFill>
                <a:cs typeface="Arial" charset="0"/>
              </a:rPr>
              <a:t>Lição 5: Gentios e Judeus Unidos Mediante a Cruz de Cristo</a:t>
            </a:r>
            <a:endParaRPr lang="pt-BR" sz="4200" dirty="0"/>
          </a:p>
        </p:txBody>
      </p:sp>
      <p:sp>
        <p:nvSpPr>
          <p:cNvPr id="2" name="Retângulo 1"/>
          <p:cNvSpPr/>
          <p:nvPr/>
        </p:nvSpPr>
        <p:spPr>
          <a:xfrm>
            <a:off x="1403648" y="1628800"/>
            <a:ext cx="6120680" cy="707886"/>
          </a:xfrm>
          <a:prstGeom prst="rect">
            <a:avLst/>
          </a:prstGeom>
        </p:spPr>
        <p:txBody>
          <a:bodyPr wrap="square">
            <a:spAutoFit/>
          </a:bodyPr>
          <a:lstStyle/>
          <a:p>
            <a:r>
              <a:rPr lang="pt-BR" sz="4000" dirty="0">
                <a:solidFill>
                  <a:srgbClr val="7030A0"/>
                </a:solidFill>
                <a:latin typeface="Arial Black" pitchFamily="34" charset="0"/>
                <a:ea typeface="+mj-ea"/>
                <a:cs typeface="+mj-cs"/>
              </a:rPr>
              <a:t>CARTA AOS </a:t>
            </a:r>
            <a:r>
              <a:rPr lang="pt-BR" sz="4000" dirty="0" smtClean="0">
                <a:solidFill>
                  <a:srgbClr val="7030A0"/>
                </a:solidFill>
                <a:latin typeface="Arial Black" pitchFamily="34" charset="0"/>
                <a:ea typeface="+mj-ea"/>
                <a:cs typeface="+mj-cs"/>
              </a:rPr>
              <a:t>EFÉSIOS</a:t>
            </a:r>
            <a:endParaRPr lang="pt-BR" sz="4000" dirty="0"/>
          </a:p>
        </p:txBody>
      </p:sp>
    </p:spTree>
    <p:extLst>
      <p:ext uri="{BB962C8B-B14F-4D97-AF65-F5344CB8AC3E}">
        <p14:creationId xmlns:p14="http://schemas.microsoft.com/office/powerpoint/2010/main" val="168695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904656"/>
          </a:xfrm>
        </p:spPr>
        <p:txBody>
          <a:bodyPr>
            <a:noAutofit/>
          </a:bodyPr>
          <a:lstStyle/>
          <a:p>
            <a:pPr marL="0" indent="0">
              <a:buNone/>
            </a:pPr>
            <a:r>
              <a:rPr lang="pt-BR" sz="2600" dirty="0" err="1">
                <a:solidFill>
                  <a:srgbClr val="0000CC"/>
                </a:solidFill>
              </a:rPr>
              <a:t>Hb</a:t>
            </a:r>
            <a:r>
              <a:rPr lang="pt-BR" sz="2600" dirty="0">
                <a:solidFill>
                  <a:srgbClr val="0000CC"/>
                </a:solidFill>
              </a:rPr>
              <a:t> </a:t>
            </a:r>
            <a:r>
              <a:rPr lang="pt-BR" sz="2600" dirty="0" smtClean="0">
                <a:solidFill>
                  <a:srgbClr val="0000CC"/>
                </a:solidFill>
              </a:rPr>
              <a:t>10. </a:t>
            </a:r>
            <a:r>
              <a:rPr lang="pt-BR" sz="2600" dirty="0">
                <a:solidFill>
                  <a:srgbClr val="0000CC"/>
                </a:solidFill>
              </a:rPr>
              <a:t>19 </a:t>
            </a:r>
            <a:r>
              <a:rPr lang="pt-BR" sz="2600" dirty="0" smtClean="0">
                <a:solidFill>
                  <a:srgbClr val="0000CC"/>
                </a:solidFill>
              </a:rPr>
              <a:t> </a:t>
            </a:r>
            <a:r>
              <a:rPr lang="pt-BR" sz="2600" dirty="0">
                <a:solidFill>
                  <a:srgbClr val="0000CC"/>
                </a:solidFill>
              </a:rPr>
              <a:t>Tendo, pois, irmãos, ousadia para entrar no Santuário, pelo sangue de Jesus</a:t>
            </a:r>
            <a:r>
              <a:rPr lang="pt-BR" sz="2600" dirty="0" smtClean="0">
                <a:solidFill>
                  <a:srgbClr val="0000CC"/>
                </a:solidFill>
              </a:rPr>
              <a:t>,    20  </a:t>
            </a:r>
            <a:r>
              <a:rPr lang="pt-BR" sz="2600" dirty="0">
                <a:solidFill>
                  <a:srgbClr val="0000CC"/>
                </a:solidFill>
              </a:rPr>
              <a:t>pelo novo e vivo caminho que ele nos consagrou, pelo véu, isto é, pela sua carne</a:t>
            </a:r>
            <a:r>
              <a:rPr lang="pt-BR" sz="2600" dirty="0" smtClean="0">
                <a:solidFill>
                  <a:srgbClr val="0000CC"/>
                </a:solidFill>
              </a:rPr>
              <a:t>,    21  </a:t>
            </a:r>
            <a:r>
              <a:rPr lang="pt-BR" sz="2600" dirty="0">
                <a:solidFill>
                  <a:srgbClr val="0000CC"/>
                </a:solidFill>
              </a:rPr>
              <a:t>e tendo um grande sacerdote sobre a casa de Deus</a:t>
            </a:r>
            <a:r>
              <a:rPr lang="pt-BR" sz="2600" dirty="0" smtClean="0">
                <a:solidFill>
                  <a:srgbClr val="0000CC"/>
                </a:solidFill>
              </a:rPr>
              <a:t>,    22  </a:t>
            </a:r>
            <a:r>
              <a:rPr lang="pt-BR" sz="2600" dirty="0">
                <a:solidFill>
                  <a:srgbClr val="0000CC"/>
                </a:solidFill>
              </a:rPr>
              <a:t>cheguemo-nos com verdadeiro coração, em inteira certeza de fé; tendo o coração purificado da má consciência e o corpo lavado com água limpa,</a:t>
            </a:r>
            <a:endParaRPr lang="pt-BR" sz="2600" dirty="0">
              <a:solidFill>
                <a:srgbClr val="0000CC"/>
              </a:solidFill>
            </a:endParaRPr>
          </a:p>
          <a:p>
            <a:pPr marL="0" indent="0">
              <a:buNone/>
            </a:pPr>
            <a:r>
              <a:rPr lang="pt-BR" sz="2800" dirty="0" err="1" smtClean="0">
                <a:solidFill>
                  <a:srgbClr val="7030A0"/>
                </a:solidFill>
              </a:rPr>
              <a:t>Rm</a:t>
            </a:r>
            <a:r>
              <a:rPr lang="pt-BR" sz="2800" dirty="0" smtClean="0">
                <a:solidFill>
                  <a:srgbClr val="7030A0"/>
                </a:solidFill>
              </a:rPr>
              <a:t> 11. </a:t>
            </a:r>
            <a:r>
              <a:rPr lang="pt-BR" sz="2800" dirty="0">
                <a:solidFill>
                  <a:srgbClr val="7030A0"/>
                </a:solidFill>
              </a:rPr>
              <a:t>17  E se alguns dos ramos foram quebrados, e tu, sendo zambujeiro, foste enxertado em lugar deles e feito participante da raiz e da seiva da oliveira</a:t>
            </a:r>
            <a:r>
              <a:rPr lang="pt-BR" sz="2800" dirty="0" smtClean="0">
                <a:solidFill>
                  <a:srgbClr val="7030A0"/>
                </a:solidFill>
              </a:rPr>
              <a:t>,</a:t>
            </a:r>
          </a:p>
          <a:p>
            <a:pPr marL="0" indent="0">
              <a:buNone/>
            </a:pPr>
            <a:endParaRPr lang="pt-BR" sz="1200" dirty="0">
              <a:solidFill>
                <a:srgbClr val="0000CC"/>
              </a:solidFill>
            </a:endParaRPr>
          </a:p>
          <a:p>
            <a:pPr marL="0" indent="0">
              <a:buNone/>
            </a:pPr>
            <a:r>
              <a:rPr lang="pt-BR" sz="2800" dirty="0" err="1" smtClean="0">
                <a:solidFill>
                  <a:srgbClr val="0000CC"/>
                </a:solidFill>
              </a:rPr>
              <a:t>Jo</a:t>
            </a:r>
            <a:r>
              <a:rPr lang="pt-BR" sz="2800" dirty="0" smtClean="0">
                <a:solidFill>
                  <a:srgbClr val="0000CC"/>
                </a:solidFill>
              </a:rPr>
              <a:t> 14. </a:t>
            </a:r>
            <a:r>
              <a:rPr lang="pt-BR" sz="2800" dirty="0">
                <a:solidFill>
                  <a:srgbClr val="0000CC"/>
                </a:solidFill>
              </a:rPr>
              <a:t>27  Deixo-vos a paz, a minha paz vos dou; não </a:t>
            </a:r>
            <a:r>
              <a:rPr lang="pt-BR" sz="2800" dirty="0" err="1">
                <a:solidFill>
                  <a:srgbClr val="0000CC"/>
                </a:solidFill>
              </a:rPr>
              <a:t>vo-la</a:t>
            </a:r>
            <a:r>
              <a:rPr lang="pt-BR" sz="2800" dirty="0">
                <a:solidFill>
                  <a:srgbClr val="0000CC"/>
                </a:solidFill>
              </a:rPr>
              <a:t> dou como o mundo a dá. Não se turbe o vosso coração, nem se atemorize.</a:t>
            </a:r>
            <a:endParaRPr lang="pt-BR" sz="2800" dirty="0">
              <a:solidFill>
                <a:srgbClr val="0000CC"/>
              </a:solidFill>
            </a:endParaRPr>
          </a:p>
        </p:txBody>
      </p:sp>
    </p:spTree>
    <p:extLst>
      <p:ext uri="{BB962C8B-B14F-4D97-AF65-F5344CB8AC3E}">
        <p14:creationId xmlns:p14="http://schemas.microsoft.com/office/powerpoint/2010/main" val="1727229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sz="3900" b="1" dirty="0">
                <a:solidFill>
                  <a:srgbClr val="006600"/>
                </a:solidFill>
              </a:rPr>
              <a:t>I – Separados da Comunidade de </a:t>
            </a:r>
            <a:r>
              <a:rPr lang="pt-BR" sz="3900" b="1" dirty="0" smtClean="0">
                <a:solidFill>
                  <a:srgbClr val="006600"/>
                </a:solidFill>
              </a:rPr>
              <a:t>Deus</a:t>
            </a:r>
          </a:p>
          <a:p>
            <a:pPr marL="0" indent="0">
              <a:buNone/>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11,12)</a:t>
            </a:r>
            <a:endParaRPr lang="pt-BR" sz="3000" dirty="0">
              <a:solidFill>
                <a:srgbClr val="006600"/>
              </a:solidFill>
            </a:endParaRPr>
          </a:p>
          <a:p>
            <a:pPr marL="0" lvl="0" indent="0">
              <a:spcBef>
                <a:spcPct val="0"/>
              </a:spcBef>
              <a:buNone/>
              <a:defRPr/>
            </a:pPr>
            <a:r>
              <a:rPr lang="pt-BR" sz="3900" b="1" dirty="0">
                <a:solidFill>
                  <a:srgbClr val="006600"/>
                </a:solidFill>
              </a:rPr>
              <a:t>II– Reconciliados com </a:t>
            </a:r>
            <a:r>
              <a:rPr lang="pt-BR" sz="3900" b="1" dirty="0" smtClean="0">
                <a:solidFill>
                  <a:srgbClr val="006600"/>
                </a:solidFill>
              </a:rPr>
              <a:t>Deus</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a:t>
            </a:r>
            <a:r>
              <a:rPr lang="pt-BR" sz="3000" b="1" dirty="0">
                <a:solidFill>
                  <a:srgbClr val="006600"/>
                </a:solidFill>
              </a:rPr>
              <a:t>v. </a:t>
            </a:r>
            <a:r>
              <a:rPr lang="pt-BR" sz="3000" b="1" dirty="0" smtClean="0">
                <a:solidFill>
                  <a:srgbClr val="006600"/>
                </a:solidFill>
              </a:rPr>
              <a:t>13-18</a:t>
            </a:r>
            <a:r>
              <a:rPr lang="pt-BR" sz="3000" b="1" dirty="0">
                <a:solidFill>
                  <a:srgbClr val="006600"/>
                </a:solidFill>
              </a:rPr>
              <a:t>)</a:t>
            </a:r>
            <a:endParaRPr lang="pt-BR" sz="3000" b="1" cap="small" dirty="0">
              <a:solidFill>
                <a:srgbClr val="006600"/>
              </a:solidFill>
              <a:cs typeface="Arial" charset="0"/>
            </a:endParaRPr>
          </a:p>
          <a:p>
            <a:pPr marL="0" lvl="0" indent="0">
              <a:spcBef>
                <a:spcPct val="0"/>
              </a:spcBef>
              <a:buNone/>
              <a:defRPr/>
            </a:pPr>
            <a:r>
              <a:rPr lang="pt-BR" sz="3900" b="1" dirty="0">
                <a:solidFill>
                  <a:srgbClr val="FF0000"/>
                </a:solidFill>
              </a:rPr>
              <a:t>III– Família de </a:t>
            </a:r>
            <a:r>
              <a:rPr lang="pt-BR" sz="3900" b="1" dirty="0" smtClean="0">
                <a:solidFill>
                  <a:srgbClr val="FF0000"/>
                </a:solidFill>
              </a:rPr>
              <a:t>Deus</a:t>
            </a:r>
            <a:r>
              <a:rPr lang="pt-BR" sz="3600" b="1" dirty="0" smtClean="0">
                <a:solidFill>
                  <a:srgbClr val="FF0000"/>
                </a:solidFill>
              </a:rPr>
              <a:t>		</a:t>
            </a:r>
          </a:p>
          <a:p>
            <a:pPr marL="0" lvl="0" indent="0">
              <a:spcBef>
                <a:spcPct val="0"/>
              </a:spcBef>
              <a:buNone/>
              <a:defRPr/>
            </a:pPr>
            <a:r>
              <a:rPr lang="pt-BR" sz="3600" b="1" dirty="0">
                <a:solidFill>
                  <a:srgbClr val="FF0000"/>
                </a:solidFill>
              </a:rPr>
              <a:t>	</a:t>
            </a:r>
            <a:r>
              <a:rPr lang="pt-BR" sz="3600" b="1" dirty="0" smtClean="0">
                <a:solidFill>
                  <a:srgbClr val="FF0000"/>
                </a:solidFill>
              </a:rPr>
              <a:t>				</a:t>
            </a:r>
            <a:r>
              <a:rPr lang="pt-BR" sz="3000" b="1" dirty="0" smtClean="0">
                <a:solidFill>
                  <a:srgbClr val="FF0000"/>
                </a:solidFill>
              </a:rPr>
              <a:t>(v</a:t>
            </a:r>
            <a:r>
              <a:rPr lang="pt-BR" sz="3000" b="1" dirty="0">
                <a:solidFill>
                  <a:srgbClr val="FF0000"/>
                </a:solidFill>
              </a:rPr>
              <a:t>. 19-22)</a:t>
            </a:r>
            <a:r>
              <a:rPr lang="pt-BR" sz="3000" dirty="0" smtClean="0">
                <a:solidFill>
                  <a:srgbClr val="006600"/>
                </a:solidFill>
                <a:cs typeface="Arial" pitchFamily="34" charset="0"/>
              </a:rPr>
              <a:t>	</a:t>
            </a:r>
          </a:p>
          <a:p>
            <a:pPr marL="0" lvl="0" indent="0">
              <a:spcBef>
                <a:spcPct val="0"/>
              </a:spcBef>
              <a:buNone/>
              <a:defRPr/>
            </a:pPr>
            <a:r>
              <a:rPr lang="pt-BR" sz="4300" dirty="0">
                <a:solidFill>
                  <a:srgbClr val="006600"/>
                </a:solidFill>
                <a:cs typeface="Arial" pitchFamily="34" charset="0"/>
              </a:rPr>
              <a:t>	</a:t>
            </a:r>
            <a:r>
              <a:rPr lang="pt-BR" sz="4300" b="1" dirty="0">
                <a:solidFill>
                  <a:srgbClr val="006600"/>
                </a:solidFill>
              </a:rPr>
              <a:t>- Conclusão</a:t>
            </a:r>
          </a:p>
        </p:txBody>
      </p:sp>
    </p:spTree>
    <p:extLst>
      <p:ext uri="{BB962C8B-B14F-4D97-AF65-F5344CB8AC3E}">
        <p14:creationId xmlns:p14="http://schemas.microsoft.com/office/powerpoint/2010/main" val="1708246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32656"/>
            <a:ext cx="7848872" cy="6120680"/>
          </a:xfrm>
        </p:spPr>
        <p:txBody>
          <a:bodyPr>
            <a:noAutofit/>
          </a:bodyPr>
          <a:lstStyle/>
          <a:p>
            <a:pPr marL="0" indent="0">
              <a:buNone/>
            </a:pPr>
            <a:r>
              <a:rPr lang="pt-BR" dirty="0">
                <a:solidFill>
                  <a:srgbClr val="0000CC"/>
                </a:solidFill>
              </a:rPr>
              <a:t>Efésios 2. </a:t>
            </a:r>
            <a:r>
              <a:rPr lang="pt-BR" dirty="0" smtClean="0">
                <a:solidFill>
                  <a:srgbClr val="0000CC"/>
                </a:solidFill>
              </a:rPr>
              <a:t> 19  </a:t>
            </a:r>
            <a:r>
              <a:rPr lang="pt-BR" dirty="0">
                <a:solidFill>
                  <a:srgbClr val="0000CC"/>
                </a:solidFill>
              </a:rPr>
              <a:t>Assim que já não sois estrangeiros, nem forasteiros, mas concidadãos dos Santos e da família de Deus;</a:t>
            </a:r>
          </a:p>
          <a:p>
            <a:pPr marL="0" indent="0">
              <a:buNone/>
            </a:pPr>
            <a:r>
              <a:rPr lang="pt-BR" dirty="0">
                <a:solidFill>
                  <a:srgbClr val="0000CC"/>
                </a:solidFill>
              </a:rPr>
              <a:t>20  edificados sobre o fundamento dos apóstolos e dos profetas, de que Jesus Cristo é a principal pedra da esquina;</a:t>
            </a:r>
          </a:p>
          <a:p>
            <a:pPr marL="0" indent="0">
              <a:buNone/>
            </a:pPr>
            <a:r>
              <a:rPr lang="pt-BR" dirty="0">
                <a:solidFill>
                  <a:srgbClr val="0000CC"/>
                </a:solidFill>
              </a:rPr>
              <a:t>21  no qual todo o edifício, bem ajustado, cresce para templo santo no Senhor,</a:t>
            </a:r>
          </a:p>
          <a:p>
            <a:pPr marL="0" indent="0">
              <a:buNone/>
            </a:pPr>
            <a:r>
              <a:rPr lang="pt-BR" dirty="0">
                <a:solidFill>
                  <a:srgbClr val="0000CC"/>
                </a:solidFill>
              </a:rPr>
              <a:t>22  no qual também vós juntamente sois edificados para morada de Deus no Espírito.</a:t>
            </a:r>
          </a:p>
        </p:txBody>
      </p:sp>
    </p:spTree>
    <p:extLst>
      <p:ext uri="{BB962C8B-B14F-4D97-AF65-F5344CB8AC3E}">
        <p14:creationId xmlns:p14="http://schemas.microsoft.com/office/powerpoint/2010/main" val="2558078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080120"/>
          </a:xfrm>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457200" y="1628800"/>
            <a:ext cx="8229600" cy="4752528"/>
          </a:xfrm>
          <a:ln>
            <a:solidFill>
              <a:schemeClr val="tx1"/>
            </a:solidFill>
          </a:ln>
        </p:spPr>
        <p:txBody>
          <a:bodyPr>
            <a:normAutofit/>
          </a:bodyPr>
          <a:lstStyle/>
          <a:p>
            <a:pPr marL="0" lvl="0" indent="0">
              <a:spcBef>
                <a:spcPct val="0"/>
              </a:spcBef>
              <a:buNone/>
              <a:defRPr/>
            </a:pPr>
            <a:r>
              <a:rPr lang="pt-BR" sz="2400" b="1" cap="small" dirty="0">
                <a:solidFill>
                  <a:srgbClr val="006600"/>
                </a:solidFill>
                <a:cs typeface="Arial" charset="0"/>
              </a:rPr>
              <a:t>III– Família de Deus</a:t>
            </a:r>
            <a:r>
              <a:rPr lang="pt-BR" sz="2400" b="1" cap="small" dirty="0" smtClean="0">
                <a:solidFill>
                  <a:srgbClr val="006600"/>
                </a:solidFill>
                <a:cs typeface="Arial" charset="0"/>
              </a:rPr>
              <a:t>						</a:t>
            </a:r>
            <a:r>
              <a:rPr lang="pt-BR" sz="1800" b="1" cap="small" dirty="0" smtClean="0">
                <a:solidFill>
                  <a:srgbClr val="006600"/>
                </a:solidFill>
                <a:cs typeface="Arial" charset="0"/>
              </a:rPr>
              <a:t>1</a:t>
            </a:r>
          </a:p>
          <a:p>
            <a:pPr marL="0" lvl="0" indent="0">
              <a:spcBef>
                <a:spcPct val="0"/>
              </a:spcBef>
              <a:buNone/>
              <a:defRPr/>
            </a:pPr>
            <a:endParaRPr lang="pt-BR" sz="1400" b="1" cap="small" dirty="0">
              <a:solidFill>
                <a:srgbClr val="006600"/>
              </a:solidFill>
              <a:latin typeface="Arial" pitchFamily="34" charset="0"/>
              <a:cs typeface="Arial" charset="0"/>
            </a:endParaRPr>
          </a:p>
          <a:p>
            <a:pPr marL="0" lvl="0" indent="0" algn="just">
              <a:spcBef>
                <a:spcPct val="0"/>
              </a:spcBef>
              <a:buNone/>
              <a:defRPr/>
            </a:pPr>
            <a:r>
              <a:rPr lang="pt-BR" sz="2400" b="1" cap="small" dirty="0" smtClean="0">
                <a:solidFill>
                  <a:srgbClr val="006600"/>
                </a:solidFill>
                <a:latin typeface="Arial" pitchFamily="34" charset="0"/>
                <a:cs typeface="Arial" charset="0"/>
              </a:rPr>
              <a:t>	</a:t>
            </a:r>
            <a:r>
              <a:rPr lang="pt-BR" sz="2800" dirty="0">
                <a:solidFill>
                  <a:prstClr val="black"/>
                </a:solidFill>
                <a:latin typeface="Arial" pitchFamily="34" charset="0"/>
                <a:cs typeface="Arial" pitchFamily="34" charset="0"/>
              </a:rPr>
              <a:t>Agora não se deve misturar mais o presente com o passado, pois isso seria minimizar a obra da cruz de Cristo. Há muitos cristãos vivendo como no passado e não desfrutando da comunhão em Cristo. O termo “</a:t>
            </a:r>
            <a:r>
              <a:rPr lang="pt-BR" sz="2800" dirty="0">
                <a:solidFill>
                  <a:srgbClr val="0000CC"/>
                </a:solidFill>
                <a:latin typeface="Arial" pitchFamily="34" charset="0"/>
                <a:cs typeface="Arial" pitchFamily="34" charset="0"/>
              </a:rPr>
              <a:t>estrangeiros</a:t>
            </a:r>
            <a:r>
              <a:rPr lang="pt-BR" sz="2800" dirty="0">
                <a:solidFill>
                  <a:prstClr val="black"/>
                </a:solidFill>
                <a:latin typeface="Arial" pitchFamily="34" charset="0"/>
                <a:cs typeface="Arial" pitchFamily="34" charset="0"/>
              </a:rPr>
              <a:t>” traz consigo a ideia de desprezo, mas </a:t>
            </a:r>
            <a:r>
              <a:rPr lang="pt-BR" sz="2800" dirty="0" smtClean="0">
                <a:solidFill>
                  <a:prstClr val="black"/>
                </a:solidFill>
                <a:latin typeface="Arial" pitchFamily="34" charset="0"/>
                <a:cs typeface="Arial" pitchFamily="34" charset="0"/>
              </a:rPr>
              <a:t>já </a:t>
            </a:r>
            <a:r>
              <a:rPr lang="pt-BR" sz="2800" dirty="0">
                <a:solidFill>
                  <a:prstClr val="black"/>
                </a:solidFill>
                <a:latin typeface="Arial" pitchFamily="34" charset="0"/>
                <a:cs typeface="Arial" pitchFamily="34" charset="0"/>
              </a:rPr>
              <a:t>não somos mais </a:t>
            </a:r>
            <a:r>
              <a:rPr lang="pt-BR" sz="2800" dirty="0" smtClean="0">
                <a:solidFill>
                  <a:prstClr val="black"/>
                </a:solidFill>
                <a:latin typeface="Arial" pitchFamily="34" charset="0"/>
                <a:cs typeface="Arial" pitchFamily="34" charset="0"/>
              </a:rPr>
              <a:t>isso</a:t>
            </a:r>
            <a:r>
              <a:rPr lang="pt-BR" sz="2800" dirty="0">
                <a:solidFill>
                  <a:prstClr val="black"/>
                </a:solidFill>
                <a:latin typeface="Arial" pitchFamily="34" charset="0"/>
                <a:cs typeface="Arial" pitchFamily="34" charset="0"/>
              </a:rPr>
              <a:t>,</a:t>
            </a:r>
            <a:r>
              <a:rPr lang="pt-BR" sz="2800" dirty="0" smtClean="0">
                <a:solidFill>
                  <a:prstClr val="black"/>
                </a:solidFill>
                <a:latin typeface="Arial" pitchFamily="34" charset="0"/>
                <a:cs typeface="Arial" pitchFamily="34" charset="0"/>
              </a:rPr>
              <a:t> </a:t>
            </a:r>
            <a:r>
              <a:rPr lang="pt-BR" sz="2800" dirty="0">
                <a:solidFill>
                  <a:prstClr val="black"/>
                </a:solidFill>
                <a:latin typeface="Arial" pitchFamily="34" charset="0"/>
                <a:cs typeface="Arial" pitchFamily="34" charset="0"/>
              </a:rPr>
              <a:t>somos concidadãos dos santos e família de Deus</a:t>
            </a:r>
            <a:r>
              <a:rPr lang="pt-BR" sz="2800" dirty="0" smtClean="0">
                <a:solidFill>
                  <a:prstClr val="black"/>
                </a:solidFill>
                <a:latin typeface="Arial" pitchFamily="34" charset="0"/>
                <a:cs typeface="Arial" pitchFamily="34" charset="0"/>
              </a:rPr>
              <a:t>.   (</a:t>
            </a:r>
            <a:r>
              <a:rPr lang="pt-BR" sz="2800" dirty="0" err="1" smtClean="0">
                <a:solidFill>
                  <a:srgbClr val="0000CC"/>
                </a:solidFill>
                <a:latin typeface="Arial" pitchFamily="34" charset="0"/>
                <a:cs typeface="Arial" pitchFamily="34" charset="0"/>
              </a:rPr>
              <a:t>Ef</a:t>
            </a:r>
            <a:r>
              <a:rPr lang="pt-BR" sz="2800" dirty="0" smtClean="0">
                <a:solidFill>
                  <a:srgbClr val="0000CC"/>
                </a:solidFill>
                <a:latin typeface="Arial" pitchFamily="34" charset="0"/>
                <a:cs typeface="Arial" pitchFamily="34" charset="0"/>
              </a:rPr>
              <a:t> 3.14, 15</a:t>
            </a:r>
            <a:r>
              <a:rPr lang="pt-BR" sz="2800" dirty="0" smtClean="0">
                <a:solidFill>
                  <a:prstClr val="black"/>
                </a:solidFill>
                <a:latin typeface="Arial" pitchFamily="34" charset="0"/>
                <a:cs typeface="Arial" pitchFamily="34" charset="0"/>
              </a:rPr>
              <a:t>)</a:t>
            </a:r>
            <a:endParaRPr lang="pt-BR"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7950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721499"/>
          </a:xfrm>
        </p:spPr>
        <p:txBody>
          <a:bodyPr>
            <a:normAutofit/>
          </a:bodyPr>
          <a:lstStyle/>
          <a:p>
            <a:pPr marL="0" lvl="0" indent="0" algn="just" fontAlgn="base">
              <a:spcBef>
                <a:spcPct val="0"/>
              </a:spcBef>
              <a:spcAft>
                <a:spcPct val="0"/>
              </a:spcAft>
              <a:buNone/>
              <a:defRPr/>
            </a:pPr>
            <a:endParaRPr lang="pt-BR" dirty="0" smtClean="0">
              <a:solidFill>
                <a:srgbClr val="0000CC"/>
              </a:solidFill>
              <a:latin typeface="Arial" pitchFamily="34" charset="0"/>
              <a:cs typeface="Arial" pitchFamily="34" charset="0"/>
            </a:endParaRPr>
          </a:p>
          <a:p>
            <a:pPr marL="0" lvl="0" indent="0" algn="just" fontAlgn="base">
              <a:spcBef>
                <a:spcPct val="0"/>
              </a:spcBef>
              <a:spcAft>
                <a:spcPct val="0"/>
              </a:spcAft>
              <a:buNone/>
              <a:defRPr/>
            </a:pPr>
            <a:endParaRPr lang="pt-BR" dirty="0">
              <a:solidFill>
                <a:srgbClr val="0000CC"/>
              </a:solidFill>
              <a:latin typeface="Arial" pitchFamily="34" charset="0"/>
              <a:cs typeface="Arial" pitchFamily="34" charset="0"/>
            </a:endParaRPr>
          </a:p>
          <a:p>
            <a:pPr marL="0" lvl="0" indent="0" algn="just" fontAlgn="base">
              <a:spcBef>
                <a:spcPct val="0"/>
              </a:spcBef>
              <a:spcAft>
                <a:spcPct val="0"/>
              </a:spcAft>
              <a:buNone/>
              <a:defRPr/>
            </a:pPr>
            <a:r>
              <a:rPr lang="pt-BR" dirty="0" err="1" smtClean="0">
                <a:solidFill>
                  <a:srgbClr val="0000CC"/>
                </a:solidFill>
                <a:latin typeface="Arial" pitchFamily="34" charset="0"/>
                <a:cs typeface="Arial" pitchFamily="34" charset="0"/>
              </a:rPr>
              <a:t>Ef</a:t>
            </a:r>
            <a:r>
              <a:rPr lang="pt-BR" dirty="0" smtClean="0">
                <a:solidFill>
                  <a:srgbClr val="0000CC"/>
                </a:solidFill>
                <a:latin typeface="Arial" pitchFamily="34" charset="0"/>
                <a:cs typeface="Arial" pitchFamily="34" charset="0"/>
              </a:rPr>
              <a:t> </a:t>
            </a:r>
            <a:r>
              <a:rPr lang="pt-BR" dirty="0">
                <a:solidFill>
                  <a:srgbClr val="0000CC"/>
                </a:solidFill>
                <a:latin typeface="Arial" pitchFamily="34" charset="0"/>
                <a:cs typeface="Arial" pitchFamily="34" charset="0"/>
              </a:rPr>
              <a:t>3. 14 </a:t>
            </a:r>
            <a:r>
              <a:rPr lang="pt-BR" dirty="0" smtClean="0">
                <a:solidFill>
                  <a:srgbClr val="0000CC"/>
                </a:solidFill>
                <a:latin typeface="Arial" pitchFamily="34" charset="0"/>
                <a:cs typeface="Arial" pitchFamily="34" charset="0"/>
              </a:rPr>
              <a:t> </a:t>
            </a:r>
            <a:r>
              <a:rPr lang="pt-BR" dirty="0">
                <a:solidFill>
                  <a:srgbClr val="0000CC"/>
                </a:solidFill>
                <a:latin typeface="Arial" pitchFamily="34" charset="0"/>
                <a:cs typeface="Arial" pitchFamily="34" charset="0"/>
              </a:rPr>
              <a:t>Por causa disso, me ponho de joelhos perante o Pai de nosso Senhor Jesus Cristo,</a:t>
            </a:r>
          </a:p>
          <a:p>
            <a:pPr marL="0" lvl="0" indent="0" algn="just" fontAlgn="base">
              <a:spcBef>
                <a:spcPct val="0"/>
              </a:spcBef>
              <a:spcAft>
                <a:spcPct val="0"/>
              </a:spcAft>
              <a:buNone/>
              <a:defRPr/>
            </a:pPr>
            <a:r>
              <a:rPr lang="pt-BR" dirty="0">
                <a:solidFill>
                  <a:srgbClr val="0000CC"/>
                </a:solidFill>
                <a:latin typeface="Arial" pitchFamily="34" charset="0"/>
                <a:cs typeface="Arial" pitchFamily="34" charset="0"/>
              </a:rPr>
              <a:t>15  do qual toda a família nos céus e na terra toma o nome,</a:t>
            </a:r>
            <a:endParaRPr lang="pt-BR" dirty="0" smtClean="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169922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080120"/>
          </a:xfrm>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457200" y="1628800"/>
            <a:ext cx="8229600" cy="4752528"/>
          </a:xfrm>
          <a:ln>
            <a:solidFill>
              <a:schemeClr val="tx1"/>
            </a:solidFill>
          </a:ln>
        </p:spPr>
        <p:txBody>
          <a:bodyPr>
            <a:normAutofit/>
          </a:bodyPr>
          <a:lstStyle/>
          <a:p>
            <a:pPr marL="0" lvl="0" indent="0">
              <a:spcBef>
                <a:spcPct val="0"/>
              </a:spcBef>
              <a:buNone/>
              <a:defRPr/>
            </a:pPr>
            <a:r>
              <a:rPr lang="pt-BR" sz="2400" b="1" cap="small" dirty="0">
                <a:solidFill>
                  <a:srgbClr val="006600"/>
                </a:solidFill>
                <a:cs typeface="Arial" charset="0"/>
              </a:rPr>
              <a:t>III– Família de Deus</a:t>
            </a:r>
            <a:r>
              <a:rPr lang="pt-BR" sz="2400" b="1" cap="small" dirty="0" smtClean="0">
                <a:solidFill>
                  <a:srgbClr val="006600"/>
                </a:solidFill>
                <a:cs typeface="Arial" charset="0"/>
              </a:rPr>
              <a:t>						  </a:t>
            </a:r>
            <a:r>
              <a:rPr lang="pt-BR" sz="1800" b="1" cap="small" dirty="0" smtClean="0">
                <a:solidFill>
                  <a:srgbClr val="006600"/>
                </a:solidFill>
                <a:cs typeface="Arial" charset="0"/>
              </a:rPr>
              <a:t>2</a:t>
            </a:r>
          </a:p>
          <a:p>
            <a:pPr marL="0" lvl="0" indent="0">
              <a:spcBef>
                <a:spcPct val="0"/>
              </a:spcBef>
              <a:buNone/>
              <a:defRPr/>
            </a:pPr>
            <a:endParaRPr lang="pt-BR" sz="1000" b="1" cap="small" dirty="0">
              <a:solidFill>
                <a:srgbClr val="006600"/>
              </a:solidFill>
              <a:latin typeface="Arial" pitchFamily="34" charset="0"/>
              <a:cs typeface="Arial" charset="0"/>
            </a:endParaRPr>
          </a:p>
          <a:p>
            <a:pPr indent="0" algn="just">
              <a:spcAft>
                <a:spcPts val="400"/>
              </a:spcAft>
              <a:buNone/>
            </a:pPr>
            <a:r>
              <a:rPr lang="pt-BR" sz="2400" b="1" cap="small" dirty="0">
                <a:solidFill>
                  <a:srgbClr val="006600"/>
                </a:solidFill>
                <a:latin typeface="Arial" pitchFamily="34" charset="0"/>
                <a:cs typeface="Arial" charset="0"/>
              </a:rPr>
              <a:t>	</a:t>
            </a:r>
            <a:r>
              <a:rPr lang="pt-BR" sz="2800" dirty="0" smtClean="0">
                <a:latin typeface="Arial" pitchFamily="34" charset="0"/>
                <a:ea typeface="Calibri"/>
                <a:cs typeface="Arial" pitchFamily="34" charset="0"/>
              </a:rPr>
              <a:t>Somos </a:t>
            </a:r>
            <a:r>
              <a:rPr lang="pt-BR" sz="2800" dirty="0">
                <a:latin typeface="Arial" pitchFamily="34" charset="0"/>
                <a:ea typeface="Calibri"/>
                <a:cs typeface="Arial" pitchFamily="34" charset="0"/>
              </a:rPr>
              <a:t>também comparados a um edifício que não é construído por mãos de homens. </a:t>
            </a:r>
            <a:r>
              <a:rPr lang="pt-BR" sz="2800" dirty="0" smtClean="0">
                <a:latin typeface="Arial" pitchFamily="34" charset="0"/>
                <a:ea typeface="Calibri"/>
                <a:cs typeface="Arial" pitchFamily="34" charset="0"/>
              </a:rPr>
              <a:t>Somos edificados </a:t>
            </a:r>
            <a:r>
              <a:rPr lang="pt-BR" sz="2800" dirty="0">
                <a:latin typeface="Arial" pitchFamily="34" charset="0"/>
                <a:ea typeface="Calibri"/>
                <a:cs typeface="Arial" pitchFamily="34" charset="0"/>
              </a:rPr>
              <a:t>para </a:t>
            </a:r>
            <a:r>
              <a:rPr lang="pt-BR" sz="2800" dirty="0" smtClean="0">
                <a:latin typeface="Arial" pitchFamily="34" charset="0"/>
                <a:ea typeface="Calibri"/>
                <a:cs typeface="Arial" pitchFamily="34" charset="0"/>
              </a:rPr>
              <a:t>sermos </a:t>
            </a:r>
            <a:r>
              <a:rPr lang="pt-BR" sz="2800" dirty="0">
                <a:latin typeface="Arial" pitchFamily="34" charset="0"/>
                <a:ea typeface="Calibri"/>
                <a:cs typeface="Arial" pitchFamily="34" charset="0"/>
              </a:rPr>
              <a:t>um templo santo para morada de </a:t>
            </a:r>
            <a:r>
              <a:rPr lang="pt-BR" sz="2800" dirty="0" smtClean="0">
                <a:latin typeface="Arial" pitchFamily="34" charset="0"/>
                <a:ea typeface="Calibri"/>
                <a:cs typeface="Arial" pitchFamily="34" charset="0"/>
              </a:rPr>
              <a:t>Deus, sobre </a:t>
            </a:r>
            <a:r>
              <a:rPr lang="pt-BR" sz="2800" dirty="0">
                <a:latin typeface="Arial" pitchFamily="34" charset="0"/>
                <a:ea typeface="Calibri"/>
                <a:cs typeface="Arial" pitchFamily="34" charset="0"/>
              </a:rPr>
              <a:t>o fundamento dos apóstolos </a:t>
            </a:r>
            <a:r>
              <a:rPr lang="pt-BR" sz="2800" dirty="0" smtClean="0">
                <a:latin typeface="Arial" pitchFamily="34" charset="0"/>
                <a:ea typeface="Calibri"/>
                <a:cs typeface="Arial" pitchFamily="34" charset="0"/>
              </a:rPr>
              <a:t>de que Cristo </a:t>
            </a:r>
            <a:r>
              <a:rPr lang="pt-BR" sz="2800" dirty="0">
                <a:latin typeface="Arial" pitchFamily="34" charset="0"/>
                <a:ea typeface="Calibri"/>
                <a:cs typeface="Arial" pitchFamily="34" charset="0"/>
              </a:rPr>
              <a:t>Jesus </a:t>
            </a:r>
            <a:r>
              <a:rPr lang="pt-BR" sz="2800" dirty="0">
                <a:latin typeface="Arial" pitchFamily="34" charset="0"/>
                <a:ea typeface="Calibri"/>
                <a:cs typeface="Arial" pitchFamily="34" charset="0"/>
              </a:rPr>
              <a:t>é </a:t>
            </a:r>
            <a:r>
              <a:rPr lang="pt-BR" sz="2800" dirty="0" smtClean="0">
                <a:latin typeface="Arial" pitchFamily="34" charset="0"/>
                <a:ea typeface="Calibri"/>
                <a:cs typeface="Arial" pitchFamily="34" charset="0"/>
              </a:rPr>
              <a:t>a </a:t>
            </a:r>
            <a:r>
              <a:rPr lang="pt-BR" sz="2800" dirty="0">
                <a:latin typeface="Arial" pitchFamily="34" charset="0"/>
                <a:ea typeface="Calibri"/>
                <a:cs typeface="Arial" pitchFamily="34" charset="0"/>
              </a:rPr>
              <a:t>pedra de </a:t>
            </a:r>
            <a:r>
              <a:rPr lang="pt-BR" sz="2800" dirty="0" smtClean="0">
                <a:latin typeface="Arial" pitchFamily="34" charset="0"/>
                <a:ea typeface="Calibri"/>
                <a:cs typeface="Arial" pitchFamily="34" charset="0"/>
              </a:rPr>
              <a:t>esquina</a:t>
            </a:r>
            <a:r>
              <a:rPr lang="pt-BR" sz="2800" dirty="0" smtClean="0">
                <a:latin typeface="Arial" pitchFamily="34" charset="0"/>
                <a:ea typeface="Calibri"/>
                <a:cs typeface="Arial" pitchFamily="34" charset="0"/>
              </a:rPr>
              <a:t>. </a:t>
            </a:r>
            <a:r>
              <a:rPr lang="pt-BR" sz="2800" dirty="0">
                <a:latin typeface="Arial" pitchFamily="34" charset="0"/>
                <a:ea typeface="Calibri"/>
                <a:cs typeface="Arial" pitchFamily="34" charset="0"/>
              </a:rPr>
              <a:t>Somos pedras vivas colocadas nesse edifício que precisa estar em </a:t>
            </a:r>
            <a:r>
              <a:rPr lang="pt-BR" sz="2800" dirty="0" smtClean="0">
                <a:latin typeface="Arial" pitchFamily="34" charset="0"/>
                <a:ea typeface="Calibri"/>
                <a:cs typeface="Arial" pitchFamily="34" charset="0"/>
              </a:rPr>
              <a:t>harmonia </a:t>
            </a:r>
            <a:r>
              <a:rPr lang="pt-BR" sz="2800" dirty="0">
                <a:latin typeface="Arial" pitchFamily="34" charset="0"/>
                <a:ea typeface="Calibri"/>
                <a:cs typeface="Arial" pitchFamily="34" charset="0"/>
              </a:rPr>
              <a:t>com a pedra de esquina (</a:t>
            </a:r>
            <a:r>
              <a:rPr lang="pt-BR" sz="2800" dirty="0">
                <a:solidFill>
                  <a:srgbClr val="0000CC"/>
                </a:solidFill>
                <a:latin typeface="Arial" pitchFamily="34" charset="0"/>
                <a:ea typeface="Calibri"/>
                <a:cs typeface="Arial" pitchFamily="34" charset="0"/>
              </a:rPr>
              <a:t>I </a:t>
            </a:r>
            <a:r>
              <a:rPr lang="pt-BR" sz="2800" dirty="0" err="1">
                <a:solidFill>
                  <a:srgbClr val="0000CC"/>
                </a:solidFill>
                <a:latin typeface="Arial" pitchFamily="34" charset="0"/>
                <a:ea typeface="Calibri"/>
                <a:cs typeface="Arial" pitchFamily="34" charset="0"/>
              </a:rPr>
              <a:t>Pe</a:t>
            </a:r>
            <a:r>
              <a:rPr lang="pt-BR" sz="2800" dirty="0">
                <a:solidFill>
                  <a:srgbClr val="0000CC"/>
                </a:solidFill>
                <a:latin typeface="Arial" pitchFamily="34" charset="0"/>
                <a:ea typeface="Calibri"/>
                <a:cs typeface="Arial" pitchFamily="34" charset="0"/>
              </a:rPr>
              <a:t> </a:t>
            </a:r>
            <a:r>
              <a:rPr lang="pt-BR" sz="2800" dirty="0" smtClean="0">
                <a:solidFill>
                  <a:srgbClr val="0000CC"/>
                </a:solidFill>
                <a:latin typeface="Arial" pitchFamily="34" charset="0"/>
                <a:ea typeface="Calibri"/>
                <a:cs typeface="Arial" pitchFamily="34" charset="0"/>
              </a:rPr>
              <a:t>2.4,5; </a:t>
            </a:r>
            <a:r>
              <a:rPr lang="pt-BR" sz="2800" dirty="0" err="1" smtClean="0">
                <a:solidFill>
                  <a:srgbClr val="0000CC"/>
                </a:solidFill>
                <a:latin typeface="Arial" pitchFamily="34" charset="0"/>
                <a:ea typeface="Calibri"/>
                <a:cs typeface="Arial" pitchFamily="34" charset="0"/>
              </a:rPr>
              <a:t>Ap</a:t>
            </a:r>
            <a:r>
              <a:rPr lang="pt-BR" sz="2800" dirty="0">
                <a:solidFill>
                  <a:srgbClr val="0000CC"/>
                </a:solidFill>
                <a:latin typeface="Arial" pitchFamily="34" charset="0"/>
                <a:cs typeface="Arial" pitchFamily="34" charset="0"/>
              </a:rPr>
              <a:t> </a:t>
            </a:r>
            <a:r>
              <a:rPr lang="pt-BR" sz="2800" dirty="0" smtClean="0">
                <a:solidFill>
                  <a:srgbClr val="0000CC"/>
                </a:solidFill>
                <a:latin typeface="Arial" pitchFamily="34" charset="0"/>
                <a:cs typeface="Arial" pitchFamily="34" charset="0"/>
              </a:rPr>
              <a:t>21</a:t>
            </a:r>
            <a:r>
              <a:rPr lang="pt-BR" sz="2800" dirty="0">
                <a:solidFill>
                  <a:srgbClr val="0000CC"/>
                </a:solidFill>
                <a:latin typeface="Arial" pitchFamily="34" charset="0"/>
                <a:cs typeface="Arial" pitchFamily="34" charset="0"/>
              </a:rPr>
              <a:t>. </a:t>
            </a:r>
            <a:r>
              <a:rPr lang="pt-BR" sz="2800" dirty="0" smtClean="0">
                <a:solidFill>
                  <a:srgbClr val="0000CC"/>
                </a:solidFill>
                <a:latin typeface="Arial" pitchFamily="34" charset="0"/>
                <a:cs typeface="Arial" pitchFamily="34" charset="0"/>
              </a:rPr>
              <a:t>14</a:t>
            </a:r>
            <a:r>
              <a:rPr lang="pt-BR" sz="2800" dirty="0" smtClean="0">
                <a:latin typeface="Arial" pitchFamily="34" charset="0"/>
                <a:ea typeface="Calibri"/>
                <a:cs typeface="Arial" pitchFamily="34" charset="0"/>
              </a:rPr>
              <a:t>).</a:t>
            </a:r>
            <a:endParaRPr lang="pt-BR" sz="1600" dirty="0">
              <a:effectLst/>
              <a:latin typeface="Arial" pitchFamily="34" charset="0"/>
              <a:ea typeface="Franklin Gothic Book"/>
              <a:cs typeface="Arial" pitchFamily="34" charset="0"/>
            </a:endParaRPr>
          </a:p>
        </p:txBody>
      </p:sp>
    </p:spTree>
    <p:extLst>
      <p:ext uri="{BB962C8B-B14F-4D97-AF65-F5344CB8AC3E}">
        <p14:creationId xmlns:p14="http://schemas.microsoft.com/office/powerpoint/2010/main" val="354337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721499"/>
          </a:xfrm>
        </p:spPr>
        <p:txBody>
          <a:bodyPr>
            <a:normAutofit/>
          </a:bodyPr>
          <a:lstStyle/>
          <a:p>
            <a:pPr marL="0" lvl="0" indent="0" algn="just" fontAlgn="base">
              <a:spcBef>
                <a:spcPct val="0"/>
              </a:spcBef>
              <a:spcAft>
                <a:spcPct val="0"/>
              </a:spcAft>
              <a:buNone/>
              <a:defRPr/>
            </a:pPr>
            <a:r>
              <a:rPr lang="pt-BR" sz="2800" dirty="0" smtClean="0">
                <a:solidFill>
                  <a:srgbClr val="7030A0"/>
                </a:solidFill>
                <a:latin typeface="Arial" pitchFamily="34" charset="0"/>
                <a:cs typeface="Arial" pitchFamily="34" charset="0"/>
              </a:rPr>
              <a:t>I </a:t>
            </a:r>
            <a:r>
              <a:rPr lang="pt-BR" sz="2800" dirty="0" err="1">
                <a:solidFill>
                  <a:srgbClr val="7030A0"/>
                </a:solidFill>
                <a:latin typeface="Arial" pitchFamily="34" charset="0"/>
                <a:cs typeface="Arial" pitchFamily="34" charset="0"/>
              </a:rPr>
              <a:t>Pe</a:t>
            </a:r>
            <a:r>
              <a:rPr lang="pt-BR" sz="2800" dirty="0">
                <a:solidFill>
                  <a:srgbClr val="7030A0"/>
                </a:solidFill>
                <a:latin typeface="Arial" pitchFamily="34" charset="0"/>
                <a:cs typeface="Arial" pitchFamily="34" charset="0"/>
              </a:rPr>
              <a:t> 2</a:t>
            </a:r>
            <a:r>
              <a:rPr lang="pt-BR" sz="2800" dirty="0" smtClean="0">
                <a:solidFill>
                  <a:srgbClr val="7030A0"/>
                </a:solidFill>
                <a:latin typeface="Arial" pitchFamily="34" charset="0"/>
                <a:cs typeface="Arial" pitchFamily="34" charset="0"/>
              </a:rPr>
              <a:t>. </a:t>
            </a:r>
            <a:r>
              <a:rPr lang="pt-BR" sz="2800" dirty="0">
                <a:solidFill>
                  <a:srgbClr val="7030A0"/>
                </a:solidFill>
                <a:latin typeface="Arial" pitchFamily="34" charset="0"/>
                <a:cs typeface="Arial" pitchFamily="34" charset="0"/>
              </a:rPr>
              <a:t>4 </a:t>
            </a:r>
            <a:r>
              <a:rPr lang="pt-BR" sz="2800" dirty="0" smtClean="0">
                <a:solidFill>
                  <a:srgbClr val="7030A0"/>
                </a:solidFill>
                <a:latin typeface="Arial" pitchFamily="34" charset="0"/>
                <a:cs typeface="Arial" pitchFamily="34" charset="0"/>
              </a:rPr>
              <a:t> </a:t>
            </a:r>
            <a:r>
              <a:rPr lang="pt-BR" sz="2800" dirty="0">
                <a:solidFill>
                  <a:srgbClr val="7030A0"/>
                </a:solidFill>
                <a:latin typeface="Arial" pitchFamily="34" charset="0"/>
                <a:cs typeface="Arial" pitchFamily="34" charset="0"/>
              </a:rPr>
              <a:t>E, chegando-vos para ele, a pedra viva, reprovada, na verdade, pelos homens, mas para com Deus eleita e preciosa,</a:t>
            </a:r>
          </a:p>
          <a:p>
            <a:pPr marL="0" lvl="0" indent="0" algn="just" fontAlgn="base">
              <a:spcBef>
                <a:spcPct val="0"/>
              </a:spcBef>
              <a:spcAft>
                <a:spcPct val="0"/>
              </a:spcAft>
              <a:buNone/>
              <a:defRPr/>
            </a:pPr>
            <a:r>
              <a:rPr lang="pt-BR" sz="2800" dirty="0" smtClean="0">
                <a:solidFill>
                  <a:srgbClr val="7030A0"/>
                </a:solidFill>
                <a:latin typeface="Arial" pitchFamily="34" charset="0"/>
                <a:cs typeface="Arial" pitchFamily="34" charset="0"/>
              </a:rPr>
              <a:t>5  vós </a:t>
            </a:r>
            <a:r>
              <a:rPr lang="pt-BR" sz="2800" dirty="0">
                <a:solidFill>
                  <a:srgbClr val="7030A0"/>
                </a:solidFill>
                <a:latin typeface="Arial" pitchFamily="34" charset="0"/>
                <a:cs typeface="Arial" pitchFamily="34" charset="0"/>
              </a:rPr>
              <a:t>também, como pedras vivas, sois edificados casa espiritual e sacerdócio santo, para oferecerdes sacrifícios espirituais, agradáveis a Deus, por Jesus </a:t>
            </a:r>
            <a:r>
              <a:rPr lang="pt-BR" sz="2800" dirty="0" smtClean="0">
                <a:solidFill>
                  <a:srgbClr val="7030A0"/>
                </a:solidFill>
                <a:latin typeface="Arial" pitchFamily="34" charset="0"/>
                <a:cs typeface="Arial" pitchFamily="34" charset="0"/>
              </a:rPr>
              <a:t>Cristo.</a:t>
            </a:r>
            <a:endParaRPr lang="pt-BR" sz="2800" dirty="0">
              <a:solidFill>
                <a:srgbClr val="7030A0"/>
              </a:solidFill>
              <a:latin typeface="Arial" pitchFamily="34" charset="0"/>
              <a:cs typeface="Arial" pitchFamily="34" charset="0"/>
            </a:endParaRPr>
          </a:p>
          <a:p>
            <a:pPr marL="0" lvl="0" indent="0" algn="just" fontAlgn="base">
              <a:spcBef>
                <a:spcPct val="0"/>
              </a:spcBef>
              <a:spcAft>
                <a:spcPct val="0"/>
              </a:spcAft>
              <a:buNone/>
              <a:defRPr/>
            </a:pPr>
            <a:endParaRPr lang="pt-BR" sz="1600" dirty="0" smtClean="0">
              <a:solidFill>
                <a:srgbClr val="0000CC"/>
              </a:solidFill>
              <a:latin typeface="Arial" pitchFamily="34" charset="0"/>
              <a:cs typeface="Arial" pitchFamily="34" charset="0"/>
            </a:endParaRPr>
          </a:p>
          <a:p>
            <a:pPr marL="0" lvl="0" indent="0" algn="just" fontAlgn="base">
              <a:spcBef>
                <a:spcPct val="0"/>
              </a:spcBef>
              <a:spcAft>
                <a:spcPct val="0"/>
              </a:spcAft>
              <a:buNone/>
              <a:defRPr/>
            </a:pPr>
            <a:r>
              <a:rPr lang="pt-BR" dirty="0" err="1" smtClean="0">
                <a:solidFill>
                  <a:srgbClr val="0000CC"/>
                </a:solidFill>
                <a:latin typeface="Arial" pitchFamily="34" charset="0"/>
                <a:cs typeface="Arial" pitchFamily="34" charset="0"/>
              </a:rPr>
              <a:t>Ap</a:t>
            </a:r>
            <a:r>
              <a:rPr lang="pt-BR" dirty="0" smtClean="0">
                <a:solidFill>
                  <a:srgbClr val="0000CC"/>
                </a:solidFill>
                <a:latin typeface="Arial" pitchFamily="34" charset="0"/>
                <a:cs typeface="Arial" pitchFamily="34" charset="0"/>
              </a:rPr>
              <a:t> 21. 14  </a:t>
            </a:r>
            <a:r>
              <a:rPr lang="pt-BR" dirty="0">
                <a:solidFill>
                  <a:srgbClr val="0000CC"/>
                </a:solidFill>
                <a:latin typeface="Arial" pitchFamily="34" charset="0"/>
                <a:cs typeface="Arial" pitchFamily="34" charset="0"/>
              </a:rPr>
              <a:t>E o muro da cidade tinha doze fundamentos e, neles, os nomes dos doze apóstolos do Cordeiro.</a:t>
            </a:r>
            <a:endParaRPr lang="pt-BR" dirty="0" smtClean="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2756067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sz="3900" b="1" dirty="0">
                <a:solidFill>
                  <a:srgbClr val="006600"/>
                </a:solidFill>
              </a:rPr>
              <a:t>I – Separados da Comunidade de </a:t>
            </a:r>
            <a:r>
              <a:rPr lang="pt-BR" sz="3900" b="1" dirty="0" smtClean="0">
                <a:solidFill>
                  <a:srgbClr val="006600"/>
                </a:solidFill>
              </a:rPr>
              <a:t>Deus</a:t>
            </a:r>
          </a:p>
          <a:p>
            <a:pPr marL="0" indent="0">
              <a:buNone/>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11,12)</a:t>
            </a:r>
            <a:endParaRPr lang="pt-BR" sz="3000" dirty="0">
              <a:solidFill>
                <a:srgbClr val="006600"/>
              </a:solidFill>
            </a:endParaRPr>
          </a:p>
          <a:p>
            <a:pPr marL="0" lvl="0" indent="0">
              <a:spcBef>
                <a:spcPct val="0"/>
              </a:spcBef>
              <a:buNone/>
              <a:defRPr/>
            </a:pPr>
            <a:r>
              <a:rPr lang="pt-BR" sz="3900" b="1" dirty="0">
                <a:solidFill>
                  <a:srgbClr val="006600"/>
                </a:solidFill>
              </a:rPr>
              <a:t>II– Reconciliados com </a:t>
            </a:r>
            <a:r>
              <a:rPr lang="pt-BR" sz="3900" b="1" dirty="0" smtClean="0">
                <a:solidFill>
                  <a:srgbClr val="006600"/>
                </a:solidFill>
              </a:rPr>
              <a:t>Deus</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a:t>
            </a:r>
            <a:r>
              <a:rPr lang="pt-BR" sz="3000" b="1" dirty="0">
                <a:solidFill>
                  <a:srgbClr val="006600"/>
                </a:solidFill>
              </a:rPr>
              <a:t>v. </a:t>
            </a:r>
            <a:r>
              <a:rPr lang="pt-BR" sz="3000" b="1" dirty="0" smtClean="0">
                <a:solidFill>
                  <a:srgbClr val="006600"/>
                </a:solidFill>
              </a:rPr>
              <a:t>13-18</a:t>
            </a:r>
            <a:r>
              <a:rPr lang="pt-BR" sz="3000" b="1" dirty="0">
                <a:solidFill>
                  <a:srgbClr val="006600"/>
                </a:solidFill>
              </a:rPr>
              <a:t>)</a:t>
            </a:r>
            <a:endParaRPr lang="pt-BR" sz="3000" b="1" cap="small" dirty="0">
              <a:solidFill>
                <a:srgbClr val="006600"/>
              </a:solidFill>
              <a:cs typeface="Arial" charset="0"/>
            </a:endParaRPr>
          </a:p>
          <a:p>
            <a:pPr marL="0" lvl="0" indent="0">
              <a:spcBef>
                <a:spcPct val="0"/>
              </a:spcBef>
              <a:buNone/>
              <a:defRPr/>
            </a:pPr>
            <a:r>
              <a:rPr lang="pt-BR" sz="3900" b="1" dirty="0">
                <a:solidFill>
                  <a:srgbClr val="006600"/>
                </a:solidFill>
              </a:rPr>
              <a:t>III– Família de </a:t>
            </a:r>
            <a:r>
              <a:rPr lang="pt-BR" sz="3900" b="1" dirty="0" smtClean="0">
                <a:solidFill>
                  <a:srgbClr val="006600"/>
                </a:solidFill>
              </a:rPr>
              <a:t>Deus</a:t>
            </a:r>
            <a:r>
              <a:rPr lang="pt-BR" sz="3600" b="1" dirty="0" smtClean="0">
                <a:solidFill>
                  <a:srgbClr val="006600"/>
                </a:solidFill>
              </a:rPr>
              <a:t>		</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19-22)</a:t>
            </a:r>
            <a:r>
              <a:rPr lang="pt-BR" sz="3000" dirty="0" smtClean="0">
                <a:solidFill>
                  <a:srgbClr val="006600"/>
                </a:solidFill>
                <a:cs typeface="Arial" pitchFamily="34" charset="0"/>
              </a:rPr>
              <a:t>	</a:t>
            </a:r>
          </a:p>
          <a:p>
            <a:pPr marL="0" lvl="0" indent="0">
              <a:spcBef>
                <a:spcPct val="0"/>
              </a:spcBef>
              <a:buNone/>
              <a:defRPr/>
            </a:pPr>
            <a:r>
              <a:rPr lang="pt-BR" sz="4300" dirty="0">
                <a:solidFill>
                  <a:srgbClr val="006600"/>
                </a:solidFill>
                <a:cs typeface="Arial" pitchFamily="34" charset="0"/>
              </a:rPr>
              <a:t>	</a:t>
            </a:r>
            <a:r>
              <a:rPr lang="pt-BR" sz="4300" b="1" dirty="0">
                <a:solidFill>
                  <a:srgbClr val="006600"/>
                </a:solidFill>
              </a:rPr>
              <a:t>- </a:t>
            </a:r>
            <a:r>
              <a:rPr lang="pt-BR" sz="5200" b="1" dirty="0">
                <a:solidFill>
                  <a:srgbClr val="FF0000"/>
                </a:solidFill>
              </a:rPr>
              <a:t>Conclusão</a:t>
            </a:r>
          </a:p>
        </p:txBody>
      </p:sp>
    </p:spTree>
    <p:extLst>
      <p:ext uri="{BB962C8B-B14F-4D97-AF65-F5344CB8AC3E}">
        <p14:creationId xmlns:p14="http://schemas.microsoft.com/office/powerpoint/2010/main" val="1708246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224136"/>
          </a:xfrm>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467544" y="1628800"/>
            <a:ext cx="8229600" cy="4752528"/>
          </a:xfrm>
          <a:ln>
            <a:solidFill>
              <a:schemeClr val="tx1"/>
            </a:solidFill>
          </a:ln>
        </p:spPr>
        <p:txBody>
          <a:bodyPr>
            <a:normAutofit lnSpcReduction="10000"/>
          </a:bodyPr>
          <a:lstStyle/>
          <a:p>
            <a:pPr marL="0" indent="0">
              <a:buNone/>
            </a:pPr>
            <a:r>
              <a:rPr lang="pt-BR" sz="3500" b="1" dirty="0" smtClean="0">
                <a:solidFill>
                  <a:srgbClr val="006600"/>
                </a:solidFill>
              </a:rPr>
              <a:t>   Conclusão						</a:t>
            </a:r>
          </a:p>
          <a:p>
            <a:pPr marL="0" indent="0">
              <a:buNone/>
            </a:pPr>
            <a:endParaRPr lang="pt-BR" sz="1100" b="1" dirty="0">
              <a:solidFill>
                <a:srgbClr val="006600"/>
              </a:solidFill>
              <a:latin typeface="Arial" pitchFamily="34" charset="0"/>
              <a:cs typeface="Arial" pitchFamily="34" charset="0"/>
            </a:endParaRPr>
          </a:p>
          <a:p>
            <a:pPr marL="0" indent="0" algn="just">
              <a:buNone/>
            </a:pPr>
            <a:r>
              <a:rPr lang="pt-BR" sz="2800" b="1" dirty="0" smtClean="0">
                <a:solidFill>
                  <a:srgbClr val="006600"/>
                </a:solidFill>
                <a:latin typeface="Arial" pitchFamily="34" charset="0"/>
                <a:cs typeface="Arial" pitchFamily="34" charset="0"/>
              </a:rPr>
              <a:t>	</a:t>
            </a:r>
            <a:r>
              <a:rPr lang="pt-BR" sz="2800" dirty="0">
                <a:latin typeface="Arial" pitchFamily="34" charset="0"/>
                <a:cs typeface="Arial" pitchFamily="34" charset="0"/>
              </a:rPr>
              <a:t>Quantas maravilhas de Deus em Cristo Jesus que outrora estavam ocultas e agora reveladas. É por isso que Paulo se colocava na presença de Deus em oração pelos cristãos de Éfeso para que Deus lhes desse “</a:t>
            </a:r>
            <a:r>
              <a:rPr lang="pt-BR" sz="2800" dirty="0">
                <a:solidFill>
                  <a:srgbClr val="0000CC"/>
                </a:solidFill>
                <a:latin typeface="Arial" pitchFamily="34" charset="0"/>
                <a:cs typeface="Arial" pitchFamily="34" charset="0"/>
              </a:rPr>
              <a:t>espírito de sabedoria e revelação</a:t>
            </a:r>
            <a:r>
              <a:rPr lang="pt-BR" sz="2800" dirty="0">
                <a:latin typeface="Arial" pitchFamily="34" charset="0"/>
                <a:cs typeface="Arial" pitchFamily="34" charset="0"/>
              </a:rPr>
              <a:t>” para iluminação do entendimento. Não é tempo de vivermos no limiar da porta, mas sim de avançarmos até o Santo dos Santos a fim de desfrutarmos de tudo que Jesus conquistou por nós na cruz.</a:t>
            </a:r>
            <a:endParaRPr lang="pt-BR" sz="4900" dirty="0">
              <a:cs typeface="Arial" pitchFamily="34" charset="0"/>
            </a:endParaRPr>
          </a:p>
        </p:txBody>
      </p:sp>
    </p:spTree>
    <p:extLst>
      <p:ext uri="{BB962C8B-B14F-4D97-AF65-F5344CB8AC3E}">
        <p14:creationId xmlns:p14="http://schemas.microsoft.com/office/powerpoint/2010/main" val="98163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sz="3900" b="1" dirty="0">
                <a:solidFill>
                  <a:srgbClr val="006600"/>
                </a:solidFill>
              </a:rPr>
              <a:t>I – Separados da Comunidade de </a:t>
            </a:r>
            <a:r>
              <a:rPr lang="pt-BR" sz="3900" b="1" dirty="0" smtClean="0">
                <a:solidFill>
                  <a:srgbClr val="006600"/>
                </a:solidFill>
              </a:rPr>
              <a:t>Deus</a:t>
            </a:r>
          </a:p>
          <a:p>
            <a:pPr marL="0" indent="0">
              <a:buNone/>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11,12)</a:t>
            </a:r>
            <a:endParaRPr lang="pt-BR" sz="3000" dirty="0">
              <a:solidFill>
                <a:srgbClr val="006600"/>
              </a:solidFill>
            </a:endParaRPr>
          </a:p>
          <a:p>
            <a:pPr marL="0" lvl="0" indent="0">
              <a:spcBef>
                <a:spcPct val="0"/>
              </a:spcBef>
              <a:buNone/>
              <a:defRPr/>
            </a:pPr>
            <a:r>
              <a:rPr lang="pt-BR" sz="3900" b="1" dirty="0">
                <a:solidFill>
                  <a:srgbClr val="006600"/>
                </a:solidFill>
              </a:rPr>
              <a:t>II– Reconciliados com </a:t>
            </a:r>
            <a:r>
              <a:rPr lang="pt-BR" sz="3900" b="1" dirty="0" smtClean="0">
                <a:solidFill>
                  <a:srgbClr val="006600"/>
                </a:solidFill>
              </a:rPr>
              <a:t>Deus</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a:t>
            </a:r>
            <a:r>
              <a:rPr lang="pt-BR" sz="3000" b="1" dirty="0">
                <a:solidFill>
                  <a:srgbClr val="006600"/>
                </a:solidFill>
              </a:rPr>
              <a:t>v. </a:t>
            </a:r>
            <a:r>
              <a:rPr lang="pt-BR" sz="3000" b="1" dirty="0" smtClean="0">
                <a:solidFill>
                  <a:srgbClr val="006600"/>
                </a:solidFill>
              </a:rPr>
              <a:t>13-18</a:t>
            </a:r>
            <a:r>
              <a:rPr lang="pt-BR" sz="3000" b="1" dirty="0">
                <a:solidFill>
                  <a:srgbClr val="006600"/>
                </a:solidFill>
              </a:rPr>
              <a:t>)</a:t>
            </a:r>
            <a:endParaRPr lang="pt-BR" sz="3000" b="1" cap="small" dirty="0">
              <a:solidFill>
                <a:srgbClr val="006600"/>
              </a:solidFill>
              <a:cs typeface="Arial" charset="0"/>
            </a:endParaRPr>
          </a:p>
          <a:p>
            <a:pPr marL="0" lvl="0" indent="0">
              <a:spcBef>
                <a:spcPct val="0"/>
              </a:spcBef>
              <a:buNone/>
              <a:defRPr/>
            </a:pPr>
            <a:r>
              <a:rPr lang="pt-BR" sz="3900" b="1" dirty="0">
                <a:solidFill>
                  <a:srgbClr val="006600"/>
                </a:solidFill>
              </a:rPr>
              <a:t>III– Família de </a:t>
            </a:r>
            <a:r>
              <a:rPr lang="pt-BR" sz="3900" b="1" dirty="0" smtClean="0">
                <a:solidFill>
                  <a:srgbClr val="006600"/>
                </a:solidFill>
              </a:rPr>
              <a:t>Deus</a:t>
            </a:r>
            <a:r>
              <a:rPr lang="pt-BR" sz="3600" b="1" dirty="0" smtClean="0">
                <a:solidFill>
                  <a:srgbClr val="006600"/>
                </a:solidFill>
              </a:rPr>
              <a:t>		</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19-22)</a:t>
            </a:r>
            <a:r>
              <a:rPr lang="pt-BR" sz="3000" dirty="0" smtClean="0">
                <a:solidFill>
                  <a:srgbClr val="006600"/>
                </a:solidFill>
                <a:cs typeface="Arial" pitchFamily="34" charset="0"/>
              </a:rPr>
              <a:t>	</a:t>
            </a:r>
          </a:p>
          <a:p>
            <a:pPr marL="0" lvl="0" indent="0">
              <a:spcBef>
                <a:spcPct val="0"/>
              </a:spcBef>
              <a:buNone/>
              <a:defRPr/>
            </a:pPr>
            <a:r>
              <a:rPr lang="pt-BR" sz="4300" dirty="0">
                <a:solidFill>
                  <a:srgbClr val="006600"/>
                </a:solidFill>
                <a:cs typeface="Arial" pitchFamily="34" charset="0"/>
              </a:rPr>
              <a:t>	</a:t>
            </a:r>
            <a:r>
              <a:rPr lang="pt-BR" sz="4300" b="1" dirty="0">
                <a:solidFill>
                  <a:srgbClr val="006600"/>
                </a:solidFill>
              </a:rPr>
              <a:t>- Conclusão</a:t>
            </a:r>
          </a:p>
        </p:txBody>
      </p:sp>
    </p:spTree>
    <p:extLst>
      <p:ext uri="{BB962C8B-B14F-4D97-AF65-F5344CB8AC3E}">
        <p14:creationId xmlns:p14="http://schemas.microsoft.com/office/powerpoint/2010/main" val="1708246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354162"/>
          </a:xfrm>
        </p:spPr>
        <p:txBody>
          <a:bodyPr>
            <a:normAutofit fontScale="90000"/>
          </a:bodyPr>
          <a:lstStyle/>
          <a:p>
            <a:pPr marL="342900" lvl="0" indent="-342900" fontAlgn="base">
              <a:spcBef>
                <a:spcPct val="20000"/>
              </a:spcBef>
              <a:spcAft>
                <a:spcPct val="0"/>
              </a:spcAft>
              <a:defRPr/>
            </a:pPr>
            <a:r>
              <a:rPr lang="pt-BR" sz="2900" dirty="0" smtClean="0">
                <a:solidFill>
                  <a:srgbClr val="7030A0"/>
                </a:solidFill>
                <a:latin typeface="Arial Black" pitchFamily="34" charset="0"/>
              </a:rPr>
              <a:t>CARTA AOS EFÉSIOS</a:t>
            </a:r>
            <a:r>
              <a:rPr lang="pt-BR" sz="3600" dirty="0" smtClean="0">
                <a:solidFill>
                  <a:srgbClr val="00B0F0"/>
                </a:solidFill>
                <a:latin typeface="Arial Black" pitchFamily="34" charset="0"/>
              </a:rPr>
              <a:t/>
            </a:r>
            <a:br>
              <a:rPr lang="pt-BR" sz="3600" dirty="0" smtClean="0">
                <a:solidFill>
                  <a:srgbClr val="00B0F0"/>
                </a:solidFill>
                <a:latin typeface="Arial Black" pitchFamily="34" charset="0"/>
              </a:rPr>
            </a:br>
            <a:r>
              <a:rPr lang="pt-BR" sz="3600" b="1" i="1" dirty="0">
                <a:solidFill>
                  <a:srgbClr val="00B050"/>
                </a:solidFill>
                <a:ea typeface="+mn-ea"/>
                <a:cs typeface="Arial" charset="0"/>
              </a:rPr>
              <a:t>Lição 5: Gentios e Judeus Unidos Mediante a Cruz de Cristo</a:t>
            </a:r>
          </a:p>
        </p:txBody>
      </p:sp>
      <p:sp>
        <p:nvSpPr>
          <p:cNvPr id="3" name="Espaço Reservado para Conteúdo 2"/>
          <p:cNvSpPr>
            <a:spLocks noGrp="1"/>
          </p:cNvSpPr>
          <p:nvPr>
            <p:ph idx="1"/>
          </p:nvPr>
        </p:nvSpPr>
        <p:spPr/>
        <p:txBody>
          <a:bodyPr/>
          <a:lstStyle/>
          <a:p>
            <a:endParaRPr lang="pt-BR" dirty="0" smtClean="0"/>
          </a:p>
          <a:p>
            <a:endParaRPr lang="pt-BR" dirty="0"/>
          </a:p>
          <a:p>
            <a:pPr marL="0" indent="0" algn="ctr">
              <a:buNone/>
            </a:pPr>
            <a:r>
              <a:rPr lang="pt-BR" sz="2800" b="1" dirty="0" smtClean="0">
                <a:solidFill>
                  <a:srgbClr val="FF0000"/>
                </a:solidFill>
                <a:latin typeface="Arial" pitchFamily="34" charset="0"/>
                <a:cs typeface="Arial" pitchFamily="34" charset="0"/>
              </a:rPr>
              <a:t>Leitura Bíblica:   </a:t>
            </a:r>
            <a:r>
              <a:rPr lang="pt-BR" sz="4000" dirty="0" smtClean="0">
                <a:solidFill>
                  <a:srgbClr val="0000CC"/>
                </a:solidFill>
              </a:rPr>
              <a:t>Efésios </a:t>
            </a:r>
            <a:r>
              <a:rPr lang="pt-BR" sz="4000" dirty="0">
                <a:solidFill>
                  <a:srgbClr val="0000CC"/>
                </a:solidFill>
              </a:rPr>
              <a:t>2</a:t>
            </a:r>
            <a:r>
              <a:rPr lang="pt-BR" sz="4000" dirty="0" smtClean="0">
                <a:solidFill>
                  <a:srgbClr val="0000CC"/>
                </a:solidFill>
              </a:rPr>
              <a:t>. 11-22</a:t>
            </a:r>
            <a:endParaRPr lang="pt-BR" sz="4000" b="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88052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dirty="0"/>
          </a:p>
        </p:txBody>
      </p:sp>
      <p:sp>
        <p:nvSpPr>
          <p:cNvPr id="3" name="Espaço Reservado para Conteúdo 2"/>
          <p:cNvSpPr>
            <a:spLocks noGrp="1"/>
          </p:cNvSpPr>
          <p:nvPr>
            <p:ph idx="1"/>
          </p:nvPr>
        </p:nvSpPr>
        <p:spPr/>
        <p:txBody>
          <a:bodyPr>
            <a:normAutofit/>
          </a:bodyPr>
          <a:lstStyle/>
          <a:p>
            <a:pPr marL="0" lvl="0" indent="0" algn="just">
              <a:spcBef>
                <a:spcPct val="0"/>
              </a:spcBef>
              <a:buNone/>
              <a:defRPr/>
            </a:pPr>
            <a:endParaRPr lang="pt-BR" altLang="pt-BR" sz="1100" b="1" dirty="0" smtClean="0">
              <a:solidFill>
                <a:srgbClr val="C00000"/>
              </a:solidFill>
              <a:latin typeface="Arial" pitchFamily="34" charset="0"/>
              <a:cs typeface="Arial" pitchFamily="34" charset="0"/>
            </a:endParaRPr>
          </a:p>
          <a:p>
            <a:pPr marL="0" lvl="0" indent="0" algn="just">
              <a:spcBef>
                <a:spcPct val="0"/>
              </a:spcBef>
              <a:buNone/>
              <a:defRPr/>
            </a:pPr>
            <a:endParaRPr lang="pt-BR" altLang="pt-BR" sz="1200" b="1" dirty="0">
              <a:solidFill>
                <a:srgbClr val="C00000"/>
              </a:solidFill>
              <a:latin typeface="Arial" pitchFamily="34" charset="0"/>
              <a:cs typeface="Arial" pitchFamily="34" charset="0"/>
            </a:endParaRPr>
          </a:p>
          <a:p>
            <a:pPr marL="0" lvl="0" indent="0" algn="just">
              <a:spcBef>
                <a:spcPct val="0"/>
              </a:spcBef>
              <a:buNone/>
              <a:defRPr/>
            </a:pPr>
            <a:r>
              <a:rPr lang="pt-BR" altLang="pt-BR" b="1" dirty="0" smtClean="0">
                <a:solidFill>
                  <a:srgbClr val="C00000"/>
                </a:solidFill>
                <a:latin typeface="Arial" pitchFamily="34" charset="0"/>
                <a:cs typeface="Arial" pitchFamily="34" charset="0"/>
              </a:rPr>
              <a:t>Texto </a:t>
            </a:r>
            <a:r>
              <a:rPr lang="pt-BR" altLang="pt-BR" b="1" dirty="0">
                <a:solidFill>
                  <a:srgbClr val="C00000"/>
                </a:solidFill>
                <a:latin typeface="Arial" pitchFamily="34" charset="0"/>
                <a:cs typeface="Arial" pitchFamily="34" charset="0"/>
              </a:rPr>
              <a:t>Áureo:</a:t>
            </a:r>
          </a:p>
          <a:p>
            <a:pPr marL="0" lvl="0" indent="0">
              <a:spcBef>
                <a:spcPct val="0"/>
              </a:spcBef>
              <a:buNone/>
              <a:defRPr/>
            </a:pPr>
            <a:r>
              <a:rPr lang="pt-BR" dirty="0">
                <a:solidFill>
                  <a:prstClr val="black"/>
                </a:solidFill>
                <a:latin typeface="Arial" pitchFamily="34" charset="0"/>
                <a:cs typeface="Arial" pitchFamily="34" charset="0"/>
              </a:rPr>
              <a:t>	</a:t>
            </a:r>
            <a:endParaRPr lang="pt-BR" dirty="0">
              <a:solidFill>
                <a:prstClr val="black"/>
              </a:solidFill>
              <a:latin typeface="Arial" charset="0"/>
              <a:cs typeface="Arial" charset="0"/>
            </a:endParaRPr>
          </a:p>
          <a:p>
            <a:pPr marL="106680" indent="0" algn="just">
              <a:lnSpc>
                <a:spcPct val="107000"/>
              </a:lnSpc>
              <a:spcAft>
                <a:spcPts val="800"/>
              </a:spcAft>
              <a:buNone/>
            </a:pPr>
            <a:r>
              <a:rPr lang="pt-BR" dirty="0">
                <a:solidFill>
                  <a:prstClr val="black"/>
                </a:solidFill>
                <a:latin typeface="Arial" charset="0"/>
                <a:cs typeface="Arial" charset="0"/>
              </a:rPr>
              <a:t> 	</a:t>
            </a:r>
            <a:r>
              <a:rPr lang="pt-BR" sz="3600" dirty="0" smtClean="0">
                <a:solidFill>
                  <a:srgbClr val="00000A"/>
                </a:solidFill>
                <a:effectLst/>
                <a:latin typeface="Times New Roman"/>
                <a:ea typeface="Calibri"/>
                <a:cs typeface="Calibri"/>
              </a:rPr>
              <a:t>“</a:t>
            </a:r>
            <a:r>
              <a:rPr lang="pt-BR" sz="3600" dirty="0">
                <a:solidFill>
                  <a:srgbClr val="0000CC"/>
                </a:solidFill>
                <a:highlight>
                  <a:srgbClr val="FFFFFF"/>
                </a:highlight>
                <a:latin typeface="Arial" pitchFamily="34" charset="0"/>
                <a:ea typeface="Calibri"/>
                <a:cs typeface="Arial" pitchFamily="34" charset="0"/>
              </a:rPr>
              <a:t>E, pela cruz, reconciliar ambos com Deus em um corpo, matando com ela as </a:t>
            </a:r>
            <a:r>
              <a:rPr lang="pt-BR" sz="3600" dirty="0" smtClean="0">
                <a:solidFill>
                  <a:srgbClr val="0000CC"/>
                </a:solidFill>
                <a:highlight>
                  <a:srgbClr val="FFFFFF"/>
                </a:highlight>
                <a:latin typeface="Arial" pitchFamily="34" charset="0"/>
                <a:ea typeface="Calibri"/>
                <a:cs typeface="Arial" pitchFamily="34" charset="0"/>
              </a:rPr>
              <a:t>inimizades</a:t>
            </a:r>
            <a:r>
              <a:rPr lang="pt-BR" sz="3600" dirty="0" smtClean="0">
                <a:highlight>
                  <a:srgbClr val="FFFFFF"/>
                </a:highlight>
                <a:latin typeface="Times New Roman"/>
                <a:ea typeface="Calibri"/>
                <a:cs typeface="Arial" pitchFamily="34" charset="0"/>
              </a:rPr>
              <a:t>”</a:t>
            </a:r>
            <a:endParaRPr lang="pt-BR" sz="3600" dirty="0">
              <a:solidFill>
                <a:srgbClr val="00000A"/>
              </a:solidFill>
              <a:ea typeface="Calibri"/>
              <a:cs typeface="Calibri"/>
            </a:endParaRPr>
          </a:p>
          <a:p>
            <a:pPr marL="114300" lvl="0" indent="0" algn="just" fontAlgn="base">
              <a:spcBef>
                <a:spcPct val="0"/>
              </a:spcBef>
              <a:spcAft>
                <a:spcPct val="0"/>
              </a:spcAft>
              <a:buClr>
                <a:srgbClr val="DBD7CB"/>
              </a:buClr>
              <a:buNone/>
              <a:defRPr/>
            </a:pPr>
            <a:r>
              <a:rPr lang="pt-BR" sz="4000" b="1" i="1" dirty="0">
                <a:solidFill>
                  <a:prstClr val="black"/>
                </a:solidFill>
                <a:latin typeface="Arial" charset="0"/>
                <a:cs typeface="Arial" charset="0"/>
              </a:rPr>
              <a:t>					</a:t>
            </a:r>
            <a:r>
              <a:rPr lang="pt-BR" sz="4000" b="1" dirty="0" smtClean="0">
                <a:solidFill>
                  <a:srgbClr val="C00000"/>
                </a:solidFill>
                <a:latin typeface="Arial" charset="0"/>
                <a:cs typeface="Arial" charset="0"/>
              </a:rPr>
              <a:t>(</a:t>
            </a:r>
            <a:r>
              <a:rPr lang="pt-BR" sz="4000" dirty="0" err="1">
                <a:solidFill>
                  <a:srgbClr val="0000CC"/>
                </a:solidFill>
                <a:highlight>
                  <a:srgbClr val="FFFFFF"/>
                </a:highlight>
                <a:latin typeface="Arial" pitchFamily="34" charset="0"/>
                <a:ea typeface="Calibri"/>
                <a:cs typeface="Arial" pitchFamily="34" charset="0"/>
              </a:rPr>
              <a:t>Ef</a:t>
            </a:r>
            <a:r>
              <a:rPr lang="pt-BR" sz="4000" dirty="0">
                <a:solidFill>
                  <a:srgbClr val="0000CC"/>
                </a:solidFill>
                <a:highlight>
                  <a:srgbClr val="FFFFFF"/>
                </a:highlight>
                <a:latin typeface="Arial" pitchFamily="34" charset="0"/>
                <a:ea typeface="Calibri"/>
                <a:cs typeface="Arial" pitchFamily="34" charset="0"/>
              </a:rPr>
              <a:t>. 2.16</a:t>
            </a:r>
            <a:r>
              <a:rPr lang="pt-BR" sz="4000" b="1" dirty="0" smtClean="0">
                <a:solidFill>
                  <a:srgbClr val="C00000"/>
                </a:solidFill>
                <a:latin typeface="Arial" charset="0"/>
                <a:cs typeface="Arial" charset="0"/>
              </a:rPr>
              <a:t>)</a:t>
            </a:r>
            <a:endParaRPr lang="pt-BR" sz="4000" b="1" dirty="0">
              <a:solidFill>
                <a:srgbClr val="C00000"/>
              </a:solidFill>
              <a:latin typeface="Arial" pitchFamily="34" charset="0"/>
              <a:cs typeface="Arial" pitchFamily="34" charset="0"/>
            </a:endParaRPr>
          </a:p>
          <a:p>
            <a:endParaRPr lang="pt-BR" dirty="0"/>
          </a:p>
        </p:txBody>
      </p:sp>
    </p:spTree>
    <p:extLst>
      <p:ext uri="{BB962C8B-B14F-4D97-AF65-F5344CB8AC3E}">
        <p14:creationId xmlns:p14="http://schemas.microsoft.com/office/powerpoint/2010/main" val="884455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7141" y="764704"/>
            <a:ext cx="3114676" cy="2065784"/>
          </a:xfrm>
        </p:spPr>
        <p:txBody>
          <a:bodyPr>
            <a:normAutofit/>
          </a:bodyPr>
          <a:lstStyle/>
          <a:p>
            <a:pPr marL="342900" lvl="0" indent="-342900" fontAlgn="base">
              <a:spcAft>
                <a:spcPct val="0"/>
              </a:spcAft>
              <a:defRPr/>
            </a:pPr>
            <a:r>
              <a:rPr lang="pt-BR" sz="3900" b="1" i="1" dirty="0" smtClean="0">
                <a:solidFill>
                  <a:schemeClr val="accent6">
                    <a:lumMod val="50000"/>
                  </a:schemeClr>
                </a:solidFill>
                <a:cs typeface="Arial" charset="0"/>
              </a:rPr>
              <a:t>EBD</a:t>
            </a:r>
          </a:p>
          <a:p>
            <a:pPr marL="342900" lvl="0" indent="-342900" fontAlgn="base">
              <a:spcAft>
                <a:spcPct val="0"/>
              </a:spcAft>
              <a:defRPr/>
            </a:pPr>
            <a:r>
              <a:rPr lang="pt-BR" sz="3900" b="1" i="1" dirty="0" smtClean="0">
                <a:solidFill>
                  <a:schemeClr val="accent6">
                    <a:lumMod val="50000"/>
                  </a:schemeClr>
                </a:solidFill>
                <a:cs typeface="Arial" charset="0"/>
              </a:rPr>
              <a:t>3º TRIMESTRE 2017</a:t>
            </a:r>
          </a:p>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197" y="0"/>
            <a:ext cx="58206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 y="3573016"/>
            <a:ext cx="341987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455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32656"/>
            <a:ext cx="7848872" cy="6120680"/>
          </a:xfrm>
        </p:spPr>
        <p:txBody>
          <a:bodyPr>
            <a:noAutofit/>
          </a:bodyPr>
          <a:lstStyle/>
          <a:p>
            <a:pPr marL="0" indent="0">
              <a:buNone/>
            </a:pPr>
            <a:r>
              <a:rPr lang="pt-BR" sz="2000" dirty="0">
                <a:solidFill>
                  <a:srgbClr val="0000CC"/>
                </a:solidFill>
              </a:rPr>
              <a:t>Efésios 2. 11 </a:t>
            </a:r>
            <a:r>
              <a:rPr lang="pt-BR" sz="2000" dirty="0" smtClean="0">
                <a:solidFill>
                  <a:srgbClr val="0000CC"/>
                </a:solidFill>
              </a:rPr>
              <a:t>Portanto</a:t>
            </a:r>
            <a:r>
              <a:rPr lang="pt-BR" sz="2000" dirty="0">
                <a:solidFill>
                  <a:srgbClr val="0000CC"/>
                </a:solidFill>
              </a:rPr>
              <a:t>, lembrai-vos de que vós, noutro tempo, éreis gentios na carne e chamados </a:t>
            </a:r>
            <a:r>
              <a:rPr lang="pt-BR" sz="2000" dirty="0" err="1">
                <a:solidFill>
                  <a:srgbClr val="0000CC"/>
                </a:solidFill>
              </a:rPr>
              <a:t>incircuncisão</a:t>
            </a:r>
            <a:r>
              <a:rPr lang="pt-BR" sz="2000" dirty="0">
                <a:solidFill>
                  <a:srgbClr val="0000CC"/>
                </a:solidFill>
              </a:rPr>
              <a:t> pelos que, na carne, se chamam circuncisão feita pela mão dos homens</a:t>
            </a:r>
            <a:r>
              <a:rPr lang="pt-BR" sz="2000" dirty="0" smtClean="0">
                <a:solidFill>
                  <a:srgbClr val="0000CC"/>
                </a:solidFill>
              </a:rPr>
              <a:t>;   12 que</a:t>
            </a:r>
            <a:r>
              <a:rPr lang="pt-BR" sz="2000" dirty="0">
                <a:solidFill>
                  <a:srgbClr val="0000CC"/>
                </a:solidFill>
              </a:rPr>
              <a:t>, naquele tempo, estáveis sem Cristo, separados da comunidade de Israel e estranhos aos concertos da promessa, não tendo esperança e sem Deus no mundo</a:t>
            </a:r>
            <a:r>
              <a:rPr lang="pt-BR" sz="2000" dirty="0" smtClean="0">
                <a:solidFill>
                  <a:srgbClr val="0000CC"/>
                </a:solidFill>
              </a:rPr>
              <a:t>.    13  </a:t>
            </a:r>
            <a:r>
              <a:rPr lang="pt-BR" sz="2000" dirty="0">
                <a:solidFill>
                  <a:srgbClr val="0000CC"/>
                </a:solidFill>
              </a:rPr>
              <a:t>Mas, agora, em Cristo Jesus, vós, que antes estáveis longe, já pelo sangue de Cristo chegastes perto</a:t>
            </a:r>
            <a:r>
              <a:rPr lang="pt-BR" sz="2000" dirty="0" smtClean="0">
                <a:solidFill>
                  <a:srgbClr val="0000CC"/>
                </a:solidFill>
              </a:rPr>
              <a:t>.    14 </a:t>
            </a:r>
            <a:r>
              <a:rPr lang="pt-BR" sz="2000" dirty="0">
                <a:solidFill>
                  <a:srgbClr val="0000CC"/>
                </a:solidFill>
              </a:rPr>
              <a:t>Porque ele é a nossa paz, o qual de ambos os povos fez um; e, derribando a parede de separação que estava no meio</a:t>
            </a:r>
            <a:r>
              <a:rPr lang="pt-BR" sz="2000" dirty="0" smtClean="0">
                <a:solidFill>
                  <a:srgbClr val="0000CC"/>
                </a:solidFill>
              </a:rPr>
              <a:t>,   15 na </a:t>
            </a:r>
            <a:r>
              <a:rPr lang="pt-BR" sz="2000" dirty="0">
                <a:solidFill>
                  <a:srgbClr val="0000CC"/>
                </a:solidFill>
              </a:rPr>
              <a:t>sua carne, desfez a inimizade, isto é, a lei dos mandamentos, que consistia em ordenanças, para criar em si mesmo dos dois um novo homem, fazendo a paz</a:t>
            </a:r>
            <a:r>
              <a:rPr lang="pt-BR" sz="2000" dirty="0" smtClean="0">
                <a:solidFill>
                  <a:srgbClr val="0000CC"/>
                </a:solidFill>
              </a:rPr>
              <a:t>,    16  </a:t>
            </a:r>
            <a:r>
              <a:rPr lang="pt-BR" sz="2000" dirty="0">
                <a:solidFill>
                  <a:srgbClr val="0000CC"/>
                </a:solidFill>
              </a:rPr>
              <a:t>e, pela cruz, reconciliar ambos com Deus em um corpo, matando com ela as inimizades</a:t>
            </a:r>
            <a:r>
              <a:rPr lang="pt-BR" sz="2000" dirty="0" smtClean="0">
                <a:solidFill>
                  <a:srgbClr val="0000CC"/>
                </a:solidFill>
              </a:rPr>
              <a:t>.    17  </a:t>
            </a:r>
            <a:r>
              <a:rPr lang="pt-BR" sz="2000" dirty="0">
                <a:solidFill>
                  <a:srgbClr val="0000CC"/>
                </a:solidFill>
              </a:rPr>
              <a:t>E, vindo, ele evangelizou a paz a vós que estáveis longe e aos que estavam perto</a:t>
            </a:r>
            <a:r>
              <a:rPr lang="pt-BR" sz="2000" dirty="0" smtClean="0">
                <a:solidFill>
                  <a:srgbClr val="0000CC"/>
                </a:solidFill>
              </a:rPr>
              <a:t>;    18  </a:t>
            </a:r>
            <a:r>
              <a:rPr lang="pt-BR" sz="2000" dirty="0">
                <a:solidFill>
                  <a:srgbClr val="0000CC"/>
                </a:solidFill>
              </a:rPr>
              <a:t>porque, por ele, ambos temos acesso ao Pai em um mesmo Espírito</a:t>
            </a:r>
            <a:r>
              <a:rPr lang="pt-BR" sz="2000" dirty="0" smtClean="0">
                <a:solidFill>
                  <a:srgbClr val="0000CC"/>
                </a:solidFill>
              </a:rPr>
              <a:t>.    19  </a:t>
            </a:r>
            <a:r>
              <a:rPr lang="pt-BR" sz="2000" dirty="0">
                <a:solidFill>
                  <a:srgbClr val="0000CC"/>
                </a:solidFill>
              </a:rPr>
              <a:t>Assim que já não sois estrangeiros, nem forasteiros, mas concidadãos dos Santos e da família de </a:t>
            </a:r>
            <a:r>
              <a:rPr lang="pt-BR" sz="2000" dirty="0" smtClean="0">
                <a:solidFill>
                  <a:srgbClr val="0000CC"/>
                </a:solidFill>
              </a:rPr>
              <a:t>Deus;    20  </a:t>
            </a:r>
            <a:r>
              <a:rPr lang="pt-BR" sz="2000" dirty="0">
                <a:solidFill>
                  <a:srgbClr val="0000CC"/>
                </a:solidFill>
              </a:rPr>
              <a:t>edificados sobre o fundamento dos apóstolos e dos profetas, de que Jesus Cristo é a principal pedra da esquina</a:t>
            </a:r>
            <a:r>
              <a:rPr lang="pt-BR" sz="2000" dirty="0" smtClean="0">
                <a:solidFill>
                  <a:srgbClr val="0000CC"/>
                </a:solidFill>
              </a:rPr>
              <a:t>;    21  </a:t>
            </a:r>
            <a:r>
              <a:rPr lang="pt-BR" sz="2000" dirty="0">
                <a:solidFill>
                  <a:srgbClr val="0000CC"/>
                </a:solidFill>
              </a:rPr>
              <a:t>no qual todo o edifício, bem ajustado, cresce para templo santo no Senhor</a:t>
            </a:r>
            <a:r>
              <a:rPr lang="pt-BR" sz="2000" dirty="0" smtClean="0">
                <a:solidFill>
                  <a:srgbClr val="0000CC"/>
                </a:solidFill>
              </a:rPr>
              <a:t>,    22  </a:t>
            </a:r>
            <a:r>
              <a:rPr lang="pt-BR" sz="2000" dirty="0">
                <a:solidFill>
                  <a:srgbClr val="0000CC"/>
                </a:solidFill>
              </a:rPr>
              <a:t>no qual também vós juntamente sois edificados para morada de Deus no Espírito.</a:t>
            </a:r>
          </a:p>
        </p:txBody>
      </p:sp>
    </p:spTree>
    <p:extLst>
      <p:ext uri="{BB962C8B-B14F-4D97-AF65-F5344CB8AC3E}">
        <p14:creationId xmlns:p14="http://schemas.microsoft.com/office/powerpoint/2010/main" val="655847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dirty="0"/>
          </a:p>
        </p:txBody>
      </p:sp>
      <p:sp>
        <p:nvSpPr>
          <p:cNvPr id="3" name="Espaço Reservado para Conteúdo 2"/>
          <p:cNvSpPr>
            <a:spLocks noGrp="1"/>
          </p:cNvSpPr>
          <p:nvPr>
            <p:ph idx="1"/>
          </p:nvPr>
        </p:nvSpPr>
        <p:spPr/>
        <p:txBody>
          <a:bodyPr>
            <a:normAutofit/>
          </a:bodyPr>
          <a:lstStyle/>
          <a:p>
            <a:pPr marL="0" lvl="0" indent="0" algn="just">
              <a:spcBef>
                <a:spcPct val="0"/>
              </a:spcBef>
              <a:buNone/>
              <a:defRPr/>
            </a:pPr>
            <a:endParaRPr lang="pt-BR" altLang="pt-BR" sz="1100" b="1" dirty="0" smtClean="0">
              <a:solidFill>
                <a:srgbClr val="C00000"/>
              </a:solidFill>
              <a:latin typeface="Arial" pitchFamily="34" charset="0"/>
              <a:cs typeface="Arial" pitchFamily="34" charset="0"/>
            </a:endParaRPr>
          </a:p>
          <a:p>
            <a:pPr marL="0" lvl="0" indent="0" algn="just">
              <a:spcBef>
                <a:spcPct val="0"/>
              </a:spcBef>
              <a:buNone/>
              <a:defRPr/>
            </a:pPr>
            <a:endParaRPr lang="pt-BR" altLang="pt-BR" sz="1200" b="1" dirty="0">
              <a:solidFill>
                <a:srgbClr val="C00000"/>
              </a:solidFill>
              <a:latin typeface="Arial" pitchFamily="34" charset="0"/>
              <a:cs typeface="Arial" pitchFamily="34" charset="0"/>
            </a:endParaRPr>
          </a:p>
          <a:p>
            <a:pPr marL="0" lvl="0" indent="0" algn="just">
              <a:spcBef>
                <a:spcPct val="0"/>
              </a:spcBef>
              <a:buNone/>
              <a:defRPr/>
            </a:pPr>
            <a:r>
              <a:rPr lang="pt-BR" altLang="pt-BR" b="1" dirty="0" smtClean="0">
                <a:solidFill>
                  <a:srgbClr val="C00000"/>
                </a:solidFill>
                <a:latin typeface="Arial" pitchFamily="34" charset="0"/>
                <a:cs typeface="Arial" pitchFamily="34" charset="0"/>
              </a:rPr>
              <a:t>Texto </a:t>
            </a:r>
            <a:r>
              <a:rPr lang="pt-BR" altLang="pt-BR" b="1" dirty="0">
                <a:solidFill>
                  <a:srgbClr val="C00000"/>
                </a:solidFill>
                <a:latin typeface="Arial" pitchFamily="34" charset="0"/>
                <a:cs typeface="Arial" pitchFamily="34" charset="0"/>
              </a:rPr>
              <a:t>Áureo:</a:t>
            </a:r>
          </a:p>
          <a:p>
            <a:pPr marL="0" lvl="0" indent="0">
              <a:spcBef>
                <a:spcPct val="0"/>
              </a:spcBef>
              <a:buNone/>
              <a:defRPr/>
            </a:pPr>
            <a:r>
              <a:rPr lang="pt-BR" dirty="0">
                <a:solidFill>
                  <a:prstClr val="black"/>
                </a:solidFill>
                <a:latin typeface="Arial" pitchFamily="34" charset="0"/>
                <a:cs typeface="Arial" pitchFamily="34" charset="0"/>
              </a:rPr>
              <a:t>	</a:t>
            </a:r>
            <a:endParaRPr lang="pt-BR" dirty="0">
              <a:solidFill>
                <a:prstClr val="black"/>
              </a:solidFill>
              <a:latin typeface="Arial" charset="0"/>
              <a:cs typeface="Arial" charset="0"/>
            </a:endParaRPr>
          </a:p>
          <a:p>
            <a:pPr marL="106680" indent="0" algn="just">
              <a:lnSpc>
                <a:spcPct val="107000"/>
              </a:lnSpc>
              <a:spcAft>
                <a:spcPts val="800"/>
              </a:spcAft>
              <a:buNone/>
            </a:pPr>
            <a:r>
              <a:rPr lang="pt-BR" dirty="0">
                <a:solidFill>
                  <a:prstClr val="black"/>
                </a:solidFill>
                <a:latin typeface="Arial" charset="0"/>
                <a:cs typeface="Arial" charset="0"/>
              </a:rPr>
              <a:t> 	</a:t>
            </a:r>
            <a:r>
              <a:rPr lang="pt-BR" sz="3600" dirty="0" smtClean="0">
                <a:solidFill>
                  <a:srgbClr val="00000A"/>
                </a:solidFill>
                <a:effectLst/>
                <a:latin typeface="Times New Roman"/>
                <a:ea typeface="Calibri"/>
                <a:cs typeface="Calibri"/>
              </a:rPr>
              <a:t>“</a:t>
            </a:r>
            <a:r>
              <a:rPr lang="pt-BR" sz="3600" dirty="0">
                <a:solidFill>
                  <a:srgbClr val="0000CC"/>
                </a:solidFill>
                <a:highlight>
                  <a:srgbClr val="FFFFFF"/>
                </a:highlight>
                <a:latin typeface="Arial" pitchFamily="34" charset="0"/>
                <a:ea typeface="Calibri"/>
                <a:cs typeface="Arial" pitchFamily="34" charset="0"/>
              </a:rPr>
              <a:t>E, pela cruz, reconciliar ambos com Deus em um corpo, matando com ela as </a:t>
            </a:r>
            <a:r>
              <a:rPr lang="pt-BR" sz="3600" dirty="0" smtClean="0">
                <a:solidFill>
                  <a:srgbClr val="0000CC"/>
                </a:solidFill>
                <a:highlight>
                  <a:srgbClr val="FFFFFF"/>
                </a:highlight>
                <a:latin typeface="Arial" pitchFamily="34" charset="0"/>
                <a:ea typeface="Calibri"/>
                <a:cs typeface="Arial" pitchFamily="34" charset="0"/>
              </a:rPr>
              <a:t>inimizades</a:t>
            </a:r>
            <a:r>
              <a:rPr lang="pt-BR" sz="3600" dirty="0" smtClean="0">
                <a:highlight>
                  <a:srgbClr val="FFFFFF"/>
                </a:highlight>
                <a:latin typeface="Times New Roman"/>
                <a:ea typeface="Calibri"/>
                <a:cs typeface="Arial" pitchFamily="34" charset="0"/>
              </a:rPr>
              <a:t>”</a:t>
            </a:r>
            <a:endParaRPr lang="pt-BR" sz="3600" dirty="0">
              <a:solidFill>
                <a:srgbClr val="00000A"/>
              </a:solidFill>
              <a:ea typeface="Calibri"/>
              <a:cs typeface="Calibri"/>
            </a:endParaRPr>
          </a:p>
          <a:p>
            <a:pPr marL="114300" lvl="0" indent="0" algn="just" fontAlgn="base">
              <a:spcBef>
                <a:spcPct val="0"/>
              </a:spcBef>
              <a:spcAft>
                <a:spcPct val="0"/>
              </a:spcAft>
              <a:buClr>
                <a:srgbClr val="DBD7CB"/>
              </a:buClr>
              <a:buNone/>
              <a:defRPr/>
            </a:pPr>
            <a:r>
              <a:rPr lang="pt-BR" sz="4000" b="1" i="1" dirty="0">
                <a:solidFill>
                  <a:prstClr val="black"/>
                </a:solidFill>
                <a:latin typeface="Arial" charset="0"/>
                <a:cs typeface="Arial" charset="0"/>
              </a:rPr>
              <a:t>					</a:t>
            </a:r>
            <a:r>
              <a:rPr lang="pt-BR" sz="4000" b="1" dirty="0" smtClean="0">
                <a:solidFill>
                  <a:srgbClr val="C00000"/>
                </a:solidFill>
                <a:latin typeface="Arial" charset="0"/>
                <a:cs typeface="Arial" charset="0"/>
              </a:rPr>
              <a:t>(</a:t>
            </a:r>
            <a:r>
              <a:rPr lang="pt-BR" sz="4000" dirty="0" err="1">
                <a:solidFill>
                  <a:srgbClr val="0000CC"/>
                </a:solidFill>
                <a:highlight>
                  <a:srgbClr val="FFFFFF"/>
                </a:highlight>
                <a:latin typeface="Arial" pitchFamily="34" charset="0"/>
                <a:ea typeface="Calibri"/>
                <a:cs typeface="Arial" pitchFamily="34" charset="0"/>
              </a:rPr>
              <a:t>Ef</a:t>
            </a:r>
            <a:r>
              <a:rPr lang="pt-BR" sz="4000" dirty="0">
                <a:solidFill>
                  <a:srgbClr val="0000CC"/>
                </a:solidFill>
                <a:highlight>
                  <a:srgbClr val="FFFFFF"/>
                </a:highlight>
                <a:latin typeface="Arial" pitchFamily="34" charset="0"/>
                <a:ea typeface="Calibri"/>
                <a:cs typeface="Arial" pitchFamily="34" charset="0"/>
              </a:rPr>
              <a:t>. 2.16</a:t>
            </a:r>
            <a:r>
              <a:rPr lang="pt-BR" sz="4000" b="1" dirty="0" smtClean="0">
                <a:solidFill>
                  <a:srgbClr val="C00000"/>
                </a:solidFill>
                <a:latin typeface="Arial" charset="0"/>
                <a:cs typeface="Arial" charset="0"/>
              </a:rPr>
              <a:t>)</a:t>
            </a:r>
            <a:endParaRPr lang="pt-BR" sz="4000" b="1" dirty="0">
              <a:solidFill>
                <a:srgbClr val="C00000"/>
              </a:solidFill>
              <a:latin typeface="Arial" pitchFamily="34" charset="0"/>
              <a:cs typeface="Arial" pitchFamily="34" charset="0"/>
            </a:endParaRPr>
          </a:p>
          <a:p>
            <a:endParaRPr lang="pt-BR" dirty="0"/>
          </a:p>
        </p:txBody>
      </p:sp>
    </p:spTree>
    <p:extLst>
      <p:ext uri="{BB962C8B-B14F-4D97-AF65-F5344CB8AC3E}">
        <p14:creationId xmlns:p14="http://schemas.microsoft.com/office/powerpoint/2010/main" val="3678519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sz="3900" b="1" dirty="0">
                <a:solidFill>
                  <a:srgbClr val="006600"/>
                </a:solidFill>
              </a:rPr>
              <a:t>I – Separados da Comunidade de </a:t>
            </a:r>
            <a:r>
              <a:rPr lang="pt-BR" sz="3900" b="1" dirty="0" smtClean="0">
                <a:solidFill>
                  <a:srgbClr val="006600"/>
                </a:solidFill>
              </a:rPr>
              <a:t>Deus</a:t>
            </a:r>
          </a:p>
          <a:p>
            <a:pPr marL="0" indent="0">
              <a:buNone/>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11,12)</a:t>
            </a:r>
            <a:endParaRPr lang="pt-BR" sz="3000" dirty="0">
              <a:solidFill>
                <a:srgbClr val="006600"/>
              </a:solidFill>
            </a:endParaRPr>
          </a:p>
          <a:p>
            <a:pPr marL="0" lvl="0" indent="0">
              <a:spcBef>
                <a:spcPct val="0"/>
              </a:spcBef>
              <a:buNone/>
              <a:defRPr/>
            </a:pPr>
            <a:r>
              <a:rPr lang="pt-BR" sz="3900" b="1" dirty="0">
                <a:solidFill>
                  <a:srgbClr val="006600"/>
                </a:solidFill>
              </a:rPr>
              <a:t>II– Reconciliados com </a:t>
            </a:r>
            <a:r>
              <a:rPr lang="pt-BR" sz="3900" b="1" dirty="0" smtClean="0">
                <a:solidFill>
                  <a:srgbClr val="006600"/>
                </a:solidFill>
              </a:rPr>
              <a:t>Deus</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a:t>
            </a:r>
            <a:r>
              <a:rPr lang="pt-BR" sz="3000" b="1" dirty="0">
                <a:solidFill>
                  <a:srgbClr val="006600"/>
                </a:solidFill>
              </a:rPr>
              <a:t>v. </a:t>
            </a:r>
            <a:r>
              <a:rPr lang="pt-BR" sz="3000" b="1" dirty="0" smtClean="0">
                <a:solidFill>
                  <a:srgbClr val="006600"/>
                </a:solidFill>
              </a:rPr>
              <a:t>13-18</a:t>
            </a:r>
            <a:r>
              <a:rPr lang="pt-BR" sz="3000" b="1" dirty="0">
                <a:solidFill>
                  <a:srgbClr val="006600"/>
                </a:solidFill>
              </a:rPr>
              <a:t>)</a:t>
            </a:r>
            <a:endParaRPr lang="pt-BR" sz="3000" b="1" cap="small" dirty="0">
              <a:solidFill>
                <a:srgbClr val="006600"/>
              </a:solidFill>
              <a:cs typeface="Arial" charset="0"/>
            </a:endParaRPr>
          </a:p>
          <a:p>
            <a:pPr marL="0" lvl="0" indent="0">
              <a:spcBef>
                <a:spcPct val="0"/>
              </a:spcBef>
              <a:buNone/>
              <a:defRPr/>
            </a:pPr>
            <a:r>
              <a:rPr lang="pt-BR" sz="3900" b="1" dirty="0">
                <a:solidFill>
                  <a:srgbClr val="006600"/>
                </a:solidFill>
              </a:rPr>
              <a:t>III– Família de </a:t>
            </a:r>
            <a:r>
              <a:rPr lang="pt-BR" sz="3900" b="1" dirty="0" smtClean="0">
                <a:solidFill>
                  <a:srgbClr val="006600"/>
                </a:solidFill>
              </a:rPr>
              <a:t>Deus</a:t>
            </a:r>
            <a:r>
              <a:rPr lang="pt-BR" sz="3600" b="1" dirty="0" smtClean="0">
                <a:solidFill>
                  <a:srgbClr val="006600"/>
                </a:solidFill>
              </a:rPr>
              <a:t>		</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a:t>
            </a:r>
            <a:r>
              <a:rPr lang="pt-BR" sz="3000" b="1" dirty="0" smtClean="0">
                <a:solidFill>
                  <a:srgbClr val="006600"/>
                </a:solidFill>
              </a:rPr>
              <a:t>19-22)</a:t>
            </a:r>
            <a:r>
              <a:rPr lang="pt-BR" sz="3000" dirty="0" smtClean="0">
                <a:solidFill>
                  <a:srgbClr val="006600"/>
                </a:solidFill>
                <a:cs typeface="Arial" pitchFamily="34" charset="0"/>
              </a:rPr>
              <a:t>	</a:t>
            </a:r>
          </a:p>
          <a:p>
            <a:pPr marL="0" lvl="0" indent="0">
              <a:spcBef>
                <a:spcPct val="0"/>
              </a:spcBef>
              <a:buNone/>
              <a:defRPr/>
            </a:pPr>
            <a:r>
              <a:rPr lang="pt-BR" sz="4300" dirty="0">
                <a:solidFill>
                  <a:srgbClr val="006600"/>
                </a:solidFill>
                <a:cs typeface="Arial" pitchFamily="34" charset="0"/>
              </a:rPr>
              <a:t>	</a:t>
            </a:r>
            <a:r>
              <a:rPr lang="pt-BR" sz="4300" b="1" dirty="0">
                <a:solidFill>
                  <a:srgbClr val="006600"/>
                </a:solidFill>
              </a:rPr>
              <a:t>- Conclusão</a:t>
            </a:r>
          </a:p>
        </p:txBody>
      </p:sp>
    </p:spTree>
    <p:extLst>
      <p:ext uri="{BB962C8B-B14F-4D97-AF65-F5344CB8AC3E}">
        <p14:creationId xmlns:p14="http://schemas.microsoft.com/office/powerpoint/2010/main" val="2703177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ln>
            <a:solidFill>
              <a:schemeClr val="tx1"/>
            </a:solidFill>
          </a:ln>
        </p:spPr>
        <p:txBody>
          <a:bodyPr>
            <a:normAutofit/>
          </a:bodyPr>
          <a:lstStyle/>
          <a:p>
            <a:pPr marL="0" lvl="0" indent="0" fontAlgn="base">
              <a:spcBef>
                <a:spcPct val="0"/>
              </a:spcBef>
              <a:spcAft>
                <a:spcPct val="0"/>
              </a:spcAft>
              <a:buNone/>
              <a:defRPr/>
            </a:pPr>
            <a:r>
              <a:rPr lang="pt-BR" sz="2400" b="1" dirty="0" smtClean="0">
                <a:solidFill>
                  <a:srgbClr val="EEECE1">
                    <a:lumMod val="25000"/>
                  </a:srgbClr>
                </a:solidFill>
                <a:latin typeface="Arial" pitchFamily="34" charset="0"/>
                <a:cs typeface="Arial" pitchFamily="34" charset="0"/>
              </a:rPr>
              <a:t>   </a:t>
            </a:r>
            <a:r>
              <a:rPr lang="pt-BR" sz="3500" b="1" dirty="0">
                <a:solidFill>
                  <a:srgbClr val="006600"/>
                </a:solidFill>
              </a:rPr>
              <a:t>Introdução</a:t>
            </a:r>
            <a:r>
              <a:rPr lang="pt-BR" sz="2400" b="1" dirty="0" smtClean="0">
                <a:solidFill>
                  <a:srgbClr val="EEECE1">
                    <a:lumMod val="25000"/>
                  </a:srgbClr>
                </a:solidFill>
                <a:latin typeface="Arial" pitchFamily="34" charset="0"/>
                <a:cs typeface="Arial" pitchFamily="34" charset="0"/>
              </a:rPr>
              <a:t>						</a:t>
            </a:r>
          </a:p>
          <a:p>
            <a:pPr lvl="0" fontAlgn="base">
              <a:spcBef>
                <a:spcPct val="0"/>
              </a:spcBef>
              <a:spcAft>
                <a:spcPct val="0"/>
              </a:spcAft>
              <a:buFontTx/>
              <a:buChar char="-"/>
              <a:defRPr/>
            </a:pPr>
            <a:endParaRPr lang="pt-BR" sz="2400" b="1" dirty="0">
              <a:ln w="12700" cmpd="sng">
                <a:solidFill>
                  <a:schemeClr val="tx1"/>
                </a:solidFill>
              </a:ln>
              <a:solidFill>
                <a:srgbClr val="EEECE1">
                  <a:lumMod val="25000"/>
                </a:srgbClr>
              </a:solidFill>
              <a:latin typeface="Arial" pitchFamily="34" charset="0"/>
              <a:cs typeface="Arial" pitchFamily="34" charset="0"/>
            </a:endParaRPr>
          </a:p>
          <a:p>
            <a:pPr marL="0" lvl="0" indent="0" algn="just" fontAlgn="base">
              <a:spcBef>
                <a:spcPct val="0"/>
              </a:spcBef>
              <a:spcAft>
                <a:spcPct val="0"/>
              </a:spcAft>
              <a:buNone/>
              <a:defRPr/>
            </a:pPr>
            <a:r>
              <a:rPr lang="pt-BR" sz="2400" dirty="0">
                <a:solidFill>
                  <a:prstClr val="black"/>
                </a:solidFill>
                <a:latin typeface="Arial" charset="0"/>
                <a:cs typeface="Arial" charset="0"/>
              </a:rPr>
              <a:t>	Na lição anterior vimos que Deus em sua grande misericórdia e amor introduziu os gentios no seu plano de salvação. É uma obra grandiosa que os gentios façam parte de um mesmo corpo juntamente com os judeus, posto que havia uma parede de separação entre as duas comunidades, Israel e gentios. Então Paulo conclui o seu ensinamento </a:t>
            </a:r>
            <a:r>
              <a:rPr lang="pt-BR" sz="2400" dirty="0" smtClean="0">
                <a:solidFill>
                  <a:prstClr val="black"/>
                </a:solidFill>
                <a:latin typeface="Arial" charset="0"/>
                <a:cs typeface="Arial" charset="0"/>
              </a:rPr>
              <a:t>no </a:t>
            </a:r>
            <a:r>
              <a:rPr lang="pt-BR" sz="2400" dirty="0">
                <a:solidFill>
                  <a:prstClr val="black"/>
                </a:solidFill>
                <a:latin typeface="Arial" charset="0"/>
                <a:cs typeface="Arial" charset="0"/>
              </a:rPr>
              <a:t>cap. 2 demonstrando que Cristo veio também para derrubar essa parede de separação e unir os dois povos.</a:t>
            </a:r>
            <a:endParaRPr lang="pt-BR" sz="2800" dirty="0">
              <a:solidFill>
                <a:prstClr val="black"/>
              </a:solidFill>
              <a:latin typeface="Arial" charset="0"/>
              <a:cs typeface="Arial" charset="0"/>
            </a:endParaRPr>
          </a:p>
        </p:txBody>
      </p:sp>
    </p:spTree>
    <p:extLst>
      <p:ext uri="{BB962C8B-B14F-4D97-AF65-F5344CB8AC3E}">
        <p14:creationId xmlns:p14="http://schemas.microsoft.com/office/powerpoint/2010/main" val="270317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2900" dirty="0">
                <a:solidFill>
                  <a:srgbClr val="7030A0"/>
                </a:solidFill>
                <a:latin typeface="Arial Black" pitchFamily="34" charset="0"/>
              </a:rPr>
              <a:t>CARTA AOS EFÉSIOS</a:t>
            </a:r>
            <a:r>
              <a:rPr lang="pt-BR" sz="3600" dirty="0">
                <a:solidFill>
                  <a:srgbClr val="00B0F0"/>
                </a:solidFill>
                <a:latin typeface="Arial Black" pitchFamily="34" charset="0"/>
              </a:rPr>
              <a:t/>
            </a:r>
            <a:br>
              <a:rPr lang="pt-BR" sz="3600" dirty="0">
                <a:solidFill>
                  <a:srgbClr val="00B0F0"/>
                </a:solidFill>
                <a:latin typeface="Arial Black" pitchFamily="34" charset="0"/>
              </a:rPr>
            </a:br>
            <a:r>
              <a:rPr lang="pt-BR" sz="3600" b="1" i="1" dirty="0">
                <a:solidFill>
                  <a:srgbClr val="00B050"/>
                </a:solidFill>
                <a:cs typeface="Arial" charset="0"/>
              </a:rPr>
              <a:t>Lição 5: Gentios e Judeus Unidos Mediante a Cruz de Cristo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sz="3900" b="1" dirty="0">
                <a:solidFill>
                  <a:srgbClr val="FF0000"/>
                </a:solidFill>
              </a:rPr>
              <a:t>I – Separados da Comunidade de </a:t>
            </a:r>
            <a:r>
              <a:rPr lang="pt-BR" sz="3900" b="1" dirty="0" smtClean="0">
                <a:solidFill>
                  <a:srgbClr val="FF0000"/>
                </a:solidFill>
              </a:rPr>
              <a:t>Deus</a:t>
            </a:r>
          </a:p>
          <a:p>
            <a:pPr marL="0" indent="0">
              <a:buNone/>
            </a:pPr>
            <a:r>
              <a:rPr lang="pt-BR" sz="3600" b="1" dirty="0">
                <a:solidFill>
                  <a:srgbClr val="006600"/>
                </a:solidFill>
              </a:rPr>
              <a:t>	</a:t>
            </a:r>
            <a:r>
              <a:rPr lang="pt-BR" sz="3600" b="1" dirty="0" smtClean="0">
                <a:solidFill>
                  <a:srgbClr val="006600"/>
                </a:solidFill>
              </a:rPr>
              <a:t>				</a:t>
            </a:r>
            <a:r>
              <a:rPr lang="pt-BR" sz="3000" b="1" dirty="0" smtClean="0">
                <a:solidFill>
                  <a:srgbClr val="FF0000"/>
                </a:solidFill>
              </a:rPr>
              <a:t>(v</a:t>
            </a:r>
            <a:r>
              <a:rPr lang="pt-BR" sz="3000" b="1" dirty="0">
                <a:solidFill>
                  <a:srgbClr val="FF0000"/>
                </a:solidFill>
              </a:rPr>
              <a:t>. 11,12)</a:t>
            </a:r>
            <a:endParaRPr lang="pt-BR" sz="3000" dirty="0">
              <a:solidFill>
                <a:srgbClr val="FF0000"/>
              </a:solidFill>
            </a:endParaRPr>
          </a:p>
          <a:p>
            <a:pPr marL="0" lvl="0" indent="0">
              <a:spcBef>
                <a:spcPct val="0"/>
              </a:spcBef>
              <a:buNone/>
              <a:defRPr/>
            </a:pPr>
            <a:r>
              <a:rPr lang="pt-BR" sz="3900" b="1" dirty="0">
                <a:solidFill>
                  <a:srgbClr val="006600"/>
                </a:solidFill>
              </a:rPr>
              <a:t>II– Reconciliados com </a:t>
            </a:r>
            <a:r>
              <a:rPr lang="pt-BR" sz="3900" b="1" dirty="0" smtClean="0">
                <a:solidFill>
                  <a:srgbClr val="006600"/>
                </a:solidFill>
              </a:rPr>
              <a:t>Deus</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a:t>
            </a:r>
            <a:r>
              <a:rPr lang="pt-BR" sz="3000" b="1" dirty="0">
                <a:solidFill>
                  <a:srgbClr val="006600"/>
                </a:solidFill>
              </a:rPr>
              <a:t>v. </a:t>
            </a:r>
            <a:r>
              <a:rPr lang="pt-BR" sz="3000" b="1" dirty="0" smtClean="0">
                <a:solidFill>
                  <a:srgbClr val="006600"/>
                </a:solidFill>
              </a:rPr>
              <a:t>13-18</a:t>
            </a:r>
            <a:r>
              <a:rPr lang="pt-BR" sz="3000" b="1" dirty="0">
                <a:solidFill>
                  <a:srgbClr val="006600"/>
                </a:solidFill>
              </a:rPr>
              <a:t>)</a:t>
            </a:r>
            <a:endParaRPr lang="pt-BR" sz="3000" b="1" cap="small" dirty="0">
              <a:solidFill>
                <a:srgbClr val="006600"/>
              </a:solidFill>
              <a:cs typeface="Arial" charset="0"/>
            </a:endParaRPr>
          </a:p>
          <a:p>
            <a:pPr marL="0" lvl="0" indent="0">
              <a:spcBef>
                <a:spcPct val="0"/>
              </a:spcBef>
              <a:buNone/>
              <a:defRPr/>
            </a:pPr>
            <a:r>
              <a:rPr lang="pt-BR" sz="3900" b="1" dirty="0">
                <a:solidFill>
                  <a:srgbClr val="006600"/>
                </a:solidFill>
              </a:rPr>
              <a:t>III– Família de </a:t>
            </a:r>
            <a:r>
              <a:rPr lang="pt-BR" sz="3900" b="1" dirty="0" smtClean="0">
                <a:solidFill>
                  <a:srgbClr val="006600"/>
                </a:solidFill>
              </a:rPr>
              <a:t>Deus</a:t>
            </a:r>
            <a:r>
              <a:rPr lang="pt-BR" sz="3600" b="1" dirty="0" smtClean="0">
                <a:solidFill>
                  <a:srgbClr val="006600"/>
                </a:solidFill>
              </a:rPr>
              <a:t>		</a:t>
            </a:r>
          </a:p>
          <a:p>
            <a:pPr marL="0" lvl="0" indent="0">
              <a:spcBef>
                <a:spcPct val="0"/>
              </a:spcBef>
              <a:buNone/>
              <a:defRPr/>
            </a:pPr>
            <a:r>
              <a:rPr lang="pt-BR" sz="3600" b="1" dirty="0">
                <a:solidFill>
                  <a:srgbClr val="006600"/>
                </a:solidFill>
              </a:rPr>
              <a:t>	</a:t>
            </a:r>
            <a:r>
              <a:rPr lang="pt-BR" sz="3600" b="1" dirty="0" smtClean="0">
                <a:solidFill>
                  <a:srgbClr val="006600"/>
                </a:solidFill>
              </a:rPr>
              <a:t>				</a:t>
            </a:r>
            <a:r>
              <a:rPr lang="pt-BR" sz="3000" b="1" dirty="0" smtClean="0">
                <a:solidFill>
                  <a:srgbClr val="006600"/>
                </a:solidFill>
              </a:rPr>
              <a:t>(v</a:t>
            </a:r>
            <a:r>
              <a:rPr lang="pt-BR" sz="3000" b="1" dirty="0">
                <a:solidFill>
                  <a:srgbClr val="006600"/>
                </a:solidFill>
              </a:rPr>
              <a:t>. 19-22)</a:t>
            </a:r>
            <a:r>
              <a:rPr lang="pt-BR" sz="3000" dirty="0" smtClean="0">
                <a:solidFill>
                  <a:srgbClr val="006600"/>
                </a:solidFill>
                <a:cs typeface="Arial" pitchFamily="34" charset="0"/>
              </a:rPr>
              <a:t>	</a:t>
            </a:r>
          </a:p>
          <a:p>
            <a:pPr marL="0" lvl="0" indent="0">
              <a:spcBef>
                <a:spcPct val="0"/>
              </a:spcBef>
              <a:buNone/>
              <a:defRPr/>
            </a:pPr>
            <a:r>
              <a:rPr lang="pt-BR" sz="4300" dirty="0">
                <a:solidFill>
                  <a:srgbClr val="006600"/>
                </a:solidFill>
                <a:cs typeface="Arial" pitchFamily="34" charset="0"/>
              </a:rPr>
              <a:t>	</a:t>
            </a:r>
            <a:r>
              <a:rPr lang="pt-BR" sz="4300" b="1" dirty="0">
                <a:solidFill>
                  <a:srgbClr val="006600"/>
                </a:solidFill>
              </a:rPr>
              <a:t>- Conclusão</a:t>
            </a:r>
          </a:p>
        </p:txBody>
      </p:sp>
    </p:spTree>
    <p:extLst>
      <p:ext uri="{BB962C8B-B14F-4D97-AF65-F5344CB8AC3E}">
        <p14:creationId xmlns:p14="http://schemas.microsoft.com/office/powerpoint/2010/main" val="170824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32656"/>
            <a:ext cx="7848872" cy="6120680"/>
          </a:xfrm>
        </p:spPr>
        <p:txBody>
          <a:bodyPr>
            <a:noAutofit/>
          </a:bodyPr>
          <a:lstStyle/>
          <a:p>
            <a:pPr marL="0" indent="0">
              <a:buNone/>
            </a:pPr>
            <a:r>
              <a:rPr lang="pt-BR" dirty="0">
                <a:solidFill>
                  <a:srgbClr val="0000CC"/>
                </a:solidFill>
              </a:rPr>
              <a:t>Efésios 2. 11 </a:t>
            </a:r>
            <a:r>
              <a:rPr lang="pt-BR" dirty="0" smtClean="0">
                <a:solidFill>
                  <a:srgbClr val="0000CC"/>
                </a:solidFill>
              </a:rPr>
              <a:t>Portanto</a:t>
            </a:r>
            <a:r>
              <a:rPr lang="pt-BR" dirty="0">
                <a:solidFill>
                  <a:srgbClr val="0000CC"/>
                </a:solidFill>
              </a:rPr>
              <a:t>, lembrai-vos de que vós, noutro tempo, éreis gentios na carne e chamados </a:t>
            </a:r>
            <a:r>
              <a:rPr lang="pt-BR" dirty="0" err="1">
                <a:solidFill>
                  <a:srgbClr val="0000CC"/>
                </a:solidFill>
              </a:rPr>
              <a:t>incircuncisão</a:t>
            </a:r>
            <a:r>
              <a:rPr lang="pt-BR" dirty="0">
                <a:solidFill>
                  <a:srgbClr val="0000CC"/>
                </a:solidFill>
              </a:rPr>
              <a:t> pelos que, na carne, se chamam circuncisão feita pela mão dos homens;</a:t>
            </a:r>
          </a:p>
          <a:p>
            <a:pPr marL="0" indent="0">
              <a:buNone/>
            </a:pPr>
            <a:r>
              <a:rPr lang="pt-BR" dirty="0">
                <a:solidFill>
                  <a:srgbClr val="0000CC"/>
                </a:solidFill>
              </a:rPr>
              <a:t>12  que, naquele tempo, estáveis sem Cristo, separados da comunidade de Israel e estranhos aos concertos da promessa, não tendo esperança e sem Deus no mundo</a:t>
            </a:r>
            <a:r>
              <a:rPr lang="pt-BR" dirty="0" smtClean="0">
                <a:solidFill>
                  <a:srgbClr val="0000CC"/>
                </a:solidFill>
              </a:rPr>
              <a:t>.</a:t>
            </a:r>
            <a:endParaRPr lang="pt-BR" dirty="0">
              <a:solidFill>
                <a:srgbClr val="0000CC"/>
              </a:solidFill>
            </a:endParaRPr>
          </a:p>
        </p:txBody>
      </p:sp>
    </p:spTree>
    <p:extLst>
      <p:ext uri="{BB962C8B-B14F-4D97-AF65-F5344CB8AC3E}">
        <p14:creationId xmlns:p14="http://schemas.microsoft.com/office/powerpoint/2010/main" val="2558078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1324</Words>
  <Application>Microsoft Office PowerPoint</Application>
  <PresentationFormat>Apresentação na tela (4:3)</PresentationFormat>
  <Paragraphs>182</Paragraphs>
  <Slides>31</Slides>
  <Notes>13</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Apresentação do PowerPoint</vt:lpstr>
      <vt:lpstr>Apresentação do PowerPoint</vt:lpstr>
      <vt:lpstr>CARTA AOS EFÉSIOS Lição 5: Gentios e Judeus Unidos Mediante a Cruz de Cristo</vt:lpstr>
      <vt:lpstr>Apresentação do PowerPoint</vt:lpstr>
      <vt:lpstr>CARTA AOS EFÉSIOS Lição 5: Gentios e Judeus Unidos Mediante a Cruz de Cristo</vt:lpstr>
      <vt:lpstr>CARTA AOS EFÉSIOS Lição 5: Gentios e Judeus Unidos Mediante a Cruz de Cristo</vt:lpstr>
      <vt:lpstr>CARTA AOS EFÉSIOS Lição 5: Gentios e Judeus Unidos Mediante a Cruz de Cristo</vt:lpstr>
      <vt:lpstr>CARTA AOS EFÉSIOS Lição 5: Gentios e Judeus Unidos Mediante a Cruz de Cristo</vt:lpstr>
      <vt:lpstr>Apresentação do PowerPoint</vt:lpstr>
      <vt:lpstr>CARTA AOS EFÉSIOS Lição 5: Gentios e Judeus Unidos Mediante a Cruz de Cristo</vt:lpstr>
      <vt:lpstr>Apresentação do PowerPoint</vt:lpstr>
      <vt:lpstr>CARTA AOS EFÉSIOS Lição 5: Gentios e Judeus Unidos Mediante a Cruz de Cristo</vt:lpstr>
      <vt:lpstr>Apresentação do PowerPoint</vt:lpstr>
      <vt:lpstr>CARTA AOS EFÉSIOS Lição 5: Gentios e Judeus Unidos Mediante a Cruz de Cristo</vt:lpstr>
      <vt:lpstr>Apresentação do PowerPoint</vt:lpstr>
      <vt:lpstr>CARTA AOS EFÉSIOS Lição 5: Gentios e Judeus Unidos Mediante a Cruz de Cristo</vt:lpstr>
      <vt:lpstr>CARTA AOS EFÉSIOS Lição 5: Gentios e Judeus Unidos Mediante a Cruz de Cristo</vt:lpstr>
      <vt:lpstr>Apresentação do PowerPoint</vt:lpstr>
      <vt:lpstr>CARTA AOS EFÉSIOS Lição 5: Gentios e Judeus Unidos Mediante a Cruz de Cristo</vt:lpstr>
      <vt:lpstr>Apresentação do PowerPoint</vt:lpstr>
      <vt:lpstr>CARTA AOS EFÉSIOS Lição 5: Gentios e Judeus Unidos Mediante a Cruz de Cristo</vt:lpstr>
      <vt:lpstr>Apresentação do PowerPoint</vt:lpstr>
      <vt:lpstr>CARTA AOS EFÉSIOS Lição 5: Gentios e Judeus Unidos Mediante a Cruz de Cristo</vt:lpstr>
      <vt:lpstr>Apresentação do PowerPoint</vt:lpstr>
      <vt:lpstr>CARTA AOS EFÉSIOS Lição 5: Gentios e Judeus Unidos Mediante a Cruz de Cristo</vt:lpstr>
      <vt:lpstr>Apresentação do PowerPoint</vt:lpstr>
      <vt:lpstr>CARTA AOS EFÉSIOS Lição 5: Gentios e Judeus Unidos Mediante a Cruz de Cristo</vt:lpstr>
      <vt:lpstr>CARTA AOS EFÉSIOS Lição 5: Gentios e Judeus Unidos Mediante a Cruz de Cristo</vt:lpstr>
      <vt:lpstr>CARTA AOS EFÉSIOS Lição 5: Gentios e Judeus Unidos Mediante a Cruz de Cristo</vt:lpstr>
      <vt:lpstr>CARTA AOS EFÉSIOS Lição 5: Gentios e Judeus Unidos Mediante a Cruz de Cristo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PARÁBOLAS</dc:title>
  <dc:creator>I.G.V</dc:creator>
  <cp:lastModifiedBy>I.G.V</cp:lastModifiedBy>
  <cp:revision>80</cp:revision>
  <dcterms:created xsi:type="dcterms:W3CDTF">2017-03-28T13:10:15Z</dcterms:created>
  <dcterms:modified xsi:type="dcterms:W3CDTF">2017-08-01T20:33:24Z</dcterms:modified>
</cp:coreProperties>
</file>