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6" r:id="rId2"/>
    <p:sldId id="259" r:id="rId3"/>
    <p:sldId id="257" r:id="rId4"/>
    <p:sldId id="279" r:id="rId5"/>
    <p:sldId id="260" r:id="rId6"/>
    <p:sldId id="262" r:id="rId7"/>
    <p:sldId id="263" r:id="rId8"/>
    <p:sldId id="317" r:id="rId9"/>
    <p:sldId id="323" r:id="rId10"/>
    <p:sldId id="264" r:id="rId11"/>
    <p:sldId id="281" r:id="rId12"/>
    <p:sldId id="326" r:id="rId13"/>
    <p:sldId id="327" r:id="rId14"/>
    <p:sldId id="328" r:id="rId15"/>
    <p:sldId id="329" r:id="rId16"/>
    <p:sldId id="318" r:id="rId17"/>
    <p:sldId id="324" r:id="rId18"/>
    <p:sldId id="267" r:id="rId19"/>
    <p:sldId id="302" r:id="rId20"/>
    <p:sldId id="330" r:id="rId21"/>
    <p:sldId id="332" r:id="rId22"/>
    <p:sldId id="333" r:id="rId23"/>
    <p:sldId id="319" r:id="rId24"/>
    <p:sldId id="325" r:id="rId25"/>
    <p:sldId id="268" r:id="rId26"/>
    <p:sldId id="312" r:id="rId27"/>
    <p:sldId id="334" r:id="rId28"/>
    <p:sldId id="335" r:id="rId29"/>
    <p:sldId id="338" r:id="rId30"/>
    <p:sldId id="336" r:id="rId31"/>
    <p:sldId id="337" r:id="rId32"/>
    <p:sldId id="320" r:id="rId33"/>
    <p:sldId id="313" r:id="rId34"/>
    <p:sldId id="321" r:id="rId35"/>
    <p:sldId id="322" r:id="rId36"/>
    <p:sldId id="316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</a:t>
            </a:r>
            <a:r>
              <a:rPr lang="pt-BR" b="1" dirty="0" smtClean="0"/>
              <a:t>cap. 1   Jesus o Senhor  _ cabeça da Igreja              cap. 2   situação miserável a do homem, mas Deus em misericórdia estende as sua mãos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	</a:t>
            </a:r>
            <a:r>
              <a:rPr lang="pt-BR" sz="1200" b="1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+mj-ea"/>
                <a:cs typeface="Arial"/>
              </a:rPr>
              <a:t>PRIMEIRA RESSURREIÇÃO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75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	</a:t>
            </a:r>
            <a:r>
              <a:rPr lang="pt-BR" b="1" dirty="0" smtClean="0">
                <a:solidFill>
                  <a:srgbClr val="0000CC"/>
                </a:solidFill>
              </a:rPr>
              <a:t>10  PORQUE SOMOS FEITURA SUA, CRIADOS EM CRISTO JESUS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90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r>
              <a:rPr lang="pt-BR" b="1" dirty="0" smtClean="0"/>
              <a:t>por isto se fala</a:t>
            </a:r>
            <a:r>
              <a:rPr lang="pt-BR" b="1" baseline="0" dirty="0" smtClean="0"/>
              <a:t>  ‘GERADOS DE UMA SEMENTE INCORRUPTÍVEL”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89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cristão significa ter morrido, ressuscitado e exaltado (sentado LUGARES celestiais) 	A salvação é oferecida de graça, mediante a fé, para que não haja vanglória (2:8,9);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471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</a:t>
            </a:r>
            <a:r>
              <a:rPr lang="pt-BR" b="1" dirty="0" err="1" smtClean="0"/>
              <a:t>Gen</a:t>
            </a:r>
            <a:r>
              <a:rPr lang="pt-BR" b="1" dirty="0" smtClean="0"/>
              <a:t> 3   desobedeceu  ...  Morreu	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		ainda que o homem natural queira acertar  não  consegue    _  nossa justiça  como trapos de imundícia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Somo </a:t>
            </a: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atraídos a Deus pelo seu amor.	</a:t>
            </a: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NOS </a:t>
            </a: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FEZ ASSENTAR JUNTAMENTE COM ELE EM LUGARES </a:t>
            </a: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CELESTIAIS	</a:t>
            </a:r>
            <a:r>
              <a:rPr lang="pt-B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Liberta-nos do Pecado e da Morte para uma Nova Vida em Cristo</a:t>
            </a:r>
            <a:endParaRPr lang="pt-BR" b="1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17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25/07/2017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Filhos da ira por </a:t>
            </a:r>
            <a:r>
              <a:rPr lang="pt-BR" sz="2800" b="1" dirty="0" smtClean="0">
                <a:solidFill>
                  <a:srgbClr val="006600"/>
                </a:solidFill>
              </a:rPr>
              <a:t>natureza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</a:t>
            </a:r>
          </a:p>
          <a:p>
            <a:pPr marL="0" lvl="0" indent="0">
              <a:buNone/>
            </a:pPr>
            <a:endParaRPr lang="pt-BR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Após o homem ter pecado contra Deus no jardim, este homem foi lançado fora da presença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d’Ele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De todos os seres vivos criados por Deus, o homem é o único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pode possuir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duas naturezas – a física e a espiritual. Aquela para relacionamento com o mundo físico e esta para o relacionamento com Deus. No entanto, agora a espiritual está morta (</a:t>
            </a:r>
            <a:r>
              <a:rPr lang="pt-BR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5.12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pt-BR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>
                <a:solidFill>
                  <a:srgbClr val="0000CC"/>
                </a:solidFill>
              </a:rPr>
              <a:t>Rm</a:t>
            </a:r>
            <a:r>
              <a:rPr lang="pt-BR" dirty="0">
                <a:solidFill>
                  <a:srgbClr val="0000CC"/>
                </a:solidFill>
              </a:rPr>
              <a:t> </a:t>
            </a:r>
            <a:r>
              <a:rPr lang="pt-BR" dirty="0" smtClean="0">
                <a:solidFill>
                  <a:srgbClr val="0000CC"/>
                </a:solidFill>
              </a:rPr>
              <a:t>5</a:t>
            </a:r>
            <a:r>
              <a:rPr lang="pt-BR" dirty="0">
                <a:solidFill>
                  <a:srgbClr val="0000CC"/>
                </a:solidFill>
              </a:rPr>
              <a:t>. 12  Pelo que, como por um homem entrou o pecado no mundo, e pelo pecado, a morte, assim também a morte passou a todos os homens, por isso que todos pecaram.</a:t>
            </a:r>
          </a:p>
          <a:p>
            <a:pPr marL="0" indent="0">
              <a:buNone/>
            </a:pP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Filhos da ira por </a:t>
            </a:r>
            <a:r>
              <a:rPr lang="pt-BR" sz="2800" b="1" dirty="0" smtClean="0">
                <a:solidFill>
                  <a:srgbClr val="006600"/>
                </a:solidFill>
              </a:rPr>
              <a:t>natureza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0" lvl="0" indent="0">
              <a:buNone/>
            </a:pPr>
            <a:endParaRPr lang="pt-BR" sz="1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Todos os homens gerados a partir de Adão possuem apenas uma natureza viva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Gn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5.3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a carnal. E com esta única natureza viva o homem anda segundo o curso deste mundo, segundo o príncipe das potestades do ar, do espírito que, agora, opera nos filhos da desobediência; e Paulo conclui que entre eles todos nós antes andávamos, no desejo da nossa carne.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Foi nesta situação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trevas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a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revelação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Deus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nos alcançou.  (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Pd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4. 3,5,6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5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err="1" smtClean="0">
                <a:solidFill>
                  <a:srgbClr val="7030A0"/>
                </a:solidFill>
              </a:rPr>
              <a:t>Gn</a:t>
            </a:r>
            <a:r>
              <a:rPr lang="pt-BR" sz="2800" dirty="0" smtClean="0">
                <a:solidFill>
                  <a:srgbClr val="7030A0"/>
                </a:solidFill>
              </a:rPr>
              <a:t> </a:t>
            </a:r>
            <a:r>
              <a:rPr lang="pt-BR" sz="2800" dirty="0">
                <a:solidFill>
                  <a:srgbClr val="7030A0"/>
                </a:solidFill>
              </a:rPr>
              <a:t>5. 3  E Adão viveu cento e trinta anos, e gerou um filho à sua semelhança, conforme a sua imagem, e chamou o seu nome Sete</a:t>
            </a:r>
            <a:r>
              <a:rPr lang="pt-BR" sz="28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pt-BR" sz="10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600" dirty="0" smtClean="0">
                <a:solidFill>
                  <a:srgbClr val="0000CC"/>
                </a:solidFill>
              </a:rPr>
              <a:t>I </a:t>
            </a:r>
            <a:r>
              <a:rPr lang="pt-BR" sz="2600" dirty="0" err="1" smtClean="0">
                <a:solidFill>
                  <a:srgbClr val="0000CC"/>
                </a:solidFill>
              </a:rPr>
              <a:t>Pd</a:t>
            </a:r>
            <a:r>
              <a:rPr lang="pt-BR" sz="2600" dirty="0" smtClean="0">
                <a:solidFill>
                  <a:srgbClr val="0000CC"/>
                </a:solidFill>
              </a:rPr>
              <a:t> 4</a:t>
            </a:r>
            <a:r>
              <a:rPr lang="pt-BR" sz="2600" dirty="0">
                <a:solidFill>
                  <a:srgbClr val="0000CC"/>
                </a:solidFill>
              </a:rPr>
              <a:t>. 3  Porque é bastante que, no tempo passado da vida, fizéssemos a vontade dos gentios, andando em dissoluções, concupiscências, borracheiras, glutonarias, bebedices e abomináveis </a:t>
            </a:r>
            <a:r>
              <a:rPr lang="pt-BR" sz="2600" dirty="0" smtClean="0">
                <a:solidFill>
                  <a:srgbClr val="0000CC"/>
                </a:solidFill>
              </a:rPr>
              <a:t>idolatrias;</a:t>
            </a:r>
            <a:endParaRPr lang="pt-BR" sz="26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600" dirty="0">
                <a:solidFill>
                  <a:srgbClr val="0000CC"/>
                </a:solidFill>
              </a:rPr>
              <a:t>5  os quais hão de dar conta ao que está preparado para julgar os vivos e os mortos;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0000CC"/>
                </a:solidFill>
              </a:rPr>
              <a:t>6  porque, por isto, </a:t>
            </a:r>
            <a:r>
              <a:rPr lang="pt-BR" sz="2600" b="1" dirty="0">
                <a:solidFill>
                  <a:srgbClr val="0000CC"/>
                </a:solidFill>
              </a:rPr>
              <a:t>foi pregado o evangelho também aos mortos</a:t>
            </a:r>
            <a:r>
              <a:rPr lang="pt-BR" sz="2600" dirty="0">
                <a:solidFill>
                  <a:srgbClr val="0000CC"/>
                </a:solidFill>
              </a:rPr>
              <a:t>, para que, na verdade, fossem julgados segundo os homens, na carne, mas vivessem segundo Deus, em espírito</a:t>
            </a:r>
            <a:r>
              <a:rPr lang="pt-BR" sz="2600" dirty="0" smtClean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08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Filhos da ira por </a:t>
            </a:r>
            <a:r>
              <a:rPr lang="pt-BR" sz="2800" b="1" dirty="0" smtClean="0">
                <a:solidFill>
                  <a:srgbClr val="006600"/>
                </a:solidFill>
              </a:rPr>
              <a:t>natureza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3</a:t>
            </a:r>
          </a:p>
          <a:p>
            <a:pPr marL="0" lvl="0" indent="0">
              <a:buNone/>
            </a:pPr>
            <a:endParaRPr lang="pt-BR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Nessa situação de trevas o homem erra sempre o alvo e peca. Foi criado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à semelhança 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Deus, mas agora aborrece a Deus. É um estado de inimizade contra Deus. Atrai a ira de Deus sobre si por conta de um comportamento contrário às Leis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divinas. 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8. 5 - 8</a:t>
            </a:r>
            <a:r>
              <a: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5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Rm</a:t>
            </a:r>
            <a:r>
              <a:rPr lang="pt-BR" dirty="0" smtClean="0">
                <a:solidFill>
                  <a:srgbClr val="0000CC"/>
                </a:solidFill>
              </a:rPr>
              <a:t> 8. 5  </a:t>
            </a:r>
            <a:r>
              <a:rPr lang="pt-BR" dirty="0">
                <a:solidFill>
                  <a:srgbClr val="0000CC"/>
                </a:solidFill>
              </a:rPr>
              <a:t>Porque os que são segundo a carne inclinam-se para as coisas da carne; </a:t>
            </a:r>
            <a:r>
              <a:rPr lang="pt-BR" dirty="0" smtClean="0">
                <a:solidFill>
                  <a:srgbClr val="0000CC"/>
                </a:solidFill>
              </a:rPr>
              <a:t>....</a:t>
            </a:r>
            <a:endParaRPr lang="pt-BR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6  Porque a inclinação da carne é morte; </a:t>
            </a:r>
            <a:r>
              <a:rPr lang="pt-BR" dirty="0" smtClean="0">
                <a:solidFill>
                  <a:srgbClr val="0000CC"/>
                </a:solidFill>
              </a:rPr>
              <a:t>....</a:t>
            </a:r>
            <a:endParaRPr lang="pt-BR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7  Porquanto a inclinação da carne é inimizade contra Deus, pois não é sujeita à lei de Deus, nem, em verdade, o pode ser.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8  Portanto, os que estão na carne não podem agradar a Deus.</a:t>
            </a:r>
          </a:p>
          <a:p>
            <a:pPr marL="0" indent="0">
              <a:buNone/>
            </a:pP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8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Filhos da ira por </a:t>
            </a:r>
            <a:r>
              <a:rPr lang="pt-BR" sz="3900" b="1" dirty="0" smtClean="0">
                <a:solidFill>
                  <a:srgbClr val="006600"/>
                </a:solidFill>
              </a:rPr>
              <a:t>natureza</a:t>
            </a: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1-3)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b="1" dirty="0">
                <a:solidFill>
                  <a:srgbClr val="FF0000"/>
                </a:solidFill>
              </a:rPr>
              <a:t>II– A infinita misericórdia de Deus </a:t>
            </a:r>
            <a:endParaRPr lang="pt-BR" sz="4300" b="1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</a:t>
            </a:r>
            <a:r>
              <a:rPr lang="pt-BR" sz="3000" b="1" dirty="0" smtClean="0">
                <a:solidFill>
                  <a:srgbClr val="006600"/>
                </a:solidFill>
              </a:rPr>
              <a:t>(v. 4-7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Obras de arte nas mãos de </a:t>
            </a:r>
            <a:r>
              <a:rPr lang="pt-BR" sz="3900" b="1" dirty="0" smtClean="0">
                <a:solidFill>
                  <a:srgbClr val="006600"/>
                </a:solidFill>
              </a:rPr>
              <a:t>Deus</a:t>
            </a:r>
            <a:r>
              <a:rPr lang="pt-BR" sz="3600" b="1" dirty="0" smtClean="0">
                <a:solidFill>
                  <a:srgbClr val="006600"/>
                </a:solidFill>
              </a:rPr>
              <a:t> 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8-10)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0491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2. </a:t>
            </a:r>
            <a:r>
              <a:rPr lang="pt-BR" sz="2800" dirty="0" smtClean="0">
                <a:solidFill>
                  <a:srgbClr val="0000CC"/>
                </a:solidFill>
              </a:rPr>
              <a:t>4  </a:t>
            </a:r>
            <a:r>
              <a:rPr lang="pt-BR" sz="2800" dirty="0">
                <a:solidFill>
                  <a:srgbClr val="0000CC"/>
                </a:solidFill>
              </a:rPr>
              <a:t>Mas Deus, que é riquíssimo em misericórdia, pelo seu muito amor com que nos amou,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5  estando nós ainda mortos em nossas ofensas, nos vivificou juntamente com Cristo (pela graça sois salvos),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6  e nos ressuscitou juntamente com ele, e nos fez assentar nos lugares celestiais, em Cristo Jesus;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7  para mostrar nos séculos vindouros as abundantes riquezas da sua graça, pela sua benignidade para conosco em Cristo Jesus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 infinita misericórdia de Deus </a:t>
            </a:r>
            <a:r>
              <a:rPr lang="pt-BR" sz="2800" b="1" dirty="0" smtClean="0">
                <a:solidFill>
                  <a:srgbClr val="006600"/>
                </a:solidFill>
              </a:rPr>
              <a:t>			</a:t>
            </a:r>
            <a:r>
              <a:rPr lang="pt-BR" sz="1800" b="1" dirty="0" smtClean="0">
                <a:solidFill>
                  <a:srgbClr val="006600"/>
                </a:solidFill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dirty="0">
                <a:latin typeface="Arial" pitchFamily="34" charset="0"/>
                <a:cs typeface="Arial" pitchFamily="34" charset="0"/>
              </a:rPr>
              <a:t>Paulo em seu argumento inicia o vs. 4 com uma ideia contrária à situação do homem descrita acima – “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mas Deus</a:t>
            </a:r>
            <a:r>
              <a:rPr lang="pt-BR" dirty="0">
                <a:latin typeface="Arial" pitchFamily="34" charset="0"/>
                <a:cs typeface="Arial" pitchFamily="34" charset="0"/>
              </a:rPr>
              <a:t>”, ou seja, Ele interveio na história do homem. E o fez porque é riquíssimo em misericórdia.  (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Atos  17. 30</a:t>
            </a:r>
            <a:r>
              <a:rPr lang="pt-BR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Atos  17</a:t>
            </a:r>
            <a:r>
              <a:rPr lang="pt-BR" dirty="0">
                <a:solidFill>
                  <a:srgbClr val="0000CC"/>
                </a:solidFill>
              </a:rPr>
              <a:t>. 30  Mas Deus, não tendo em conta os tempos da ignorância, anuncia agora a todos os homens, em todo lugar, que se arrependam,</a:t>
            </a:r>
          </a:p>
          <a:p>
            <a:pPr marL="0" indent="0">
              <a:buNone/>
            </a:pPr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400" b="1" i="1" dirty="0">
                <a:solidFill>
                  <a:srgbClr val="00B050"/>
                </a:solidFill>
                <a:cs typeface="Arial" charset="0"/>
              </a:rPr>
              <a:t>Lição 4</a:t>
            </a:r>
            <a:r>
              <a:rPr lang="pt-BR" sz="4400" b="1" i="1" dirty="0" smtClean="0">
                <a:solidFill>
                  <a:srgbClr val="00B050"/>
                </a:solidFill>
                <a:cs typeface="Arial" charset="0"/>
              </a:rPr>
              <a:t>:    </a:t>
            </a:r>
            <a:r>
              <a:rPr lang="pt-BR" sz="4400" b="1" i="1" dirty="0">
                <a:solidFill>
                  <a:srgbClr val="00B050"/>
                </a:solidFill>
                <a:cs typeface="Arial" charset="0"/>
              </a:rPr>
              <a:t>Igreja – A Salvação é pela Graça</a:t>
            </a:r>
            <a:endParaRPr lang="pt-BR" sz="44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 infinita misericórdia de Deus </a:t>
            </a:r>
            <a:r>
              <a:rPr lang="pt-BR" sz="2800" b="1" dirty="0" smtClean="0">
                <a:solidFill>
                  <a:srgbClr val="006600"/>
                </a:solidFill>
              </a:rPr>
              <a:t>			   </a:t>
            </a:r>
            <a:r>
              <a:rPr lang="pt-BR" sz="1800" b="1" dirty="0" smtClean="0">
                <a:solidFill>
                  <a:srgbClr val="006600"/>
                </a:solidFill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3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 entanto, nos ressuscitou juntamente com Cristo, não bastasse isso, nos fez assentar juntamente com Ele em lugares celestiais. Cristo tomou a forma humana, viveu como homem e também morreu como tal, porém ressuscitou. E na sua ressurreição resgatou o homem da morte para a vida. Paulo destaca a grandeza do amor de Deus assim como em </a:t>
            </a:r>
            <a:r>
              <a:rPr lang="pt-BR" sz="30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Jo</a:t>
            </a:r>
            <a:r>
              <a:rPr lang="pt-BR" sz="30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3.16</a:t>
            </a:r>
            <a:r>
              <a:rPr lang="pt-BR" sz="30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endParaRPr lang="pt-BR" sz="3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6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 infinita misericórdia de Deus </a:t>
            </a:r>
            <a:r>
              <a:rPr lang="pt-BR" sz="2800" b="1" dirty="0" smtClean="0">
                <a:solidFill>
                  <a:srgbClr val="006600"/>
                </a:solidFill>
              </a:rPr>
              <a:t>			</a:t>
            </a:r>
            <a:r>
              <a:rPr lang="pt-BR" sz="1800" b="1" dirty="0" smtClean="0">
                <a:solidFill>
                  <a:srgbClr val="006600"/>
                </a:solidFill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Somos conduzidos a entender que a iniciativa da mudança desse homem se origina em Deus –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vos vivificou, estando vós mortos em ofensas e pecados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”. Assim como desde o princípio a exemplo da criação dos céus e a da terra que era sem forma e vazia e pela vontade de Deus foi trabalhada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6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65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II </a:t>
            </a:r>
            <a:r>
              <a:rPr lang="pt-BR" dirty="0">
                <a:solidFill>
                  <a:srgbClr val="0000CC"/>
                </a:solidFill>
              </a:rPr>
              <a:t>Cor 4. 6  Porque Deus, que disse que das trevas resplandecesse a luz, é quem resplandeceu em nossos corações, para iluminação do conhecimento da glória de Deus, na face de Jesus Cristo.</a:t>
            </a:r>
          </a:p>
        </p:txBody>
      </p:sp>
    </p:spTree>
    <p:extLst>
      <p:ext uri="{BB962C8B-B14F-4D97-AF65-F5344CB8AC3E}">
        <p14:creationId xmlns:p14="http://schemas.microsoft.com/office/powerpoint/2010/main" val="157843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Filhos da ira por </a:t>
            </a:r>
            <a:r>
              <a:rPr lang="pt-BR" sz="3900" b="1" dirty="0" smtClean="0">
                <a:solidFill>
                  <a:srgbClr val="006600"/>
                </a:solidFill>
              </a:rPr>
              <a:t>natureza</a:t>
            </a: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1-3)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 infinita misericórdia de Deus </a:t>
            </a:r>
            <a:endParaRPr lang="pt-BR" sz="39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</a:t>
            </a:r>
            <a:r>
              <a:rPr lang="pt-BR" sz="3000" b="1" dirty="0" smtClean="0">
                <a:solidFill>
                  <a:srgbClr val="006600"/>
                </a:solidFill>
              </a:rPr>
              <a:t>(v. 4-7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b="1" dirty="0">
                <a:solidFill>
                  <a:srgbClr val="FF0000"/>
                </a:solidFill>
              </a:rPr>
              <a:t>III– Obras de arte nas mãos de </a:t>
            </a:r>
            <a:r>
              <a:rPr lang="pt-BR" sz="4300" b="1" dirty="0" smtClean="0">
                <a:solidFill>
                  <a:srgbClr val="FF0000"/>
                </a:solidFill>
              </a:rPr>
              <a:t>Deus</a:t>
            </a:r>
            <a:r>
              <a:rPr lang="pt-BR" sz="3600" b="1" dirty="0" smtClean="0">
                <a:solidFill>
                  <a:srgbClr val="006600"/>
                </a:solidFill>
              </a:rPr>
              <a:t> 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8-10)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0491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Ef</a:t>
            </a:r>
            <a:r>
              <a:rPr lang="pt-BR" dirty="0" smtClean="0">
                <a:solidFill>
                  <a:srgbClr val="0000CC"/>
                </a:solidFill>
              </a:rPr>
              <a:t> </a:t>
            </a:r>
            <a:r>
              <a:rPr lang="pt-BR" dirty="0">
                <a:solidFill>
                  <a:srgbClr val="0000CC"/>
                </a:solidFill>
              </a:rPr>
              <a:t>2. </a:t>
            </a:r>
            <a:r>
              <a:rPr lang="pt-BR" dirty="0" smtClean="0">
                <a:solidFill>
                  <a:srgbClr val="0000CC"/>
                </a:solidFill>
              </a:rPr>
              <a:t>8  </a:t>
            </a:r>
            <a:r>
              <a:rPr lang="pt-BR" dirty="0">
                <a:solidFill>
                  <a:srgbClr val="0000CC"/>
                </a:solidFill>
              </a:rPr>
              <a:t>Porque pela graça sois salvos, por meio da fé; e isso não vem de vós; é dom de Deus.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9  Não vem das obras, para que ninguém se glorie.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10  Porque somos feitura sua, criados em Cristo Jesus para as boas obras, as quais Deus preparou para que andássemos nelas.</a:t>
            </a:r>
          </a:p>
        </p:txBody>
      </p:sp>
    </p:spTree>
    <p:extLst>
      <p:ext uri="{BB962C8B-B14F-4D97-AF65-F5344CB8AC3E}">
        <p14:creationId xmlns:p14="http://schemas.microsoft.com/office/powerpoint/2010/main" val="14771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Obras de arte nas mãos de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Deus				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origem e o resultado da salvação não provém daquilo que fizemos, mas da graça. Esta que é o favor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de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Deus que chega até o homem pela fé que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também é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um dom de Deus. A forma deste dom chegar até ao homem está em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Rm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10.17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mas poderá o morto ouvir? Então a primeira obra realizada no homem é de Deus dando-lhe vida pelo seu Espírito e o homem ouve a pregação, crê, confessa e é salvo.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7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17  De sorte que a fé é pelo ouvir, e o ouvir pela palavra de Deus.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28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Obras de arte nas mãos de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Deus				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Então o v.10 nos mostra o que passamos a ser – novas criaturas em Cristo Jesus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 Cor 5.17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Não somos treinados, preparados, reeducados; somos uma nova criação. A primeira criação (em Adão) se corrompeu, se desviou, mas a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segunda (em Cristo Jesus)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 perfeita reflete realmente a Sua imagem, corresponde à sua vontade.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15.45-48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9869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1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 Cor </a:t>
            </a: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17  Assim que, se alguém está em Cristo, nova criatura é: as coisas velhas já passaram; eis que tudo se fez novo</a:t>
            </a: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33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pt-BR" sz="3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3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pt-BR" sz="3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45  Assim está também escrito: O primeiro homem, Adão, foi feito em alma vivente; o último Adão, em espírito vivificante.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46  Mas não é primeiro o espiritual, senão o animal; depois, o espiritual.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47  O primeiro homem, da terra, é terreno; o segundo homem, o Senhor, é do céu.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48  Qual o terreno, tais são também os terrenos; e, qual o celestial, tais também os celestiais.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49  E, assim como trouxemos a imagem do terreno, assim traremos também a imagem do celestial.</a:t>
            </a:r>
          </a:p>
        </p:txBody>
      </p:sp>
    </p:spTree>
    <p:extLst>
      <p:ext uri="{BB962C8B-B14F-4D97-AF65-F5344CB8AC3E}">
        <p14:creationId xmlns:p14="http://schemas.microsoft.com/office/powerpoint/2010/main" val="361256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7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8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5  Porque os que são segundo a carne inclinam-se para as coisas da carne; mas </a:t>
            </a:r>
            <a:r>
              <a:rPr lang="pt-BR" sz="37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os que são segundo o Espírito, para as coisas do Espírito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  Porque a inclinação da carne é morte; mas </a:t>
            </a:r>
            <a:r>
              <a:rPr lang="pt-BR" sz="37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inclinação do Espírito é vida e paz.</a:t>
            </a:r>
          </a:p>
        </p:txBody>
      </p:sp>
    </p:spTree>
    <p:extLst>
      <p:ext uri="{BB962C8B-B14F-4D97-AF65-F5344CB8AC3E}">
        <p14:creationId xmlns:p14="http://schemas.microsoft.com/office/powerpoint/2010/main" val="24895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ea typeface="+mn-ea"/>
                <a:cs typeface="Arial" charset="0"/>
              </a:rPr>
              <a:t>Lição 4:    Igreja – A Salvação é pela Graça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Bíblica:    </a:t>
            </a:r>
            <a:r>
              <a:rPr lang="pt-BR" sz="4000" b="1" dirty="0" err="1" smtClean="0">
                <a:solidFill>
                  <a:srgbClr val="0000CC"/>
                </a:solidFill>
                <a:latin typeface="Arial" pitchFamily="34" charset="0"/>
                <a:ea typeface="Franklin Gothic Book"/>
                <a:cs typeface="Arial" pitchFamily="34" charset="0"/>
              </a:rPr>
              <a:t>Ef</a:t>
            </a:r>
            <a:r>
              <a:rPr lang="pt-BR" sz="4000" b="1" dirty="0">
                <a:solidFill>
                  <a:srgbClr val="0000CC"/>
                </a:solidFill>
                <a:latin typeface="Arial" pitchFamily="34" charset="0"/>
                <a:ea typeface="Franklin Gothic Book"/>
                <a:cs typeface="Arial" pitchFamily="34" charset="0"/>
              </a:rPr>
              <a:t>. 2</a:t>
            </a:r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ea typeface="Franklin Gothic Book"/>
                <a:cs typeface="Arial" pitchFamily="34" charset="0"/>
              </a:rPr>
              <a:t>. 1-10</a:t>
            </a:r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pt-BR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Obras de arte nas mãos de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Deus			</a:t>
            </a: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	   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400" b="1" cap="small" dirty="0" smtClean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Feitura quer dizer que somos a expressão maior, mais fina e mais bela do Seu pensamento; Sua obra prima, a quem Ele concedeu o melhor, e, portanto sobrepujando a Sua primeira criação que tem uma identidade com o mundo, com a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carne.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Observemos os vv. 9 e 10 Deus realizou a obra e a salvação vem totalmente d’Ele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6.23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 “</a:t>
            </a:r>
            <a:r>
              <a:rPr lang="pt-BR" sz="28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não é pelas obras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”, mas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 as boas obras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”. Por fim o contraste do “andar” do v. 2 com o v. 10.</a:t>
            </a:r>
          </a:p>
        </p:txBody>
      </p:sp>
    </p:spTree>
    <p:extLst>
      <p:ext uri="{BB962C8B-B14F-4D97-AF65-F5344CB8AC3E}">
        <p14:creationId xmlns:p14="http://schemas.microsoft.com/office/powerpoint/2010/main" val="1089869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1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t-BR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23  Porque o salário do pecado é a morte, mas o dom gratuito de Deus é a vida eterna, por Cristo Jesus, nosso Senhor.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 em que, </a:t>
            </a:r>
            <a:r>
              <a:rPr lang="pt-B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noutro tempo, andastes, segundo o curso deste mundo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segundo o príncipe das potestades do ar, do espírito que, agora, opera nos filhos da </a:t>
            </a: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desobediência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  Porque somos feitura sua, criados em Cristo Jesus para as boas obras, as quais Deus preparou </a:t>
            </a:r>
            <a:r>
              <a:rPr lang="pt-B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para que andássemos nelas</a:t>
            </a:r>
            <a:r>
              <a:rPr lang="pt-B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6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Filhos da ira por </a:t>
            </a:r>
            <a:r>
              <a:rPr lang="pt-BR" sz="3900" b="1" dirty="0" smtClean="0">
                <a:solidFill>
                  <a:srgbClr val="006600"/>
                </a:solidFill>
              </a:rPr>
              <a:t>natureza</a:t>
            </a: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1-3)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 infinita misericórdia de Deus </a:t>
            </a:r>
            <a:endParaRPr lang="pt-BR" sz="39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</a:t>
            </a:r>
            <a:r>
              <a:rPr lang="pt-BR" sz="3000" b="1" dirty="0" smtClean="0">
                <a:solidFill>
                  <a:srgbClr val="006600"/>
                </a:solidFill>
              </a:rPr>
              <a:t>(v. 4-7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Obras de arte nas mãos de </a:t>
            </a:r>
            <a:r>
              <a:rPr lang="pt-BR" sz="3900" b="1" dirty="0" smtClean="0">
                <a:solidFill>
                  <a:srgbClr val="006600"/>
                </a:solidFill>
              </a:rPr>
              <a:t>Deus</a:t>
            </a:r>
            <a:r>
              <a:rPr lang="pt-BR" sz="3600" b="1" dirty="0" smtClean="0">
                <a:solidFill>
                  <a:srgbClr val="006600"/>
                </a:solidFill>
              </a:rPr>
              <a:t> 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8-10)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</a:t>
            </a:r>
            <a:r>
              <a:rPr lang="pt-BR" sz="5800" b="1" dirty="0">
                <a:solidFill>
                  <a:srgbClr val="FF00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0491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rgbClr val="006600"/>
                </a:solidFill>
              </a:rPr>
              <a:t>   </a:t>
            </a:r>
            <a:r>
              <a:rPr lang="pt-BR" sz="2800" b="1" dirty="0" smtClean="0">
                <a:solidFill>
                  <a:srgbClr val="006600"/>
                </a:solidFill>
              </a:rPr>
              <a:t>Conclusão							</a:t>
            </a:r>
            <a:r>
              <a:rPr lang="pt-BR" sz="2000" b="1" dirty="0" smtClean="0">
                <a:solidFill>
                  <a:srgbClr val="006600"/>
                </a:solidFill>
              </a:rPr>
              <a:t>1</a:t>
            </a:r>
          </a:p>
          <a:p>
            <a:pPr marL="0" indent="0">
              <a:buNone/>
            </a:pPr>
            <a:endParaRPr lang="pt-BR" sz="13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Concluímos a presente lição, mas não o assunto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ainda será mais aprofundado na próxima aula. Paulo não é simplesmente repetitivo, mas exaustivo na medida em que quer atingir os pormenores do assunto que é mostrar que um homem caído no pecado é resgatado para participar da grandeza da graça de Deus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5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Filhos da ira por </a:t>
            </a:r>
            <a:r>
              <a:rPr lang="pt-BR" sz="3900" b="1" dirty="0" smtClean="0">
                <a:solidFill>
                  <a:srgbClr val="006600"/>
                </a:solidFill>
              </a:rPr>
              <a:t>natureza</a:t>
            </a: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1-3)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 infinita misericórdia de Deus </a:t>
            </a:r>
            <a:endParaRPr lang="pt-BR" sz="39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</a:t>
            </a:r>
            <a:r>
              <a:rPr lang="pt-BR" sz="3000" b="1" dirty="0" smtClean="0">
                <a:solidFill>
                  <a:srgbClr val="006600"/>
                </a:solidFill>
              </a:rPr>
              <a:t>(v. 4-7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Obras de arte nas mãos de </a:t>
            </a:r>
            <a:r>
              <a:rPr lang="pt-BR" sz="3900" b="1" dirty="0" smtClean="0">
                <a:solidFill>
                  <a:srgbClr val="006600"/>
                </a:solidFill>
              </a:rPr>
              <a:t>Deus</a:t>
            </a:r>
            <a:r>
              <a:rPr lang="pt-BR" sz="3600" b="1" dirty="0" smtClean="0">
                <a:solidFill>
                  <a:srgbClr val="006600"/>
                </a:solidFill>
              </a:rPr>
              <a:t> 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8-10)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0491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Porque pela graça sois salvos, por meio da fé; e isso não vem de vós; é dom de Deus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 2.8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err="1" smtClean="0">
                <a:solidFill>
                  <a:srgbClr val="0000CC"/>
                </a:solidFill>
              </a:rPr>
              <a:t>Ef</a:t>
            </a:r>
            <a:r>
              <a:rPr lang="pt-BR" sz="2200" dirty="0" smtClean="0">
                <a:solidFill>
                  <a:srgbClr val="0000CC"/>
                </a:solidFill>
              </a:rPr>
              <a:t> 2. 1  E vos vivificou, estando vós mortos em ofensas e pecados,    2  em que, noutro tempo, andastes, segundo o curso deste mundo, segundo o príncipe das potestades do ar, do espírito que, agora, opera nos filhos da desobediência;    3  entre os quais todos nós também, antes, andávamos nos desejos da nossa carne, fazendo a vontade da carne e dos pensamentos; e éramos por natureza filhos da ira, como os outros também.    4 Mas Deus, que é riquíssimo em misericórdia, pelo seu muito amor com que nos amou,    5  estando nós ainda mortos em nossas ofensas, nos vivificou juntamente com Cristo (pela graça sois salvos),    6  e nos ressuscitou juntamente com ele, e nos fez assentar nos lugares celestiais, em Cristo Jesus;    7  para mostrar nos séculos vindouros as abundantes riquezas da sua graça, pela sua benignidade para conosco em Cristo Jesus.    8  Porque pela graça sois salvos, por meio da fé; e isso não vem de vós; é dom de Deus.    9  Não vem das obras, para que ninguém se glorie.    10  Porque somos feitura sua, criados em Cristo Jesus para as boas obras, as quais Deus preparou para que andássemos nelas.</a:t>
            </a:r>
            <a:endParaRPr lang="pt-BR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Porque pela graça sois salvos, por meio da fé; e isso não vem de vós; é dom de Deus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 2.8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Filhos da ira por </a:t>
            </a:r>
            <a:r>
              <a:rPr lang="pt-BR" sz="3900" b="1" dirty="0" smtClean="0">
                <a:solidFill>
                  <a:srgbClr val="006600"/>
                </a:solidFill>
              </a:rPr>
              <a:t>natureza</a:t>
            </a: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1-3)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 infinita misericórdia de Deus </a:t>
            </a:r>
            <a:endParaRPr lang="pt-BR" sz="39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</a:t>
            </a:r>
            <a:r>
              <a:rPr lang="pt-BR" sz="3000" b="1" dirty="0" smtClean="0">
                <a:solidFill>
                  <a:srgbClr val="006600"/>
                </a:solidFill>
              </a:rPr>
              <a:t>(v. 4-7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Obras de arte nas mãos de </a:t>
            </a:r>
            <a:r>
              <a:rPr lang="pt-BR" sz="3900" b="1" dirty="0" smtClean="0">
                <a:solidFill>
                  <a:srgbClr val="006600"/>
                </a:solidFill>
              </a:rPr>
              <a:t>Deus</a:t>
            </a:r>
            <a:r>
              <a:rPr lang="pt-BR" sz="3600" b="1" dirty="0" smtClean="0">
                <a:solidFill>
                  <a:srgbClr val="006600"/>
                </a:solidFill>
              </a:rPr>
              <a:t> 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8-10)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1300" b="1" dirty="0">
              <a:ln w="12700" cmpd="sng">
                <a:solidFill>
                  <a:schemeClr val="tx1"/>
                </a:solidFill>
              </a:ln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pt-BR" sz="3000" dirty="0">
                <a:solidFill>
                  <a:prstClr val="black"/>
                </a:solidFill>
                <a:latin typeface="Arial" charset="0"/>
                <a:cs typeface="Arial" charset="0"/>
              </a:rPr>
              <a:t>É </a:t>
            </a:r>
            <a:r>
              <a:rPr lang="pt-BR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importante </a:t>
            </a:r>
            <a:r>
              <a:rPr lang="pt-BR" sz="3000" dirty="0">
                <a:solidFill>
                  <a:prstClr val="black"/>
                </a:solidFill>
                <a:latin typeface="Arial" charset="0"/>
                <a:cs typeface="Arial" charset="0"/>
              </a:rPr>
              <a:t>compreendermos a ligação do cap. 1 com o </a:t>
            </a:r>
            <a:r>
              <a:rPr lang="pt-BR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presente cap</a:t>
            </a:r>
            <a:r>
              <a:rPr lang="pt-BR" sz="3000" dirty="0">
                <a:solidFill>
                  <a:prstClr val="black"/>
                </a:solidFill>
                <a:latin typeface="Arial" charset="0"/>
                <a:cs typeface="Arial" charset="0"/>
              </a:rPr>
              <a:t>. 2 onde a palavra chave é – o homem está morto. Paulo, após ter feito </a:t>
            </a:r>
            <a:r>
              <a:rPr lang="pt-BR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apresentação </a:t>
            </a:r>
            <a:r>
              <a:rPr lang="pt-BR" sz="3000" dirty="0">
                <a:solidFill>
                  <a:prstClr val="black"/>
                </a:solidFill>
                <a:latin typeface="Arial" charset="0"/>
                <a:cs typeface="Arial" charset="0"/>
              </a:rPr>
              <a:t>da revelação das grandezas de Deus em Cristo, passa a mostrar à igreja em que situação esse homem se </a:t>
            </a:r>
            <a:r>
              <a:rPr lang="pt-BR" sz="3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encontrava no </a:t>
            </a:r>
            <a:r>
              <a:rPr lang="pt-BR" sz="3000" dirty="0">
                <a:solidFill>
                  <a:prstClr val="black"/>
                </a:solidFill>
                <a:latin typeface="Arial" charset="0"/>
                <a:cs typeface="Arial" charset="0"/>
              </a:rPr>
              <a:t>momento em que Deus se revela a ele; para a partir disso demonstrar que tal salvação nunca foi por mérito humano e sim pela maravilhosa graça de Deus.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4:    Igreja – A Salvação é pela Graça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4300" b="1" dirty="0">
                <a:solidFill>
                  <a:srgbClr val="FF0000"/>
                </a:solidFill>
              </a:rPr>
              <a:t>I – Filhos da ira por </a:t>
            </a:r>
            <a:r>
              <a:rPr lang="pt-BR" sz="4300" b="1" dirty="0" smtClean="0">
                <a:solidFill>
                  <a:srgbClr val="FF0000"/>
                </a:solidFill>
              </a:rPr>
              <a:t>natureza</a:t>
            </a: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1-3)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 infinita misericórdia de Deus </a:t>
            </a:r>
            <a:endParaRPr lang="pt-BR" sz="3900" b="1" dirty="0" smtClean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	</a:t>
            </a:r>
            <a:r>
              <a:rPr lang="pt-BR" sz="3000" b="1" dirty="0" smtClean="0">
                <a:solidFill>
                  <a:srgbClr val="006600"/>
                </a:solidFill>
              </a:rPr>
              <a:t>(v. 4-7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Obras de arte nas mãos de </a:t>
            </a:r>
            <a:r>
              <a:rPr lang="pt-BR" sz="3900" b="1" dirty="0" smtClean="0">
                <a:solidFill>
                  <a:srgbClr val="006600"/>
                </a:solidFill>
              </a:rPr>
              <a:t>Deus</a:t>
            </a:r>
            <a:r>
              <a:rPr lang="pt-BR" sz="3600" b="1" dirty="0" smtClean="0">
                <a:solidFill>
                  <a:srgbClr val="006600"/>
                </a:solidFill>
              </a:rPr>
              <a:t> 							</a:t>
            </a:r>
            <a:r>
              <a:rPr lang="pt-BR" sz="3000" b="1" dirty="0" smtClean="0">
                <a:solidFill>
                  <a:srgbClr val="006600"/>
                </a:solidFill>
              </a:rPr>
              <a:t>(</a:t>
            </a:r>
            <a:r>
              <a:rPr lang="pt-BR" sz="3000" b="1" dirty="0">
                <a:solidFill>
                  <a:srgbClr val="006600"/>
                </a:solidFill>
              </a:rPr>
              <a:t>v. 8-10)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0491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2. 1 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E vos vivificou, estando vós mortos em ofensas e pecados,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  em que, noutro tempo, andastes, segundo o curso deste mundo, segundo o príncipe das potestades do ar, do espírito que, agora, opera nos filhos da desobediência;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3  entre os quais todos nós também, antes, andávamos nos desejos da nossa carne, fazendo a vontade da carne e dos pensamentos; e éramos por natureza filhos da ira, como os outros também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1286</Words>
  <Application>Microsoft Office PowerPoint</Application>
  <PresentationFormat>Apresentação na tela (4:3)</PresentationFormat>
  <Paragraphs>202</Paragraphs>
  <Slides>36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Apresentação do PowerPoint</vt:lpstr>
      <vt:lpstr>Apresentação do PowerPoint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CARTA AOS EFÉSIOS Lição 4:    Igreja – A Salvação é pela Graça</vt:lpstr>
      <vt:lpstr>CARTA AOS EFÉSIOS Lição 4:    Igreja – A Salvação é pela Graça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Apresentação do PowerPoint</vt:lpstr>
      <vt:lpstr>Apresentação do PowerPoint</vt:lpstr>
      <vt:lpstr>CARTA AOS EFÉSIOS Lição 4:    Igreja – A Salvação é pela Graça</vt:lpstr>
      <vt:lpstr>Apresentação do PowerPoint</vt:lpstr>
      <vt:lpstr>CARTA AOS EFÉSIOS Lição 4:    Igreja – A Salvação é pela Graça</vt:lpstr>
      <vt:lpstr>CARTA AOS EFÉSIOS Lição 4:    Igreja – A Salvação é pela Graça</vt:lpstr>
      <vt:lpstr>CARTA AOS EFÉSIOS Lição 4:    Igreja – A Salvação é pela Graça</vt:lpstr>
      <vt:lpstr>CARTA AOS EFÉSIOS Lição 4:    Igreja – A Salvação é pela Graça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I.G.V</cp:lastModifiedBy>
  <cp:revision>79</cp:revision>
  <dcterms:created xsi:type="dcterms:W3CDTF">2017-03-28T13:10:15Z</dcterms:created>
  <dcterms:modified xsi:type="dcterms:W3CDTF">2017-07-25T19:27:45Z</dcterms:modified>
</cp:coreProperties>
</file>