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6" r:id="rId2"/>
    <p:sldId id="259" r:id="rId3"/>
    <p:sldId id="257" r:id="rId4"/>
    <p:sldId id="279" r:id="rId5"/>
    <p:sldId id="260" r:id="rId6"/>
    <p:sldId id="262" r:id="rId7"/>
    <p:sldId id="263" r:id="rId8"/>
    <p:sldId id="317" r:id="rId9"/>
    <p:sldId id="294" r:id="rId10"/>
    <p:sldId id="264" r:id="rId11"/>
    <p:sldId id="334" r:id="rId12"/>
    <p:sldId id="323" r:id="rId13"/>
    <p:sldId id="281" r:id="rId14"/>
    <p:sldId id="318" r:id="rId15"/>
    <p:sldId id="324" r:id="rId16"/>
    <p:sldId id="267" r:id="rId17"/>
    <p:sldId id="302" r:id="rId18"/>
    <p:sldId id="326" r:id="rId19"/>
    <p:sldId id="327" r:id="rId20"/>
    <p:sldId id="328" r:id="rId21"/>
    <p:sldId id="329" r:id="rId22"/>
    <p:sldId id="319" r:id="rId23"/>
    <p:sldId id="325" r:id="rId24"/>
    <p:sldId id="268" r:id="rId25"/>
    <p:sldId id="333" r:id="rId26"/>
    <p:sldId id="332" r:id="rId27"/>
    <p:sldId id="312" r:id="rId28"/>
    <p:sldId id="335" r:id="rId29"/>
    <p:sldId id="336" r:id="rId30"/>
    <p:sldId id="320" r:id="rId31"/>
    <p:sldId id="313" r:id="rId32"/>
    <p:sldId id="322" r:id="rId33"/>
    <p:sldId id="321" r:id="rId34"/>
    <p:sldId id="31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9BF2-DC0F-4452-ABF8-F28AC5D4A9F9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A1916-7331-4A11-846C-A049D8C275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41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dirty="0" smtClean="0"/>
              <a:t>		</a:t>
            </a:r>
            <a:endParaRPr lang="pt-BR" b="1" baseline="0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</a:t>
            </a:r>
            <a:r>
              <a:rPr lang="pt-BR" sz="12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 conhecimento de Deus é existente dentre os irmãos na atualidade, contudo, na maior parte, ainda é superficial.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10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2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ressurreição		</a:t>
            </a:r>
            <a:r>
              <a:rPr lang="pt-BR" sz="1200" b="1" dirty="0" smtClean="0">
                <a:solidFill>
                  <a:srgbClr val="0000CC"/>
                </a:solidFill>
              </a:rPr>
              <a:t>pondo-o à sua direita nos céus,  acima de todo principado		</a:t>
            </a:r>
            <a:r>
              <a:rPr lang="pt-BR" sz="1200" dirty="0" smtClean="0">
                <a:solidFill>
                  <a:srgbClr val="0000CC"/>
                </a:solidFill>
              </a:rPr>
              <a:t>o constituiu como cabeça da igreja,   </a:t>
            </a:r>
            <a:r>
              <a:rPr lang="pt-BR" sz="1200" b="1" dirty="0" smtClean="0">
                <a:solidFill>
                  <a:srgbClr val="0000CC"/>
                </a:solidFill>
              </a:rPr>
              <a:t>que é o seu corpo</a:t>
            </a:r>
            <a:r>
              <a:rPr lang="pt-BR" sz="1200" dirty="0" smtClean="0">
                <a:solidFill>
                  <a:srgbClr val="0000CC"/>
                </a:solidFill>
              </a:rPr>
              <a:t>, a plenitude que cumpre tudo em todos.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73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1" dirty="0" smtClean="0">
                <a:solidFill>
                  <a:srgbClr val="0000CC"/>
                </a:solidFill>
              </a:rPr>
              <a:t>19  e qual a </a:t>
            </a:r>
            <a:r>
              <a:rPr lang="pt-BR" sz="1200" b="1" i="1" dirty="0" err="1" smtClean="0">
                <a:solidFill>
                  <a:srgbClr val="0000CC"/>
                </a:solidFill>
              </a:rPr>
              <a:t>sobreexcelente</a:t>
            </a:r>
            <a:r>
              <a:rPr lang="pt-BR" sz="1200" b="1" i="1" dirty="0" smtClean="0">
                <a:solidFill>
                  <a:srgbClr val="0000CC"/>
                </a:solidFill>
              </a:rPr>
              <a:t> grandeza do seu poder</a:t>
            </a:r>
            <a:r>
              <a:rPr lang="pt-BR" dirty="0" smtClean="0"/>
              <a:t>	</a:t>
            </a:r>
            <a:r>
              <a:rPr lang="pt-BR" b="1" dirty="0" smtClean="0"/>
              <a:t>DEMONSTRAÇÃO DE PODER  VENCENDO A MORTE   __  DECLARAÇÃO  DA  APROVAÇÃO DE JESUS E DE SER SEU FILHO E O CRISTO PELO JÁ ANUNCIADO NAS Escrituras    </a:t>
            </a:r>
            <a:r>
              <a:rPr lang="pt-BR" b="1" dirty="0" err="1" smtClean="0"/>
              <a:t>sALMO</a:t>
            </a:r>
            <a:r>
              <a:rPr lang="pt-BR" b="1" dirty="0" smtClean="0"/>
              <a:t>  citado por PEDRO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75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		que é o seu corpo, a plenitude daquele que cumpre tudo em todos.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154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r>
              <a:rPr lang="pt-BR" b="1" dirty="0" smtClean="0"/>
              <a:t>cativo   o  cativeiro    DEU  DONS  AOS  HOMENS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774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					EM  CRISTO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6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	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7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	</a:t>
            </a:r>
            <a:r>
              <a:rPr lang="pt-BR" sz="1200" b="1" dirty="0" smtClean="0">
                <a:solidFill>
                  <a:srgbClr val="0000CC"/>
                </a:solidFill>
              </a:rPr>
              <a:t>a fé    e   o   AMOR          __</a:t>
            </a:r>
            <a:r>
              <a:rPr lang="pt-BR" sz="1200" b="1" baseline="0" dirty="0" smtClean="0">
                <a:solidFill>
                  <a:srgbClr val="0000CC"/>
                </a:solidFill>
              </a:rPr>
              <a:t> </a:t>
            </a:r>
            <a:r>
              <a:rPr lang="pt-BR" sz="1200" dirty="0" smtClean="0">
                <a:solidFill>
                  <a:srgbClr val="0000CC"/>
                </a:solidFill>
              </a:rPr>
              <a:t>vossa caridade para com todos os santos,    não cesso de </a:t>
            </a:r>
            <a:r>
              <a:rPr lang="pt-BR" sz="1200" b="1" dirty="0" smtClean="0">
                <a:solidFill>
                  <a:srgbClr val="0000CC"/>
                </a:solidFill>
              </a:rPr>
              <a:t>dar graças </a:t>
            </a:r>
            <a:r>
              <a:rPr lang="pt-BR" sz="1200" dirty="0" smtClean="0">
                <a:solidFill>
                  <a:srgbClr val="0000CC"/>
                </a:solidFill>
              </a:rPr>
              <a:t>a Deus por vós, </a:t>
            </a:r>
            <a:r>
              <a:rPr lang="pt-BR" sz="1200" b="1" dirty="0" smtClean="0">
                <a:solidFill>
                  <a:srgbClr val="0000CC"/>
                </a:solidFill>
              </a:rPr>
              <a:t>nas minhas orações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é uma oração digna de ser imitada, </a:t>
            </a:r>
            <a:r>
              <a:rPr lang="pt-BR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comparecer-mos</a:t>
            </a:r>
            <a:r>
              <a:rPr lang="pt-B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diante de Deus com ação de graças pelas progresso dos irmãos.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          2 </a:t>
            </a:r>
            <a:r>
              <a:rPr lang="pt-BR" dirty="0" err="1" smtClean="0"/>
              <a:t>Pd</a:t>
            </a:r>
            <a:r>
              <a:rPr lang="pt-BR" dirty="0" smtClean="0"/>
              <a:t> 1. 5  e vós também, pondo nisto mesmo toda a diligência, acrescentai à vossa fé a virtude, e à virtude, a ciência, 6  e à ciência, a temperança, e à temperança, a paciência, e à paciência, a piedade, 7  e à piedade, o amor fraternal, e ao amor fraternal, a caridade.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7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	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8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Não é dirigida ao Espírito Santo, nem diretamente a Jesus Cristo, mas através de Cristo a Deus e que a resposta da oração chega ao cristão pelo Espírito Santo</a:t>
            </a: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		A M O R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846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	</a:t>
            </a:r>
            <a:r>
              <a:rPr lang="pt-BR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M O R</a:t>
            </a:r>
            <a:endParaRPr lang="pt-BR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Colossenses    3.  1    se já ressuscitastes ........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 Cristo,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buscai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coisas</a:t>
            </a:r>
            <a:r>
              <a:rPr lang="pt-B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 são de cima, ...</a:t>
            </a:r>
            <a:r>
              <a:rPr lang="pt-BR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Pensai</a:t>
            </a:r>
            <a:r>
              <a:rPr lang="pt-B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nas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coisas que são</a:t>
            </a:r>
            <a:r>
              <a:rPr lang="pt-B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cima e não nas </a:t>
            </a:r>
            <a:r>
              <a:rPr lang="pt-B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são</a:t>
            </a:r>
            <a:r>
              <a:rPr lang="pt-B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terra</a:t>
            </a:r>
            <a:endParaRPr lang="pt-BR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A1916-7331-4A11-846C-A049D8C2756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7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7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94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8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9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080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26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0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2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47B21-5B4F-430E-8779-9B4706A37A3E}" type="datetimeFigureOut">
              <a:rPr lang="pt-BR" smtClean="0"/>
              <a:t>11/07/2017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4BD0-1789-40BB-A9F1-7EC088561D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0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Lembrança dos cristãos na </a:t>
            </a:r>
            <a:r>
              <a:rPr lang="pt-BR" sz="2800" b="1" dirty="0" smtClean="0">
                <a:solidFill>
                  <a:srgbClr val="006600"/>
                </a:solidFill>
              </a:rPr>
              <a:t>oração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1</a:t>
            </a:r>
          </a:p>
          <a:p>
            <a:pPr marL="0" lvl="0" indent="0">
              <a:buNone/>
            </a:pPr>
            <a:endParaRPr lang="pt-BR" sz="13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Paulo na prisão tem conhecimento da vida piedosa dos cristãos de Éfeso. Era um grupo de irmãos cheios de fé e não somente isso, exercitavam esta fé, pelo amor, entre os demais. Isso fez com que Paulo em seu momento de oração se lembrasse deles e se regozijasse em Deus com ação de graças. </a:t>
            </a:r>
            <a:endParaRPr lang="pt-BR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7030A0"/>
                </a:solidFill>
              </a:rPr>
              <a:t>Cl 3</a:t>
            </a:r>
            <a:r>
              <a:rPr lang="pt-BR" sz="2800" dirty="0" smtClean="0">
                <a:solidFill>
                  <a:srgbClr val="7030A0"/>
                </a:solidFill>
              </a:rPr>
              <a:t>.  14  </a:t>
            </a:r>
            <a:r>
              <a:rPr lang="pt-BR" sz="2800" dirty="0">
                <a:solidFill>
                  <a:srgbClr val="7030A0"/>
                </a:solidFill>
              </a:rPr>
              <a:t>E, sobre tudo isto, revesti-vos de caridade, que é o vínculo da perfeição.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7030A0"/>
                </a:solidFill>
              </a:rPr>
              <a:t>15  E </a:t>
            </a:r>
            <a:r>
              <a:rPr lang="pt-BR" sz="2800" dirty="0">
                <a:solidFill>
                  <a:srgbClr val="7030A0"/>
                </a:solidFill>
              </a:rPr>
              <a:t>a paz de Deus, para a qual também fostes chamados em um corpo, domine em vossos corações; e sede agradecidos</a:t>
            </a:r>
            <a:r>
              <a:rPr lang="pt-BR" sz="28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pt-BR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err="1" smtClean="0">
                <a:solidFill>
                  <a:srgbClr val="0000CC"/>
                </a:solidFill>
              </a:rPr>
              <a:t>Hb</a:t>
            </a:r>
            <a:r>
              <a:rPr lang="pt-BR" dirty="0" smtClean="0">
                <a:solidFill>
                  <a:srgbClr val="0000CC"/>
                </a:solidFill>
              </a:rPr>
              <a:t> 11</a:t>
            </a:r>
            <a:r>
              <a:rPr lang="pt-BR" dirty="0">
                <a:solidFill>
                  <a:srgbClr val="0000CC"/>
                </a:solidFill>
              </a:rPr>
              <a:t>. 1 </a:t>
            </a:r>
            <a:r>
              <a:rPr lang="pt-BR" dirty="0" smtClean="0">
                <a:solidFill>
                  <a:srgbClr val="0000CC"/>
                </a:solidFill>
              </a:rPr>
              <a:t> </a:t>
            </a:r>
            <a:r>
              <a:rPr lang="pt-BR" dirty="0">
                <a:solidFill>
                  <a:srgbClr val="0000CC"/>
                </a:solidFill>
              </a:rPr>
              <a:t>Ora, a fé é o firme fundamento das coisas que se esperam e a prova das coisas que se não </a:t>
            </a:r>
            <a:r>
              <a:rPr lang="pt-BR" dirty="0" err="1">
                <a:solidFill>
                  <a:srgbClr val="0000CC"/>
                </a:solidFill>
              </a:rPr>
              <a:t>vêem</a:t>
            </a:r>
            <a:r>
              <a:rPr lang="pt-BR" dirty="0">
                <a:solidFill>
                  <a:srgbClr val="0000CC"/>
                </a:solidFill>
              </a:rPr>
              <a:t>.</a:t>
            </a:r>
            <a:endParaRPr lang="pt-BR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2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sz="2800" b="1" dirty="0">
                <a:solidFill>
                  <a:srgbClr val="006600"/>
                </a:solidFill>
              </a:rPr>
              <a:t>I – Lembrança dos cristãos na </a:t>
            </a:r>
            <a:r>
              <a:rPr lang="pt-BR" sz="2800" b="1" dirty="0" smtClean="0">
                <a:solidFill>
                  <a:srgbClr val="006600"/>
                </a:solidFill>
              </a:rPr>
              <a:t>oração			</a:t>
            </a:r>
            <a:r>
              <a:rPr lang="pt-BR" sz="2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    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2</a:t>
            </a:r>
          </a:p>
          <a:p>
            <a:pPr marL="0" lvl="0" indent="0">
              <a:buNone/>
            </a:pPr>
            <a:endParaRPr lang="pt-BR" sz="12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marL="0" lvl="0" indent="0" algn="just">
              <a:buNone/>
            </a:pPr>
            <a:r>
              <a:rPr lang="pt-BR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	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prática de orar uns pelos outros é uma recomendação bíblica e uma experiência extraordinária. 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todos os cristãos assim o fizessem, não só aumentaria o tempo, mas também a qualidade da adoração com ação de graças</a:t>
            </a:r>
            <a:r>
              <a:rPr lang="pt-B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1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6. 13  </a:t>
            </a:r>
            <a:r>
              <a:rPr lang="pt-BR" sz="2800" dirty="0">
                <a:solidFill>
                  <a:srgbClr val="0000CC"/>
                </a:solidFill>
              </a:rPr>
              <a:t>Portanto, tomai toda a armadura de </a:t>
            </a:r>
            <a:r>
              <a:rPr lang="pt-BR" sz="2800" dirty="0" smtClean="0">
                <a:solidFill>
                  <a:srgbClr val="0000CC"/>
                </a:solidFill>
              </a:rPr>
              <a:t>Deus....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18  </a:t>
            </a:r>
            <a:r>
              <a:rPr lang="pt-BR" sz="2800" dirty="0">
                <a:solidFill>
                  <a:srgbClr val="0000CC"/>
                </a:solidFill>
              </a:rPr>
              <a:t>orando em todo tempo com toda oração e súplica no Espírito e vigiando nisso com toda perseverança e súplica por todos os santos</a:t>
            </a:r>
          </a:p>
        </p:txBody>
      </p:sp>
    </p:spTree>
    <p:extLst>
      <p:ext uri="{BB962C8B-B14F-4D97-AF65-F5344CB8AC3E}">
        <p14:creationId xmlns:p14="http://schemas.microsoft.com/office/powerpoint/2010/main" val="269944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Lembrança dos cristãos na </a:t>
            </a:r>
            <a:r>
              <a:rPr lang="pt-BR" sz="3600" b="1" dirty="0" smtClean="0">
                <a:solidFill>
                  <a:srgbClr val="006600"/>
                </a:solidFill>
              </a:rPr>
              <a:t>oração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15,16)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b="1" dirty="0">
                <a:solidFill>
                  <a:srgbClr val="FF0000"/>
                </a:solidFill>
              </a:rPr>
              <a:t>II– Entendimento </a:t>
            </a:r>
            <a:r>
              <a:rPr lang="pt-BR" sz="4300" b="1" dirty="0" smtClean="0">
                <a:solidFill>
                  <a:srgbClr val="FF0000"/>
                </a:solidFill>
              </a:rPr>
              <a:t>iluminado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17-19)</a:t>
            </a:r>
            <a:endParaRPr lang="pt-BR" sz="17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Cristo a cabeça do </a:t>
            </a:r>
            <a:r>
              <a:rPr lang="pt-BR" sz="3600" b="1" dirty="0" smtClean="0">
                <a:solidFill>
                  <a:srgbClr val="0066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20-23)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12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1. 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17  </a:t>
            </a:r>
            <a:r>
              <a:rPr lang="pt-BR" sz="2800" dirty="0">
                <a:solidFill>
                  <a:srgbClr val="0000CC"/>
                </a:solidFill>
              </a:rPr>
              <a:t>para que o Deus de nosso Senhor Jesus Cristo, o Pai da glória, vos dê em seu conhecimento o espírito de sabedoria e de revelação,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18  tendo iluminados os olhos do vosso entendimento, para que saibais qual seja a esperança da sua vocação e quais as riquezas da glória da sua herança nos santos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19  e qual a </a:t>
            </a:r>
            <a:r>
              <a:rPr lang="pt-BR" sz="2800" dirty="0" err="1">
                <a:solidFill>
                  <a:srgbClr val="0000CC"/>
                </a:solidFill>
              </a:rPr>
              <a:t>sobreexcelente</a:t>
            </a:r>
            <a:r>
              <a:rPr lang="pt-BR" sz="2800" dirty="0">
                <a:solidFill>
                  <a:srgbClr val="0000CC"/>
                </a:solidFill>
              </a:rPr>
              <a:t> grandeza do seu poder sobre nós, os que cremos, segundo a operação da força do seu poder</a:t>
            </a:r>
            <a:r>
              <a:rPr lang="pt-BR" sz="2800" dirty="0" smtClean="0">
                <a:solidFill>
                  <a:srgbClr val="0000CC"/>
                </a:solidFill>
              </a:rPr>
              <a:t>,</a:t>
            </a: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Entendimento </a:t>
            </a:r>
            <a:r>
              <a:rPr lang="pt-BR" sz="2800" b="1" dirty="0" smtClean="0">
                <a:solidFill>
                  <a:srgbClr val="006600"/>
                </a:solidFill>
              </a:rPr>
              <a:t>iluminado				</a:t>
            </a:r>
            <a:r>
              <a:rPr lang="pt-BR" sz="1800" b="1" dirty="0" smtClean="0">
                <a:solidFill>
                  <a:srgbClr val="006600"/>
                </a:solidFill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400" b="1" dirty="0">
              <a:solidFill>
                <a:srgbClr val="006600"/>
              </a:solidFill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Paulo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faz somente um pedido a Deus pelos irmãos – que lhes fosse dado no conhecimento o espírito de sabedoria e revelação. Ora, Cristo Jesus é a fonte de toda a sabedoria de Deus (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Rm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11.33; Cl 2.2,3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 e o desejo de Paulo era que Deus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adicionasse ao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conhecimento que eles já possuíam,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sabedoria e a revelação dada pelo Espírito Santo. Com isso o entendimento seria renovado. Observemos também o modelo de oração: pedido dirigido a Deus, Pai de nosso Senhor Jesus Cristo.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Jo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16. 23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Rm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11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. 33 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Ó </a:t>
            </a:r>
            <a:r>
              <a:rPr lang="pt-BR" sz="24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profundidade das riquezas, tanto da sabedoria, como da ciência de Deus! Quão insondáveis são os seus juízos, e quão inescrutáveis, os seus caminhos!</a:t>
            </a:r>
          </a:p>
          <a:p>
            <a:pPr marL="0" indent="0">
              <a:buNone/>
            </a:pPr>
            <a:endParaRPr lang="pt-BR" sz="1050" dirty="0" smtClean="0">
              <a:solidFill>
                <a:srgbClr val="0000CC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Cl </a:t>
            </a:r>
            <a:r>
              <a:rPr lang="pt-BR" sz="24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2. 2  para que os seus corações sejam consolados, e estejam unidos em caridade e enriquecidos da plenitude da inteligência, para conhecimento do mistério de Deus—Cristo,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3  em </a:t>
            </a:r>
            <a:r>
              <a:rPr lang="pt-BR" sz="2400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quem estão escondidos todos os tesouros da sabedoria e da ciência</a:t>
            </a:r>
            <a:r>
              <a:rPr lang="pt-BR" sz="2400" dirty="0" smtClean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pt-BR" sz="10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J o 16. 23  </a:t>
            </a:r>
            <a:r>
              <a:rPr lang="pt-BR" sz="2800" dirty="0">
                <a:solidFill>
                  <a:srgbClr val="0000CC"/>
                </a:solidFill>
              </a:rPr>
              <a:t>E, naquele dia, nada me perguntareis. Na verdade, na verdade vos digo que tudo quanto pedirdes a meu Pai, em meu nome, ele </a:t>
            </a:r>
            <a:r>
              <a:rPr lang="pt-BR" sz="2800" dirty="0" err="1">
                <a:solidFill>
                  <a:srgbClr val="0000CC"/>
                </a:solidFill>
              </a:rPr>
              <a:t>vo-lo</a:t>
            </a:r>
            <a:r>
              <a:rPr lang="pt-BR" sz="2800" dirty="0">
                <a:solidFill>
                  <a:srgbClr val="0000CC"/>
                </a:solidFill>
              </a:rPr>
              <a:t> há de dar.</a:t>
            </a:r>
          </a:p>
        </p:txBody>
      </p:sp>
    </p:spTree>
    <p:extLst>
      <p:ext uri="{BB962C8B-B14F-4D97-AF65-F5344CB8AC3E}">
        <p14:creationId xmlns:p14="http://schemas.microsoft.com/office/powerpoint/2010/main" val="95223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Entendimento </a:t>
            </a:r>
            <a:r>
              <a:rPr lang="pt-BR" sz="2800" b="1" dirty="0" smtClean="0">
                <a:solidFill>
                  <a:srgbClr val="006600"/>
                </a:solidFill>
              </a:rPr>
              <a:t>iluminado				</a:t>
            </a:r>
            <a:r>
              <a:rPr lang="pt-BR" sz="1800" b="1" dirty="0" smtClean="0">
                <a:solidFill>
                  <a:srgbClr val="006600"/>
                </a:solidFill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mundo ganha o cristão pelos sentidos e paixões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I </a:t>
            </a:r>
            <a:r>
              <a:rPr lang="pt-BR" sz="2800" dirty="0" err="1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Jo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2.15,16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),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Cristo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pelo entendimento. Por isso Paulo ora, não por riquezas, não por livramento de perseguições, não por honras ou prazeres terrenos. Mas, por iluminação do entendimento e aumento do conhecimento de Deus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Os.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6. 3 e 6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).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6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7030A0"/>
                </a:solidFill>
              </a:rPr>
              <a:t>I </a:t>
            </a:r>
            <a:r>
              <a:rPr lang="pt-BR" sz="2400" dirty="0" err="1">
                <a:solidFill>
                  <a:srgbClr val="7030A0"/>
                </a:solidFill>
              </a:rPr>
              <a:t>Jo</a:t>
            </a:r>
            <a:r>
              <a:rPr lang="pt-BR" sz="2400" dirty="0">
                <a:solidFill>
                  <a:srgbClr val="7030A0"/>
                </a:solidFill>
              </a:rPr>
              <a:t> </a:t>
            </a:r>
            <a:r>
              <a:rPr lang="pt-BR" sz="2400" dirty="0" smtClean="0">
                <a:solidFill>
                  <a:srgbClr val="7030A0"/>
                </a:solidFill>
              </a:rPr>
              <a:t>2</a:t>
            </a:r>
            <a:r>
              <a:rPr lang="pt-BR" sz="2400" dirty="0">
                <a:solidFill>
                  <a:srgbClr val="7030A0"/>
                </a:solidFill>
              </a:rPr>
              <a:t>. 15  Não ameis o mundo, nem o que no mundo há. Se alguém ama o mundo, o amor do Pai não está nele.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7030A0"/>
                </a:solidFill>
              </a:rPr>
              <a:t>16  Porque </a:t>
            </a:r>
            <a:r>
              <a:rPr lang="pt-BR" sz="2400" dirty="0">
                <a:solidFill>
                  <a:srgbClr val="7030A0"/>
                </a:solidFill>
              </a:rPr>
              <a:t>tudo o que há no mundo, a concupiscência da carne, a concupiscência dos olhos e a soberba da vida, não é do Pai, mas do mundo</a:t>
            </a:r>
            <a:r>
              <a:rPr lang="pt-BR" sz="2400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pt-BR" sz="2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Os. 6. 3  Conheçamos e prossigamos em conhecer o SENHOR: como a alva, será a sua saída; e ele a nós virá como a chuva, como chuva serôdia que rega a terra</a:t>
            </a:r>
            <a:r>
              <a:rPr lang="pt-BR" sz="28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6  </a:t>
            </a:r>
            <a:r>
              <a:rPr lang="pt-BR" sz="2800" dirty="0">
                <a:solidFill>
                  <a:srgbClr val="0000CC"/>
                </a:solidFill>
              </a:rPr>
              <a:t>Porque eu quero misericórdia e não sacrifício; e o conhecimento de Deus, mais do que holocaustos.</a:t>
            </a:r>
          </a:p>
        </p:txBody>
      </p:sp>
    </p:spTree>
    <p:extLst>
      <p:ext uri="{BB962C8B-B14F-4D97-AF65-F5344CB8AC3E}">
        <p14:creationId xmlns:p14="http://schemas.microsoft.com/office/powerpoint/2010/main" val="60451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</p:spPr>
        <p:txBody>
          <a:bodyPr>
            <a:no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40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4000" dirty="0"/>
          </a:p>
        </p:txBody>
      </p:sp>
      <p:sp>
        <p:nvSpPr>
          <p:cNvPr id="2" name="Retângulo 1"/>
          <p:cNvSpPr/>
          <p:nvPr/>
        </p:nvSpPr>
        <p:spPr>
          <a:xfrm>
            <a:off x="1403648" y="162880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CARTA AOS </a:t>
            </a:r>
            <a:r>
              <a:rPr lang="pt-BR" sz="4000" dirty="0" smtClean="0">
                <a:solidFill>
                  <a:srgbClr val="7030A0"/>
                </a:solidFill>
                <a:latin typeface="Arial Black" pitchFamily="34" charset="0"/>
                <a:ea typeface="+mj-ea"/>
                <a:cs typeface="+mj-cs"/>
              </a:rPr>
              <a:t>EFÉSIOS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68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sz="2800" b="1" dirty="0">
                <a:solidFill>
                  <a:srgbClr val="006600"/>
                </a:solidFill>
              </a:rPr>
              <a:t>II– Entendimento </a:t>
            </a:r>
            <a:r>
              <a:rPr lang="pt-BR" sz="2800" b="1" dirty="0" smtClean="0">
                <a:solidFill>
                  <a:srgbClr val="006600"/>
                </a:solidFill>
              </a:rPr>
              <a:t>iluminado				</a:t>
            </a:r>
            <a:r>
              <a:rPr lang="pt-BR" sz="1800" b="1" dirty="0" smtClean="0">
                <a:solidFill>
                  <a:srgbClr val="006600"/>
                </a:solidFill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2800" b="1" dirty="0">
              <a:solidFill>
                <a:srgbClr val="006600"/>
              </a:solidFill>
            </a:endParaRPr>
          </a:p>
          <a:p>
            <a:pPr marL="0" indent="0" algn="just">
              <a:spcAft>
                <a:spcPts val="400"/>
              </a:spcAft>
              <a:buNone/>
            </a:pPr>
            <a:r>
              <a:rPr lang="pt-BR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Assim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como a oração de Paulo era para que o conhecimento dos irmãos da igreja de Éfeso fosse atingido pelo “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espírito de sabedoria e revelação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”, o mesmo ensino hoje deve perdurar. Isso quer dizer uma ação mais contundente do Espírito de Deus no espírito do homem de acordo com o que Paulo ensina em 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I Cor 2.4-16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endParaRPr lang="pt-BR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68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I Cor 2. 4  A minha palavra e a minha pregação não consistiram em palavras persuasivas de sabedoria humana, mas em demonstração do Espírito e de poder,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5  para </a:t>
            </a:r>
            <a:r>
              <a:rPr lang="pt-BR" sz="2400" dirty="0">
                <a:solidFill>
                  <a:srgbClr val="0000CC"/>
                </a:solidFill>
              </a:rPr>
              <a:t>que a vossa fé não se apoiasse em sabedoria dos homens, mas no poder de Deus</a:t>
            </a:r>
            <a:r>
              <a:rPr lang="pt-BR" sz="24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6 </a:t>
            </a:r>
            <a:r>
              <a:rPr lang="pt-BR" sz="2400" dirty="0" smtClean="0">
                <a:solidFill>
                  <a:srgbClr val="0000CC"/>
                </a:solidFill>
              </a:rPr>
              <a:t> </a:t>
            </a:r>
            <a:r>
              <a:rPr lang="pt-BR" sz="2400" dirty="0">
                <a:solidFill>
                  <a:srgbClr val="0000CC"/>
                </a:solidFill>
              </a:rPr>
              <a:t>Todavia, falamos sabedoria entre os perfeitos; não, porém, a sabedoria deste mundo, nem dos príncipes deste mundo, que se aniquilam;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7  mas falamos a sabedoria de Deus, oculta em mistério, </a:t>
            </a:r>
            <a:r>
              <a:rPr lang="pt-BR" sz="2400" dirty="0" smtClean="0">
                <a:solidFill>
                  <a:srgbClr val="0000CC"/>
                </a:solidFill>
              </a:rPr>
              <a:t>........</a:t>
            </a:r>
            <a:endParaRPr lang="pt-BR" sz="2400" dirty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pt-BR" sz="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0000CC"/>
                </a:solidFill>
              </a:rPr>
              <a:t>10  Mas </a:t>
            </a:r>
            <a:r>
              <a:rPr lang="pt-BR" sz="2400" dirty="0">
                <a:solidFill>
                  <a:srgbClr val="0000CC"/>
                </a:solidFill>
              </a:rPr>
              <a:t>Deus </a:t>
            </a:r>
            <a:r>
              <a:rPr lang="pt-BR" sz="2400" dirty="0" err="1">
                <a:solidFill>
                  <a:srgbClr val="0000CC"/>
                </a:solidFill>
              </a:rPr>
              <a:t>no-las</a:t>
            </a:r>
            <a:r>
              <a:rPr lang="pt-BR" sz="2400" dirty="0">
                <a:solidFill>
                  <a:srgbClr val="0000CC"/>
                </a:solidFill>
              </a:rPr>
              <a:t> revelou pelo seu Espírito; porque o Espírito penetra todas as coisas, ainda as profundezas de Deus</a:t>
            </a:r>
            <a:r>
              <a:rPr lang="pt-BR" sz="2400" dirty="0" smtClean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endParaRPr lang="pt-BR" sz="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0000CC"/>
                </a:solidFill>
              </a:rPr>
              <a:t>15  Mas o que é espiritual discerne bem tudo, e ele de ninguém é discernido</a:t>
            </a:r>
            <a:r>
              <a:rPr lang="pt-BR" sz="2400" dirty="0" smtClean="0">
                <a:solidFill>
                  <a:srgbClr val="0000CC"/>
                </a:solidFill>
              </a:rPr>
              <a:t>.</a:t>
            </a:r>
            <a:endParaRPr lang="pt-BR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15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Lembrança dos cristãos na </a:t>
            </a:r>
            <a:r>
              <a:rPr lang="pt-BR" sz="3600" b="1" dirty="0" smtClean="0">
                <a:solidFill>
                  <a:srgbClr val="006600"/>
                </a:solidFill>
              </a:rPr>
              <a:t>oração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15,16)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Entendimento </a:t>
            </a:r>
            <a:r>
              <a:rPr lang="pt-BR" sz="3600" b="1" dirty="0" smtClean="0">
                <a:solidFill>
                  <a:srgbClr val="006600"/>
                </a:solidFill>
              </a:rPr>
              <a:t>iluminado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17-19)</a:t>
            </a:r>
            <a:endParaRPr lang="pt-BR" sz="17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b="1" dirty="0">
                <a:solidFill>
                  <a:srgbClr val="FF0000"/>
                </a:solidFill>
              </a:rPr>
              <a:t>III– Cristo a cabeça do </a:t>
            </a:r>
            <a:r>
              <a:rPr lang="pt-BR" sz="4300" b="1" dirty="0" smtClean="0">
                <a:solidFill>
                  <a:srgbClr val="FF00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20-23)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12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6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1.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20  </a:t>
            </a:r>
            <a:r>
              <a:rPr lang="pt-BR" sz="2800" dirty="0">
                <a:solidFill>
                  <a:srgbClr val="0000CC"/>
                </a:solidFill>
              </a:rPr>
              <a:t>que manifestou em Cristo, ressuscitando-o dos mortos e pondo-o à sua direita nos céus,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21  acima de todo principado, e poder, e potestade, e domínio, e de todo nome que se nomeia, não só neste século, mas também no vindouro.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22  E sujeitou todas as coisas a seus pés e, sobre todas as coisas, o constituiu como cabeça da igreja,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23  que é o seu corpo, a plenitude daquele que cumpre tudo em todos.</a:t>
            </a:r>
          </a:p>
        </p:txBody>
      </p:sp>
    </p:spTree>
    <p:extLst>
      <p:ext uri="{BB962C8B-B14F-4D97-AF65-F5344CB8AC3E}">
        <p14:creationId xmlns:p14="http://schemas.microsoft.com/office/powerpoint/2010/main" val="22863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Cristo a cabeça do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corpo					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1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800" b="1" cap="small" dirty="0">
              <a:solidFill>
                <a:srgbClr val="006600"/>
              </a:solidFill>
              <a:latin typeface="Times New Roman"/>
              <a:ea typeface="Calibri"/>
              <a:cs typeface="Arial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sz="1800" b="1" cap="small" dirty="0" smtClean="0">
                <a:solidFill>
                  <a:srgbClr val="006600"/>
                </a:solidFill>
                <a:latin typeface="Times New Roman"/>
                <a:ea typeface="Calibri"/>
                <a:cs typeface="Arial" charset="0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Esta 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força de poder foi com a qual Deus ressuscitou a Cristo dentre os mortos e o fez assentar-se à sua direita nos céus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pt-BR" sz="2800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At 2. 27 a 31;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Rm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1. 4; At 17. 30, 31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05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5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 2. 27  </a:t>
            </a:r>
            <a:r>
              <a:rPr lang="pt-BR" sz="4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Pois não deixarás a minha alma no </a:t>
            </a:r>
            <a:r>
              <a:rPr lang="pt-BR" sz="4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Hades</a:t>
            </a:r>
            <a:r>
              <a:rPr lang="pt-BR" sz="4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nem permitirás que o teu Santo veja a corrupção.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29  </a:t>
            </a:r>
            <a:r>
              <a:rPr lang="pt-BR" sz="4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Varões irmãos, seja-me lícito dizer-vos livremente acerca do patriarca Davi que ele morreu e foi sepultado, e entre nós está até hoje a sua sepultura.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30  Sendo, pois, </a:t>
            </a:r>
            <a:r>
              <a:rPr lang="pt-BR" sz="4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ele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(Davi) </a:t>
            </a:r>
            <a:r>
              <a:rPr lang="pt-BR" sz="4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profeta </a:t>
            </a:r>
            <a:r>
              <a:rPr lang="pt-BR" sz="4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............</a:t>
            </a:r>
            <a:endParaRPr lang="pt-BR" sz="40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31  nesta previsão, disse da ressurreição de Cristo, que a sua alma não foi deixada no </a:t>
            </a:r>
            <a:r>
              <a:rPr lang="pt-BR" sz="40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Hades</a:t>
            </a:r>
            <a:r>
              <a:rPr lang="pt-BR" sz="4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nem a sua carne viu a corrupção.</a:t>
            </a:r>
            <a:endParaRPr lang="pt-BR" sz="25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5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4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Rm</a:t>
            </a:r>
            <a:r>
              <a:rPr lang="pt-BR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1. 4  </a:t>
            </a:r>
            <a:r>
              <a:rPr lang="pt-BR" sz="4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declarado Filho de Deus em poder, segundo o Espírito de santificação, pela ressurreição dos mortos, —Jesus Cristo, nosso Senhor</a:t>
            </a:r>
            <a:r>
              <a:rPr lang="pt-BR" sz="4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1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At 17. 30  Mas Deus, não tendo em conta os tempos da ignorância, anuncia agora a todos os homens, em todo lugar, que se arrependam,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31  porquanto tem determinado um dia em que com justiça há de julgar o mundo, por meio do varão que destinou; e </a:t>
            </a:r>
            <a:r>
              <a:rPr lang="pt-BR" sz="3800" u="sng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disso deu certeza a todos, ressuscitando-o dos mortos.</a:t>
            </a:r>
            <a:endParaRPr lang="pt-BR" sz="3800" u="sng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7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Cristo a cabeça do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corpo					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2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800" b="1" cap="small" dirty="0">
              <a:solidFill>
                <a:srgbClr val="006600"/>
              </a:solidFill>
              <a:latin typeface="Times New Roman"/>
              <a:ea typeface="Calibri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t-BR" sz="1800" b="1" cap="small" dirty="0" smtClean="0">
                <a:solidFill>
                  <a:srgbClr val="006600"/>
                </a:solidFill>
                <a:latin typeface="Times New Roman"/>
                <a:ea typeface="Calibri"/>
                <a:cs typeface="Arial" charset="0"/>
              </a:rPr>
              <a:t>	</a:t>
            </a:r>
            <a:r>
              <a:rPr lang="pt-BR" sz="2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Cristo foi colocado pelo Pai acima de tudo e de todos após a sua ressurreição, ou seja, após ter vencido a morte (</a:t>
            </a:r>
            <a:r>
              <a:rPr lang="pt-BR" sz="2800" dirty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I Cor 15.24-28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).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Paulo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usa a expressão “acima” de todo o principado, e autoridade, e poder, e domínio, e de todo nome que se nomeia, não só neste século, mas também no vindouro; que suprema grandeza da força desse poder! 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Mt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28.18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57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7500" lnSpcReduction="20000"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5900" dirty="0" err="1">
                <a:solidFill>
                  <a:srgbClr val="7030A0"/>
                </a:solidFill>
              </a:rPr>
              <a:t>Mt</a:t>
            </a:r>
            <a:r>
              <a:rPr lang="pt-BR" sz="5900" dirty="0">
                <a:solidFill>
                  <a:srgbClr val="7030A0"/>
                </a:solidFill>
              </a:rPr>
              <a:t> 28. 18  E, chegando-se Jesus, falou-lhes, dizendo: É-me dado todo o poder no céu e na terra.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25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37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51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t-BR" sz="5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Cor 15. </a:t>
            </a:r>
            <a:r>
              <a:rPr lang="pt-BR" sz="51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24  </a:t>
            </a:r>
            <a:r>
              <a:rPr lang="pt-BR" sz="5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Depois, virá o fim, quando tiver entregado o Reino a Deus, ao Pai, e quando houver aniquilado todo império e toda potestade e força.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5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 Porque convém que reine até que haja posto a todos os inimigos debaixo de seus pés.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5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26  Ora, o último inimigo que há de ser aniquilado é a morte.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5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27  Porque todas as coisas sujeitou debaixo de seus pés. Mas, quando diz que todas as coisas lhe estão sujeitas, claro está que se excetua aquele que sujeitou todas as coisas.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51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28  E</a:t>
            </a:r>
            <a:r>
              <a:rPr lang="pt-BR" sz="51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quando todas as coisas lhe estiverem sujeitas, então, também o mesmo Filho se sujeitará àquele que todas as coisas lhe sujeitou, para que Deus seja tudo em todos</a:t>
            </a:r>
            <a:r>
              <a:rPr lang="pt-BR" sz="51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228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2400" b="1" cap="small" dirty="0">
                <a:solidFill>
                  <a:srgbClr val="006600"/>
                </a:solidFill>
                <a:cs typeface="Arial" charset="0"/>
              </a:rPr>
              <a:t>III– Cristo a cabeça do </a:t>
            </a:r>
            <a:r>
              <a:rPr lang="pt-BR" sz="2400" b="1" cap="small" dirty="0" smtClean="0">
                <a:solidFill>
                  <a:srgbClr val="006600"/>
                </a:solidFill>
                <a:cs typeface="Arial" charset="0"/>
              </a:rPr>
              <a:t>corpo					</a:t>
            </a:r>
            <a:r>
              <a:rPr lang="pt-BR" sz="1800" b="1" cap="small" dirty="0" smtClean="0">
                <a:solidFill>
                  <a:srgbClr val="006600"/>
                </a:solidFill>
                <a:cs typeface="Arial" charset="0"/>
              </a:rPr>
              <a:t>3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800" b="1" cap="small" dirty="0">
              <a:solidFill>
                <a:srgbClr val="006600"/>
              </a:solidFill>
              <a:latin typeface="Times New Roman"/>
              <a:ea typeface="Calibri"/>
              <a:cs typeface="Arial" charset="0"/>
            </a:endParaRPr>
          </a:p>
          <a:p>
            <a:pPr marL="0" indent="0" algn="just">
              <a:spcBef>
                <a:spcPct val="0"/>
              </a:spcBef>
              <a:buNone/>
              <a:defRPr/>
            </a:pPr>
            <a:r>
              <a:rPr lang="pt-BR" sz="1800" b="1" cap="small" dirty="0" smtClean="0">
                <a:solidFill>
                  <a:srgbClr val="006600"/>
                </a:solidFill>
                <a:latin typeface="Times New Roman"/>
                <a:ea typeface="Calibri"/>
                <a:cs typeface="Arial" charset="0"/>
              </a:rPr>
              <a:t>	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ea typeface="Calibri"/>
                <a:cs typeface="Arial" pitchFamily="34" charset="0"/>
              </a:rPr>
              <a:t>E essa mesma força de poder está atuando na igreja</a:t>
            </a:r>
            <a:r>
              <a:rPr lang="pt-BR" sz="2800" dirty="0" smtClean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Ele foi colocado como cabeça da igreja, é dele que emana todo o poder controlador do corpo que é a igreja e nós como membros precisamos ser movidos pelo seu Espírito que indica que estamos unidos ao corpo. (</a:t>
            </a:r>
            <a:r>
              <a:rPr lang="pt-BR" sz="2800" dirty="0" err="1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Mt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 28. 18 a 20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; Mc </a:t>
            </a:r>
            <a:r>
              <a:rPr lang="pt-BR" sz="2800" dirty="0" smtClean="0">
                <a:solidFill>
                  <a:srgbClr val="0000CC"/>
                </a:solidFill>
                <a:latin typeface="Arial" pitchFamily="34" charset="0"/>
                <a:ea typeface="Calibri"/>
                <a:cs typeface="Arial" pitchFamily="34" charset="0"/>
              </a:rPr>
              <a:t>16. 15 a 18</a:t>
            </a:r>
            <a:r>
              <a:rPr lang="pt-BR" sz="2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pt-B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917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3100" dirty="0" err="1" smtClean="0">
                <a:solidFill>
                  <a:srgbClr val="7030A0"/>
                </a:solidFill>
              </a:rPr>
              <a:t>Mt</a:t>
            </a:r>
            <a:r>
              <a:rPr lang="pt-BR" sz="3100" dirty="0" smtClean="0">
                <a:solidFill>
                  <a:srgbClr val="7030A0"/>
                </a:solidFill>
              </a:rPr>
              <a:t> </a:t>
            </a:r>
            <a:r>
              <a:rPr lang="pt-BR" sz="3100" dirty="0">
                <a:solidFill>
                  <a:srgbClr val="7030A0"/>
                </a:solidFill>
              </a:rPr>
              <a:t>28. 18  E, chegando-se Jesus, falou-lhes, dizendo: É-me dado todo o poder no céu e na terra</a:t>
            </a:r>
            <a:r>
              <a:rPr lang="pt-BR" sz="3100" dirty="0" smtClean="0">
                <a:solidFill>
                  <a:srgbClr val="7030A0"/>
                </a:solidFill>
              </a:rPr>
              <a:t>. </a:t>
            </a:r>
            <a:endParaRPr lang="pt-BR" sz="31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t-BR" sz="3100" dirty="0">
                <a:solidFill>
                  <a:srgbClr val="7030A0"/>
                </a:solidFill>
              </a:rPr>
              <a:t>19  Portanto, ide, ensinai todas as nações, batizando-as em nome do Pai, e do Filho, e do Espírito Santo;</a:t>
            </a:r>
          </a:p>
          <a:p>
            <a:pPr marL="0" indent="0">
              <a:buNone/>
            </a:pPr>
            <a:r>
              <a:rPr lang="pt-BR" sz="3100" dirty="0" smtClean="0">
                <a:solidFill>
                  <a:srgbClr val="7030A0"/>
                </a:solidFill>
              </a:rPr>
              <a:t>20  ensinando-as </a:t>
            </a:r>
            <a:r>
              <a:rPr lang="pt-BR" sz="3100" dirty="0">
                <a:solidFill>
                  <a:srgbClr val="7030A0"/>
                </a:solidFill>
              </a:rPr>
              <a:t>a guardar todas as </a:t>
            </a:r>
            <a:r>
              <a:rPr lang="pt-BR" sz="3100" i="1" dirty="0">
                <a:solidFill>
                  <a:srgbClr val="7030A0"/>
                </a:solidFill>
              </a:rPr>
              <a:t>coisas</a:t>
            </a:r>
            <a:r>
              <a:rPr lang="pt-BR" sz="3100" dirty="0">
                <a:solidFill>
                  <a:srgbClr val="7030A0"/>
                </a:solidFill>
              </a:rPr>
              <a:t> que eu vos tenho mandado; e eis que eu estou convosco todos os dias, até à consumação dos séculos. Amém</a:t>
            </a:r>
            <a:r>
              <a:rPr lang="pt-BR" sz="3100" dirty="0" smtClean="0">
                <a:solidFill>
                  <a:srgbClr val="7030A0"/>
                </a:solidFill>
              </a:rPr>
              <a:t>!</a:t>
            </a:r>
          </a:p>
          <a:p>
            <a:pPr marL="0" indent="0">
              <a:buNone/>
            </a:pPr>
            <a:endParaRPr lang="pt-BR" sz="15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rgbClr val="0000CC"/>
                </a:solidFill>
              </a:rPr>
              <a:t>Mc 16. 15  </a:t>
            </a:r>
            <a:r>
              <a:rPr lang="pt-BR" sz="2800" dirty="0">
                <a:solidFill>
                  <a:srgbClr val="0000CC"/>
                </a:solidFill>
              </a:rPr>
              <a:t>E disse-lhes: Ide por todo o mundo, pregai o evangelho a toda criatura.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16  Quem crer e for batizado será salvo; mas quem não crer será condenado.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17  E estes sinais seguirão aos que crerem: em meu nome, expulsarão demônios; falarão novas línguas;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0000CC"/>
                </a:solidFill>
              </a:rPr>
              <a:t>18  pegarão nas serpentes; e, se beberem alguma coisa mortífera, não lhes fará dano algum; e imporão as mãos sobre os enfermos e os curarão.</a:t>
            </a:r>
          </a:p>
          <a:p>
            <a:pPr marL="0" indent="0">
              <a:buNone/>
            </a:pPr>
            <a:endParaRPr lang="pt-BR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7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ea typeface="+mn-ea"/>
                <a:cs typeface="Arial" charset="0"/>
              </a:rPr>
              <a:t>Lição 3: Igreja – O Corpo de Cristo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Bíblica:   </a:t>
            </a:r>
            <a:r>
              <a:rPr lang="pt-BR" sz="4800" dirty="0" err="1">
                <a:solidFill>
                  <a:srgbClr val="0000CC"/>
                </a:solidFill>
              </a:rPr>
              <a:t>Ef</a:t>
            </a:r>
            <a:r>
              <a:rPr lang="pt-BR" sz="4800" dirty="0">
                <a:solidFill>
                  <a:srgbClr val="0000CC"/>
                </a:solidFill>
              </a:rPr>
              <a:t>. 1.15-23</a:t>
            </a:r>
            <a:endParaRPr lang="pt-BR" sz="4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39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Lembrança dos cristãos na </a:t>
            </a:r>
            <a:r>
              <a:rPr lang="pt-BR" sz="3600" b="1" dirty="0" smtClean="0">
                <a:solidFill>
                  <a:srgbClr val="006600"/>
                </a:solidFill>
              </a:rPr>
              <a:t>oração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15,16)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Entendimento </a:t>
            </a:r>
            <a:r>
              <a:rPr lang="pt-BR" sz="3600" b="1" dirty="0" smtClean="0">
                <a:solidFill>
                  <a:srgbClr val="006600"/>
                </a:solidFill>
              </a:rPr>
              <a:t>iluminado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17-19)</a:t>
            </a:r>
            <a:endParaRPr lang="pt-BR" sz="17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Cristo a cabeça do </a:t>
            </a:r>
            <a:r>
              <a:rPr lang="pt-BR" sz="3600" b="1" dirty="0" smtClean="0">
                <a:solidFill>
                  <a:srgbClr val="0066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20-23)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FF0000"/>
                </a:solidFill>
              </a:rPr>
              <a:t>- </a:t>
            </a:r>
            <a:r>
              <a:rPr lang="pt-BR" sz="5200" b="1" dirty="0">
                <a:solidFill>
                  <a:srgbClr val="FF0000"/>
                </a:solidFill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512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6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6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6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42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52528"/>
          </a:xfr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4400" b="1" dirty="0" smtClean="0">
                <a:solidFill>
                  <a:srgbClr val="006600"/>
                </a:solidFill>
              </a:rPr>
              <a:t>   </a:t>
            </a:r>
            <a:r>
              <a:rPr lang="pt-BR" sz="5100" b="1" dirty="0" smtClean="0">
                <a:solidFill>
                  <a:srgbClr val="006600"/>
                </a:solidFill>
              </a:rPr>
              <a:t>Conclusão</a:t>
            </a:r>
            <a:r>
              <a:rPr lang="pt-BR" sz="4400" b="1" dirty="0" smtClean="0">
                <a:solidFill>
                  <a:srgbClr val="006600"/>
                </a:solidFill>
              </a:rPr>
              <a:t>							1</a:t>
            </a:r>
          </a:p>
          <a:p>
            <a:pPr marL="0" indent="0">
              <a:buNone/>
            </a:pPr>
            <a:endParaRPr lang="pt-BR" sz="4400" b="1" dirty="0">
              <a:solidFill>
                <a:srgbClr val="006600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pt-BR" sz="4400" b="1" dirty="0" smtClean="0">
                <a:solidFill>
                  <a:srgbClr val="0066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pt-BR" sz="59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A </a:t>
            </a:r>
            <a:r>
              <a:rPr lang="pt-BR" sz="59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operação de Cristo através do seu Espírito é muito maravilhosa e está oculta aos olhos carnais. Existem muitos que apesar de participarem há anos de uma </a:t>
            </a:r>
            <a:r>
              <a:rPr lang="pt-BR" sz="59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igreja ainda </a:t>
            </a:r>
            <a:r>
              <a:rPr lang="pt-BR" sz="59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não alcançaram tal entendimento. Isso era a preocupação de Paulo com a igreja de Éfeso, eles não deveriam estacionar </a:t>
            </a:r>
            <a:r>
              <a:rPr lang="pt-BR" sz="59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na </a:t>
            </a:r>
            <a:r>
              <a:rPr lang="pt-BR" sz="59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vida espiritual, mas o que eles já tinham precisava ser ainda desenvolvido. Por isso a necessidade da oração, </a:t>
            </a:r>
            <a:r>
              <a:rPr lang="pt-BR" sz="59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mantendo-nos </a:t>
            </a:r>
            <a:r>
              <a:rPr lang="pt-BR" sz="59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cheios do Espírito Santo, portanto ligados a Cristo</a:t>
            </a:r>
            <a:r>
              <a:rPr lang="pt-BR" sz="59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pt-BR" sz="49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38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Lembrança dos cristãos na </a:t>
            </a:r>
            <a:r>
              <a:rPr lang="pt-BR" sz="3600" b="1" dirty="0" smtClean="0">
                <a:solidFill>
                  <a:srgbClr val="006600"/>
                </a:solidFill>
              </a:rPr>
              <a:t>oração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15,16)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Entendimento </a:t>
            </a:r>
            <a:r>
              <a:rPr lang="pt-BR" sz="3600" b="1" dirty="0" smtClean="0">
                <a:solidFill>
                  <a:srgbClr val="006600"/>
                </a:solidFill>
              </a:rPr>
              <a:t>iluminado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17-19)</a:t>
            </a:r>
            <a:endParaRPr lang="pt-BR" sz="17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Cristo a cabeça do </a:t>
            </a:r>
            <a:r>
              <a:rPr lang="pt-BR" sz="3600" b="1" dirty="0" smtClean="0">
                <a:solidFill>
                  <a:srgbClr val="0066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20-23)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3043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 não cesso de dar graças a Deus por vós, lembrando-me de vós nas minhas orações.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Ef</a:t>
            </a:r>
            <a:r>
              <a:rPr lang="pt-BR" sz="40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1. 16</a:t>
            </a:r>
            <a:r>
              <a:rPr lang="pt-BR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85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141" y="764704"/>
            <a:ext cx="3114676" cy="2065784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EBD</a:t>
            </a:r>
          </a:p>
          <a:p>
            <a:pPr marL="342900" lvl="0" indent="-342900" fontAlgn="base">
              <a:spcAft>
                <a:spcPct val="0"/>
              </a:spcAft>
              <a:defRPr/>
            </a:pPr>
            <a:r>
              <a:rPr lang="pt-BR" sz="3900" b="1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3º TRIMESTRE 2017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97" y="0"/>
            <a:ext cx="58206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7" y="3573016"/>
            <a:ext cx="341987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32656"/>
            <a:ext cx="7848872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dirty="0" err="1" smtClean="0">
                <a:solidFill>
                  <a:srgbClr val="0000CC"/>
                </a:solidFill>
              </a:rPr>
              <a:t>Ef</a:t>
            </a:r>
            <a:r>
              <a:rPr lang="pt-BR" sz="2300" dirty="0" smtClean="0">
                <a:solidFill>
                  <a:srgbClr val="0000CC"/>
                </a:solidFill>
              </a:rPr>
              <a:t> 1. 15  </a:t>
            </a:r>
            <a:r>
              <a:rPr lang="pt-BR" sz="2300" dirty="0">
                <a:solidFill>
                  <a:srgbClr val="0000CC"/>
                </a:solidFill>
              </a:rPr>
              <a:t>Pelo que, ouvindo eu também a fé que entre vós há no Senhor Jesus e a vossa caridade para com todos os santos</a:t>
            </a:r>
            <a:r>
              <a:rPr lang="pt-BR" sz="2300" dirty="0" smtClean="0">
                <a:solidFill>
                  <a:srgbClr val="0000CC"/>
                </a:solidFill>
              </a:rPr>
              <a:t>,</a:t>
            </a:r>
            <a:r>
              <a:rPr lang="pt-BR" sz="1600" dirty="0" smtClean="0">
                <a:solidFill>
                  <a:srgbClr val="0000CC"/>
                </a:solidFill>
              </a:rPr>
              <a:t>    </a:t>
            </a:r>
          </a:p>
          <a:p>
            <a:pPr marL="0" indent="0">
              <a:buNone/>
            </a:pPr>
            <a:r>
              <a:rPr lang="pt-BR" sz="2300" dirty="0" smtClean="0">
                <a:solidFill>
                  <a:srgbClr val="0000CC"/>
                </a:solidFill>
              </a:rPr>
              <a:t>16  </a:t>
            </a:r>
            <a:r>
              <a:rPr lang="pt-BR" sz="2300" dirty="0">
                <a:solidFill>
                  <a:srgbClr val="0000CC"/>
                </a:solidFill>
              </a:rPr>
              <a:t>não cesso de dar graças a Deus por vós, lembrando-me de vós nas minhas orações</a:t>
            </a:r>
            <a:r>
              <a:rPr lang="pt-BR" sz="2300" dirty="0" smtClean="0">
                <a:solidFill>
                  <a:srgbClr val="0000CC"/>
                </a:solidFill>
              </a:rPr>
              <a:t>,    17  </a:t>
            </a:r>
            <a:r>
              <a:rPr lang="pt-BR" sz="2300" dirty="0">
                <a:solidFill>
                  <a:srgbClr val="0000CC"/>
                </a:solidFill>
              </a:rPr>
              <a:t>para que o Deus de nosso Senhor Jesus Cristo, o Pai da glória, vos dê em seu conhecimento o espírito de sabedoria e de revelação</a:t>
            </a:r>
            <a:r>
              <a:rPr lang="pt-BR" sz="2300" dirty="0" smtClean="0">
                <a:solidFill>
                  <a:srgbClr val="0000CC"/>
                </a:solidFill>
              </a:rPr>
              <a:t>,    18  </a:t>
            </a:r>
            <a:r>
              <a:rPr lang="pt-BR" sz="2300" dirty="0">
                <a:solidFill>
                  <a:srgbClr val="0000CC"/>
                </a:solidFill>
              </a:rPr>
              <a:t>tendo iluminados os olhos do vosso entendimento, para que saibais qual seja a esperança da sua vocação e quais as riquezas da glória da sua herança nos </a:t>
            </a:r>
            <a:r>
              <a:rPr lang="pt-BR" sz="2300" dirty="0" smtClean="0">
                <a:solidFill>
                  <a:srgbClr val="0000CC"/>
                </a:solidFill>
              </a:rPr>
              <a:t>santos   19 e </a:t>
            </a:r>
            <a:r>
              <a:rPr lang="pt-BR" sz="2300" dirty="0">
                <a:solidFill>
                  <a:srgbClr val="0000CC"/>
                </a:solidFill>
              </a:rPr>
              <a:t>qual a </a:t>
            </a:r>
            <a:r>
              <a:rPr lang="pt-BR" sz="2300" dirty="0" err="1">
                <a:solidFill>
                  <a:srgbClr val="0000CC"/>
                </a:solidFill>
              </a:rPr>
              <a:t>sobreexcelente</a:t>
            </a:r>
            <a:r>
              <a:rPr lang="pt-BR" sz="2300" dirty="0">
                <a:solidFill>
                  <a:srgbClr val="0000CC"/>
                </a:solidFill>
              </a:rPr>
              <a:t> grandeza do seu poder sobre nós, os que cremos, segundo a operação da força do seu poder</a:t>
            </a:r>
            <a:r>
              <a:rPr lang="pt-BR" sz="2300" dirty="0" smtClean="0">
                <a:solidFill>
                  <a:srgbClr val="0000CC"/>
                </a:solidFill>
              </a:rPr>
              <a:t>,   20 que </a:t>
            </a:r>
            <a:r>
              <a:rPr lang="pt-BR" sz="2300" dirty="0">
                <a:solidFill>
                  <a:srgbClr val="0000CC"/>
                </a:solidFill>
              </a:rPr>
              <a:t>manifestou em Cristo, ressuscitando-o dos mortos e pondo-o à sua direita nos céus</a:t>
            </a:r>
            <a:r>
              <a:rPr lang="pt-BR" sz="2300" dirty="0" smtClean="0">
                <a:solidFill>
                  <a:srgbClr val="0000CC"/>
                </a:solidFill>
              </a:rPr>
              <a:t>,    21  </a:t>
            </a:r>
            <a:r>
              <a:rPr lang="pt-BR" sz="2300" dirty="0">
                <a:solidFill>
                  <a:srgbClr val="0000CC"/>
                </a:solidFill>
              </a:rPr>
              <a:t>acima de todo principado, e poder, e potestade, e domínio, e de todo nome que se nomeia, não só neste século, mas também no vindouro</a:t>
            </a:r>
            <a:r>
              <a:rPr lang="pt-BR" sz="2300" dirty="0" smtClean="0">
                <a:solidFill>
                  <a:srgbClr val="0000CC"/>
                </a:solidFill>
              </a:rPr>
              <a:t>.    22  </a:t>
            </a:r>
            <a:r>
              <a:rPr lang="pt-BR" sz="2300" dirty="0">
                <a:solidFill>
                  <a:srgbClr val="0000CC"/>
                </a:solidFill>
              </a:rPr>
              <a:t>E sujeitou todas as coisas a seus pés e, sobre todas as coisas, o constituiu como cabeça da igreja</a:t>
            </a:r>
            <a:r>
              <a:rPr lang="pt-BR" sz="2300" dirty="0" smtClean="0">
                <a:solidFill>
                  <a:srgbClr val="0000CC"/>
                </a:solidFill>
              </a:rPr>
              <a:t>,    23  </a:t>
            </a:r>
            <a:r>
              <a:rPr lang="pt-BR" sz="2300" dirty="0">
                <a:solidFill>
                  <a:srgbClr val="0000CC"/>
                </a:solidFill>
              </a:rPr>
              <a:t>que é o seu corpo, a plenitude daquele que cumpre tudo em todos.</a:t>
            </a:r>
          </a:p>
        </p:txBody>
      </p:sp>
    </p:spTree>
    <p:extLst>
      <p:ext uri="{BB962C8B-B14F-4D97-AF65-F5344CB8AC3E}">
        <p14:creationId xmlns:p14="http://schemas.microsoft.com/office/powerpoint/2010/main" val="6558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1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endParaRPr lang="pt-BR" altLang="pt-BR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ct val="0"/>
              </a:spcBef>
              <a:buNone/>
              <a:defRPr/>
            </a:pPr>
            <a:r>
              <a:rPr lang="pt-BR" altLang="pt-B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Texto </a:t>
            </a:r>
            <a:r>
              <a:rPr lang="pt-BR" altLang="pt-B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Áureo: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0668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dirty="0">
                <a:solidFill>
                  <a:prstClr val="black"/>
                </a:solidFill>
                <a:latin typeface="Arial" charset="0"/>
                <a:cs typeface="Arial" charset="0"/>
              </a:rPr>
              <a:t> 	</a:t>
            </a:r>
            <a:r>
              <a:rPr lang="pt-BR" sz="3600" dirty="0" smtClean="0">
                <a:solidFill>
                  <a:srgbClr val="00000A"/>
                </a:solidFill>
                <a:effectLst/>
                <a:latin typeface="Times New Roman"/>
                <a:ea typeface="Calibri"/>
                <a:cs typeface="Calibri"/>
              </a:rPr>
              <a:t>“</a:t>
            </a:r>
            <a:r>
              <a:rPr lang="pt-BR" sz="3600" dirty="0">
                <a:solidFill>
                  <a:srgbClr val="0000CC"/>
                </a:solidFill>
                <a:highlight>
                  <a:srgbClr val="FFFFFF"/>
                </a:highlight>
                <a:latin typeface="Arial" pitchFamily="34" charset="0"/>
                <a:ea typeface="Calibri"/>
                <a:cs typeface="Arial" pitchFamily="34" charset="0"/>
              </a:rPr>
              <a:t>E não cesso de dar graças a Deus por vós, lembrando-me de vós nas minhas orações.</a:t>
            </a:r>
            <a:r>
              <a:rPr lang="pt-BR" sz="3600" dirty="0" smtClean="0">
                <a:highlight>
                  <a:srgbClr val="FFFFFF"/>
                </a:highlight>
                <a:latin typeface="Times New Roman"/>
                <a:ea typeface="Calibri"/>
                <a:cs typeface="Arial" pitchFamily="34" charset="0"/>
              </a:rPr>
              <a:t>”</a:t>
            </a:r>
            <a:endParaRPr lang="pt-BR" sz="3600" dirty="0">
              <a:solidFill>
                <a:srgbClr val="00000A"/>
              </a:solidFill>
              <a:ea typeface="Calibri"/>
              <a:cs typeface="Calibri"/>
            </a:endParaRPr>
          </a:p>
          <a:p>
            <a:pPr marL="114300" lvl="0" indent="0" algn="just" fontAlgn="base">
              <a:spcBef>
                <a:spcPct val="0"/>
              </a:spcBef>
              <a:spcAft>
                <a:spcPct val="0"/>
              </a:spcAft>
              <a:buClr>
                <a:srgbClr val="DBD7CB"/>
              </a:buClr>
              <a:buNone/>
              <a:defRPr/>
            </a:pPr>
            <a:r>
              <a:rPr lang="pt-BR" sz="4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					</a:t>
            </a:r>
            <a:r>
              <a:rPr lang="pt-BR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</a:t>
            </a:r>
            <a:r>
              <a:rPr lang="pt-BR" sz="4000" dirty="0" err="1" smtClean="0">
                <a:solidFill>
                  <a:srgbClr val="0000CC"/>
                </a:solidFill>
                <a:latin typeface="Arial" charset="0"/>
                <a:cs typeface="Arial" charset="0"/>
              </a:rPr>
              <a:t>Ef</a:t>
            </a:r>
            <a:r>
              <a:rPr lang="pt-BR" sz="40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1. 16</a:t>
            </a:r>
            <a:r>
              <a:rPr lang="pt-BR" sz="4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  <a:endParaRPr lang="pt-BR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5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I – Lembrança dos cristãos na </a:t>
            </a:r>
            <a:r>
              <a:rPr lang="pt-BR" sz="3600" b="1" dirty="0" smtClean="0">
                <a:solidFill>
                  <a:srgbClr val="006600"/>
                </a:solidFill>
              </a:rPr>
              <a:t>oração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15,16)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Entendimento </a:t>
            </a:r>
            <a:r>
              <a:rPr lang="pt-BR" sz="3600" b="1" dirty="0" smtClean="0">
                <a:solidFill>
                  <a:srgbClr val="006600"/>
                </a:solidFill>
              </a:rPr>
              <a:t>iluminado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17-19)</a:t>
            </a:r>
            <a:endParaRPr lang="pt-BR" sz="17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Cristo a cabeça do </a:t>
            </a:r>
            <a:r>
              <a:rPr lang="pt-BR" sz="3600" b="1" dirty="0" smtClean="0">
                <a:solidFill>
                  <a:srgbClr val="0066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20-23)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b="1" dirty="0" smtClean="0">
                <a:solidFill>
                  <a:srgbClr val="EEECE1">
                    <a:lumMod val="25000"/>
                  </a:srgb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t-BR" sz="2800" b="1" dirty="0" smtClean="0">
                <a:solidFill>
                  <a:srgbClr val="006600"/>
                </a:solidFill>
              </a:rPr>
              <a:t>Introdução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pt-BR" sz="1200" b="1" dirty="0">
              <a:solidFill>
                <a:srgbClr val="0066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pt-BR" sz="2600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Seguindo </a:t>
            </a:r>
            <a:r>
              <a:rPr lang="pt-BR" sz="2600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o </a:t>
            </a:r>
            <a:r>
              <a:rPr lang="pt-BR" sz="2600" i="1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estudo da carta, a respeito da revelação de Deus, o apóstolo Paulo explana um pouco </a:t>
            </a:r>
            <a:r>
              <a:rPr lang="pt-BR" sz="26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mais o assunto. Todo o controle do corpo humano provém da cabeça. A igreja como um corpo vivo também tem uma cabeça de onde provém o Espírito que dá vida a ela. Para se conhecer as maravilhas de Deus é preciso estar ligado a esta cabeça para que o Espírito flua e as revele.</a:t>
            </a:r>
            <a:endParaRPr lang="pt-BR" sz="2600" dirty="0">
              <a:latin typeface="Arial" pitchFamily="34" charset="0"/>
              <a:ea typeface="Franklin Gothic Book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7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3200" dirty="0">
                <a:solidFill>
                  <a:srgbClr val="7030A0"/>
                </a:solidFill>
                <a:latin typeface="Arial Black" pitchFamily="34" charset="0"/>
              </a:rPr>
              <a:t>CARTA AOS EFÉSIOS</a:t>
            </a:r>
            <a:r>
              <a:rPr lang="pt-BR" sz="32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pt-BR" sz="32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pt-BR" sz="3800" b="1" i="1" dirty="0">
                <a:solidFill>
                  <a:srgbClr val="00B050"/>
                </a:solidFill>
                <a:cs typeface="Arial" charset="0"/>
              </a:rPr>
              <a:t>Lição 3: Igreja – O Corpo de Cristo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896" cy="43819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t-BR" sz="4000" b="1" dirty="0">
                <a:solidFill>
                  <a:srgbClr val="006600"/>
                </a:solidFill>
              </a:rPr>
              <a:t>- Introdução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endParaRPr lang="pt-BR" sz="1700" b="1" dirty="0">
              <a:solidFill>
                <a:srgbClr val="0066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pt-BR" sz="3900" b="1" dirty="0">
                <a:solidFill>
                  <a:srgbClr val="FF0000"/>
                </a:solidFill>
              </a:rPr>
              <a:t>I – Lembrança dos cristãos na </a:t>
            </a:r>
            <a:r>
              <a:rPr lang="pt-BR" sz="3900" b="1" dirty="0" smtClean="0">
                <a:solidFill>
                  <a:srgbClr val="FF0000"/>
                </a:solidFill>
              </a:rPr>
              <a:t>oração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15,16)</a:t>
            </a:r>
            <a:endParaRPr lang="pt-BR" sz="1700" dirty="0">
              <a:solidFill>
                <a:srgbClr val="0066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II– Entendimento </a:t>
            </a:r>
            <a:r>
              <a:rPr lang="pt-BR" sz="3600" b="1" dirty="0" smtClean="0">
                <a:solidFill>
                  <a:srgbClr val="006600"/>
                </a:solidFill>
              </a:rPr>
              <a:t>iluminado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17-19)</a:t>
            </a:r>
            <a:endParaRPr lang="pt-BR" sz="1700" cap="small" dirty="0">
              <a:solidFill>
                <a:srgbClr val="006600"/>
              </a:solidFill>
              <a:cs typeface="Arial" charset="0"/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III– Cristo a cabeça do </a:t>
            </a:r>
            <a:r>
              <a:rPr lang="pt-BR" sz="3600" b="1" dirty="0" smtClean="0">
                <a:solidFill>
                  <a:srgbClr val="006600"/>
                </a:solidFill>
              </a:rPr>
              <a:t>corpo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3600" b="1" dirty="0">
                <a:solidFill>
                  <a:srgbClr val="006600"/>
                </a:solidFill>
              </a:rPr>
              <a:t>	</a:t>
            </a:r>
            <a:r>
              <a:rPr lang="pt-BR" sz="3600" b="1" dirty="0" smtClean="0">
                <a:solidFill>
                  <a:srgbClr val="006600"/>
                </a:solidFill>
              </a:rPr>
              <a:t>				</a:t>
            </a:r>
            <a:r>
              <a:rPr lang="pt-BR" sz="3600" dirty="0" smtClean="0">
                <a:solidFill>
                  <a:srgbClr val="006600"/>
                </a:solidFill>
              </a:rPr>
              <a:t>(vs. </a:t>
            </a:r>
            <a:r>
              <a:rPr lang="pt-BR" sz="3600" dirty="0">
                <a:solidFill>
                  <a:srgbClr val="006600"/>
                </a:solidFill>
              </a:rPr>
              <a:t>20-23)</a:t>
            </a:r>
            <a:r>
              <a:rPr lang="pt-BR" sz="1700" dirty="0" smtClean="0">
                <a:solidFill>
                  <a:srgbClr val="006600"/>
                </a:solidFill>
                <a:cs typeface="Arial" pitchFamily="34" charset="0"/>
              </a:rPr>
              <a:t>	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pt-BR" sz="4300" dirty="0">
                <a:solidFill>
                  <a:srgbClr val="006600"/>
                </a:solidFill>
                <a:cs typeface="Arial" pitchFamily="34" charset="0"/>
              </a:rPr>
              <a:t>	</a:t>
            </a:r>
            <a:r>
              <a:rPr lang="pt-BR" sz="4300" b="1" dirty="0">
                <a:solidFill>
                  <a:srgbClr val="006600"/>
                </a:solidFill>
              </a:rPr>
              <a:t>- Conclusão</a:t>
            </a:r>
          </a:p>
        </p:txBody>
      </p:sp>
    </p:spTree>
    <p:extLst>
      <p:ext uri="{BB962C8B-B14F-4D97-AF65-F5344CB8AC3E}">
        <p14:creationId xmlns:p14="http://schemas.microsoft.com/office/powerpoint/2010/main" val="15126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sz="2800" dirty="0" err="1" smtClean="0">
                <a:solidFill>
                  <a:srgbClr val="0000CC"/>
                </a:solidFill>
              </a:rPr>
              <a:t>Ef</a:t>
            </a:r>
            <a:r>
              <a:rPr lang="pt-BR" sz="2800" dirty="0" smtClean="0">
                <a:solidFill>
                  <a:srgbClr val="0000CC"/>
                </a:solidFill>
              </a:rPr>
              <a:t> </a:t>
            </a:r>
            <a:r>
              <a:rPr lang="pt-BR" sz="2800" dirty="0">
                <a:solidFill>
                  <a:srgbClr val="0000CC"/>
                </a:solidFill>
              </a:rPr>
              <a:t>1. </a:t>
            </a:r>
            <a:endParaRPr lang="pt-BR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CC"/>
                </a:solidFill>
              </a:rPr>
              <a:t>15  </a:t>
            </a:r>
            <a:r>
              <a:rPr lang="pt-BR" dirty="0">
                <a:solidFill>
                  <a:srgbClr val="0000CC"/>
                </a:solidFill>
              </a:rPr>
              <a:t>Pelo que, ouvindo eu também a fé que entre vós há no Senhor Jesus e a vossa caridade para com todos os santos,</a:t>
            </a:r>
          </a:p>
          <a:p>
            <a:pPr marL="0" indent="0">
              <a:buNone/>
            </a:pPr>
            <a:r>
              <a:rPr lang="pt-BR" dirty="0">
                <a:solidFill>
                  <a:srgbClr val="0000CC"/>
                </a:solidFill>
              </a:rPr>
              <a:t>16  não cesso de dar graças a Deus por vós, lembrando-me de vós nas minhas orações,</a:t>
            </a:r>
          </a:p>
        </p:txBody>
      </p:sp>
    </p:spTree>
    <p:extLst>
      <p:ext uri="{BB962C8B-B14F-4D97-AF65-F5344CB8AC3E}">
        <p14:creationId xmlns:p14="http://schemas.microsoft.com/office/powerpoint/2010/main" val="2602480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1744</Words>
  <Application>Microsoft Office PowerPoint</Application>
  <PresentationFormat>Apresentação na tela (4:3)</PresentationFormat>
  <Paragraphs>233</Paragraphs>
  <Slides>34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Apresentação do PowerPoint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CARTA AOS EFÉSIOS Lição 3: Igreja – O Corpo de Cristo</vt:lpstr>
      <vt:lpstr>CARTA AOS EFÉSIOS Lição 3: Igreja – O Corpo de Cristo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Apresentação do PowerPoint</vt:lpstr>
      <vt:lpstr>CARTA AOS EFÉSIOS Lição 3: Igreja – O Corpo de Cristo</vt:lpstr>
      <vt:lpstr>CARTA AOS EFÉSIOS Lição 3: Igreja – O Corpo de Cristo</vt:lpstr>
      <vt:lpstr>CARTA AOS EFÉSIOS Lição 3: Igreja – O Corpo de Cristo</vt:lpstr>
      <vt:lpstr>CARTA AOS EFÉSIOS Lição 3: Igreja – O Corpo de Cristo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PARÁBOLAS</dc:title>
  <dc:creator>I.G.V</dc:creator>
  <cp:lastModifiedBy>I.G.V</cp:lastModifiedBy>
  <cp:revision>89</cp:revision>
  <dcterms:created xsi:type="dcterms:W3CDTF">2017-03-28T13:10:15Z</dcterms:created>
  <dcterms:modified xsi:type="dcterms:W3CDTF">2017-07-11T22:54:32Z</dcterms:modified>
</cp:coreProperties>
</file>