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6" r:id="rId2"/>
    <p:sldId id="259" r:id="rId3"/>
    <p:sldId id="257" r:id="rId4"/>
    <p:sldId id="279" r:id="rId5"/>
    <p:sldId id="326" r:id="rId6"/>
    <p:sldId id="260" r:id="rId7"/>
    <p:sldId id="262" r:id="rId8"/>
    <p:sldId id="263" r:id="rId9"/>
    <p:sldId id="328" r:id="rId10"/>
    <p:sldId id="330" r:id="rId11"/>
    <p:sldId id="327" r:id="rId12"/>
    <p:sldId id="329" r:id="rId13"/>
    <p:sldId id="317" r:id="rId14"/>
    <p:sldId id="323" r:id="rId15"/>
    <p:sldId id="264" r:id="rId16"/>
    <p:sldId id="281" r:id="rId17"/>
    <p:sldId id="331" r:id="rId18"/>
    <p:sldId id="332" r:id="rId19"/>
    <p:sldId id="333" r:id="rId20"/>
    <p:sldId id="334" r:id="rId21"/>
    <p:sldId id="318" r:id="rId22"/>
    <p:sldId id="324" r:id="rId23"/>
    <p:sldId id="267" r:id="rId24"/>
    <p:sldId id="302" r:id="rId25"/>
    <p:sldId id="335" r:id="rId26"/>
    <p:sldId id="336" r:id="rId27"/>
    <p:sldId id="319" r:id="rId28"/>
    <p:sldId id="325" r:id="rId29"/>
    <p:sldId id="268" r:id="rId30"/>
    <p:sldId id="312" r:id="rId31"/>
    <p:sldId id="337" r:id="rId32"/>
    <p:sldId id="338" r:id="rId33"/>
    <p:sldId id="320" r:id="rId34"/>
    <p:sldId id="313" r:id="rId35"/>
    <p:sldId id="321" r:id="rId36"/>
    <p:sldId id="322" r:id="rId37"/>
    <p:sldId id="316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C9BF2-DC0F-4452-ABF8-F28AC5D4A9F9}" type="datetimeFigureOut">
              <a:rPr lang="pt-BR" smtClean="0"/>
              <a:t>04/07/2017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A1916-7331-4A11-846C-A049D8C275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41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		</a:t>
            </a:r>
            <a:endParaRPr lang="pt-BR" b="1" baseline="0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383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</a:t>
            </a:r>
            <a:r>
              <a:rPr lang="pt-BR" dirty="0" smtClean="0"/>
              <a:t>			</a:t>
            </a:r>
            <a:r>
              <a:rPr lang="pt-BR" b="1" dirty="0" smtClean="0"/>
              <a:t>ISAÍAS  44. 7     ORDENEI UM POVO ETERNO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86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	</a:t>
            </a:r>
            <a:r>
              <a:rPr lang="pt-BR" sz="1200" b="1" dirty="0" smtClean="0">
                <a:solidFill>
                  <a:srgbClr val="0000CC"/>
                </a:solidFill>
              </a:rPr>
              <a:t>redenção / </a:t>
            </a:r>
            <a:r>
              <a:rPr lang="pt-BR" b="1" dirty="0" smtClean="0"/>
              <a:t>	libertação		</a:t>
            </a:r>
            <a:r>
              <a:rPr lang="pt-BR" sz="1200" b="1" dirty="0" smtClean="0">
                <a:solidFill>
                  <a:srgbClr val="0000CC"/>
                </a:solidFill>
              </a:rPr>
              <a:t>remissão / </a:t>
            </a: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Perdoar dívida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ou pecados </a:t>
            </a:r>
            <a:r>
              <a:rPr lang="pt-BR" b="1" dirty="0" smtClean="0"/>
              <a:t>		</a:t>
            </a:r>
            <a:r>
              <a:rPr lang="pt-BR" sz="1200" b="1" dirty="0" smtClean="0">
                <a:solidFill>
                  <a:srgbClr val="0000CC"/>
                </a:solidFill>
              </a:rPr>
              <a:t>beneplácito  / </a:t>
            </a:r>
            <a:r>
              <a:rPr lang="pt-BR" b="1" dirty="0" smtClean="0"/>
              <a:t>Consentimento    Prazer</a:t>
            </a:r>
          </a:p>
          <a:p>
            <a:r>
              <a:rPr lang="pt-BR" sz="1200" b="1" dirty="0" smtClean="0">
                <a:solidFill>
                  <a:srgbClr val="0000CC"/>
                </a:solidFill>
              </a:rPr>
              <a:t> 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078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67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		</a:t>
            </a:r>
            <a:endParaRPr lang="pt-BR" b="1" baseline="0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383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		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579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		</a:t>
            </a:r>
            <a:endParaRPr lang="pt-BR" b="1" baseline="0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383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		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579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		</a:t>
            </a:r>
            <a:r>
              <a:rPr lang="pt-BR" b="1" dirty="0" smtClean="0"/>
              <a:t>beneplácito   Consentimento    Prazer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516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86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8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04/07/2017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72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04/07/2017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47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04/07/2017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94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04/07/2017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28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04/07/2017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59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04/07/2017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80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04/07/2017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04/07/2017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26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04/07/2017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00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04/07/2017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52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04/07/2017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5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47B21-5B4F-430E-8779-9B4706A37A3E}" type="datetimeFigureOut">
              <a:rPr lang="pt-BR" smtClean="0"/>
              <a:t>04/07/2017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05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141" y="764704"/>
            <a:ext cx="3114676" cy="2065784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EBD</a:t>
            </a:r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3º TRIMESTRE 2017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97" y="0"/>
            <a:ext cx="58206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17" y="3573016"/>
            <a:ext cx="341987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1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Efésios  1. 22  E sujeitou todas as coisas a seus pés e, sobre todas as coisas, o constituiu como cabeça da igreja</a:t>
            </a:r>
            <a:r>
              <a:rPr lang="pt-BR" sz="2800" dirty="0" smtClean="0">
                <a:solidFill>
                  <a:srgbClr val="0000CC"/>
                </a:solidFill>
              </a:rPr>
              <a:t>,</a:t>
            </a:r>
          </a:p>
          <a:p>
            <a:pPr marL="0" indent="0">
              <a:buNone/>
            </a:pPr>
            <a:endParaRPr lang="pt-BR" sz="14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dirty="0" err="1" smtClean="0">
                <a:solidFill>
                  <a:srgbClr val="7030A0"/>
                </a:solidFill>
              </a:rPr>
              <a:t>Ef</a:t>
            </a:r>
            <a:r>
              <a:rPr lang="pt-BR" dirty="0" smtClean="0">
                <a:solidFill>
                  <a:srgbClr val="7030A0"/>
                </a:solidFill>
              </a:rPr>
              <a:t> 2</a:t>
            </a:r>
            <a:r>
              <a:rPr lang="pt-BR" dirty="0">
                <a:solidFill>
                  <a:srgbClr val="7030A0"/>
                </a:solidFill>
              </a:rPr>
              <a:t>. 20  edificados sobre o fundamento dos apóstolos e dos profetas, de que Jesus Cristo é a principal pedra da esquina</a:t>
            </a:r>
            <a:r>
              <a:rPr lang="pt-BR" dirty="0" smtClean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endParaRPr lang="pt-BR" sz="14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err="1" smtClean="0">
                <a:solidFill>
                  <a:srgbClr val="0000CC"/>
                </a:solidFill>
              </a:rPr>
              <a:t>Ef</a:t>
            </a:r>
            <a:r>
              <a:rPr lang="pt-BR" sz="2800" dirty="0" smtClean="0">
                <a:solidFill>
                  <a:srgbClr val="0000CC"/>
                </a:solidFill>
              </a:rPr>
              <a:t> </a:t>
            </a:r>
            <a:r>
              <a:rPr lang="pt-BR" sz="2800" dirty="0">
                <a:solidFill>
                  <a:srgbClr val="0000CC"/>
                </a:solidFill>
              </a:rPr>
              <a:t>5. 25  Vós, maridos, amai vossa mulher, como também Cristo amou a igreja e a si mesmo se entregou por ela,</a:t>
            </a:r>
          </a:p>
        </p:txBody>
      </p:sp>
    </p:spTree>
    <p:extLst>
      <p:ext uri="{BB962C8B-B14F-4D97-AF65-F5344CB8AC3E}">
        <p14:creationId xmlns:p14="http://schemas.microsoft.com/office/powerpoint/2010/main" val="31549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600" b="1" i="1" dirty="0">
                <a:solidFill>
                  <a:srgbClr val="00B050"/>
                </a:solidFill>
                <a:cs typeface="Arial" charset="0"/>
              </a:rPr>
              <a:t>LIÇÃO 2:    Propósito da Salvação em Cristo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400" b="1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pt-BR" sz="3500" b="1" dirty="0">
                <a:solidFill>
                  <a:srgbClr val="006600"/>
                </a:solidFill>
              </a:rPr>
              <a:t>Introdução</a:t>
            </a:r>
            <a:r>
              <a:rPr lang="pt-BR" sz="2400" b="1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						      </a:t>
            </a:r>
            <a:r>
              <a:rPr lang="pt-BR" sz="1600" b="1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pt-BR" sz="2400" b="1" dirty="0" smtClean="0">
              <a:solidFill>
                <a:srgbClr val="EEECE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400" b="1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Agora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, abrindo a carta e lendo seus primeiros versículos, encontramos Paulo se apresentando </a:t>
            </a:r>
            <a:r>
              <a:rPr lang="pt-BR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aos irmãos 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de Éfeso como apóstolo segundo a vontade de Deus (</a:t>
            </a:r>
            <a:r>
              <a:rPr lang="pt-BR" sz="2400" dirty="0">
                <a:solidFill>
                  <a:srgbClr val="0000CC"/>
                </a:solidFill>
                <a:latin typeface="Arial" charset="0"/>
                <a:cs typeface="Arial" charset="0"/>
              </a:rPr>
              <a:t>vv. 1 e 2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) e, após uma breve saudação, passa </a:t>
            </a:r>
            <a:r>
              <a:rPr lang="pt-BR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 louvar 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a Deus por suas bênçãos. </a:t>
            </a:r>
            <a:endParaRPr lang="pt-BR" sz="2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0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4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0000CC"/>
                </a:solidFill>
              </a:rPr>
              <a:t>Efésios  </a:t>
            </a:r>
            <a:r>
              <a:rPr lang="pt-BR" sz="2400" dirty="0">
                <a:solidFill>
                  <a:srgbClr val="0000CC"/>
                </a:solidFill>
              </a:rPr>
              <a:t>1. </a:t>
            </a:r>
            <a:endParaRPr lang="pt-BR" sz="24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rgbClr val="0000CC"/>
                </a:solidFill>
              </a:rPr>
              <a:t>1  Paulo</a:t>
            </a:r>
            <a:r>
              <a:rPr lang="pt-BR" sz="2800" dirty="0">
                <a:solidFill>
                  <a:srgbClr val="0000CC"/>
                </a:solidFill>
              </a:rPr>
              <a:t>, apóstolo de Jesus Cristo, pela vontade de Deus, aos santos que estão em Éfeso e fiéis em Cristo Jesus:    </a:t>
            </a:r>
            <a:endParaRPr lang="pt-BR" sz="28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rgbClr val="0000CC"/>
                </a:solidFill>
              </a:rPr>
              <a:t>2  </a:t>
            </a:r>
            <a:r>
              <a:rPr lang="pt-BR" sz="2800" dirty="0">
                <a:solidFill>
                  <a:srgbClr val="0000CC"/>
                </a:solidFill>
              </a:rPr>
              <a:t>a vós graça e paz, da parte de Deus, nosso Pai, e da do Senhor Jesus Cristo. </a:t>
            </a:r>
          </a:p>
        </p:txBody>
      </p:sp>
    </p:spTree>
    <p:extLst>
      <p:ext uri="{BB962C8B-B14F-4D97-AF65-F5344CB8AC3E}">
        <p14:creationId xmlns:p14="http://schemas.microsoft.com/office/powerpoint/2010/main" val="31549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600" b="1" i="1" dirty="0">
                <a:solidFill>
                  <a:srgbClr val="00B050"/>
                </a:solidFill>
                <a:cs typeface="Arial" charset="0"/>
              </a:rPr>
              <a:t>LIÇÃO 2:    Propósito da Salvação em Cristo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8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000" b="1" dirty="0">
                <a:solidFill>
                  <a:srgbClr val="FF0000"/>
                </a:solidFill>
              </a:rPr>
              <a:t>I – As Bênçãos de Deus em </a:t>
            </a:r>
            <a:r>
              <a:rPr lang="pt-BR" sz="3000" b="1" dirty="0" smtClean="0">
                <a:solidFill>
                  <a:srgbClr val="FF0000"/>
                </a:solidFill>
              </a:rPr>
              <a:t>Cristo</a:t>
            </a:r>
            <a:r>
              <a:rPr lang="pt-BR" sz="3000" b="1" dirty="0" smtClean="0">
                <a:solidFill>
                  <a:srgbClr val="006600"/>
                </a:solidFill>
              </a:rPr>
              <a:t>  (</a:t>
            </a:r>
            <a:r>
              <a:rPr lang="pt-BR" sz="3000" b="1" dirty="0" err="1" smtClean="0">
                <a:solidFill>
                  <a:srgbClr val="006600"/>
                </a:solidFill>
              </a:rPr>
              <a:t>Ef</a:t>
            </a:r>
            <a:r>
              <a:rPr lang="pt-BR" sz="3000" b="1" dirty="0" smtClean="0">
                <a:solidFill>
                  <a:srgbClr val="006600"/>
                </a:solidFill>
              </a:rPr>
              <a:t> 1. </a:t>
            </a:r>
            <a:r>
              <a:rPr lang="pt-BR" sz="3000" b="1" dirty="0">
                <a:solidFill>
                  <a:srgbClr val="006600"/>
                </a:solidFill>
              </a:rPr>
              <a:t>3-6</a:t>
            </a:r>
            <a:r>
              <a:rPr lang="pt-BR" sz="3000" b="1" dirty="0" smtClean="0">
                <a:solidFill>
                  <a:srgbClr val="006600"/>
                </a:solidFill>
              </a:rPr>
              <a:t>)</a:t>
            </a:r>
          </a:p>
          <a:p>
            <a:pPr marL="0" indent="0">
              <a:buNone/>
            </a:pPr>
            <a:endParaRPr lang="pt-BR" sz="18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000" b="1" dirty="0">
                <a:solidFill>
                  <a:srgbClr val="006600"/>
                </a:solidFill>
              </a:rPr>
              <a:t>II – Redenção e Remissão pelo Sangue de </a:t>
            </a:r>
            <a:r>
              <a:rPr lang="pt-BR" sz="3000" b="1" dirty="0" smtClean="0">
                <a:solidFill>
                  <a:srgbClr val="006600"/>
                </a:solidFill>
              </a:rPr>
              <a:t>Jesus 						(</a:t>
            </a:r>
            <a:r>
              <a:rPr lang="pt-BR" sz="3000" b="1" dirty="0" err="1">
                <a:solidFill>
                  <a:srgbClr val="006600"/>
                </a:solidFill>
              </a:rPr>
              <a:t>Ef</a:t>
            </a:r>
            <a:r>
              <a:rPr lang="pt-BR" sz="3000" b="1" dirty="0">
                <a:solidFill>
                  <a:srgbClr val="006600"/>
                </a:solidFill>
              </a:rPr>
              <a:t> 1.</a:t>
            </a:r>
            <a:r>
              <a:rPr lang="pt-BR" sz="3000" b="1" dirty="0" smtClean="0">
                <a:solidFill>
                  <a:srgbClr val="006600"/>
                </a:solidFill>
              </a:rPr>
              <a:t> </a:t>
            </a:r>
            <a:r>
              <a:rPr lang="pt-BR" sz="3000" b="1" dirty="0">
                <a:solidFill>
                  <a:srgbClr val="006600"/>
                </a:solidFill>
              </a:rPr>
              <a:t>7-12)</a:t>
            </a:r>
            <a:endParaRPr lang="pt-BR" sz="30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000" b="1" dirty="0">
                <a:solidFill>
                  <a:srgbClr val="006600"/>
                </a:solidFill>
              </a:rPr>
              <a:t>III- Penhor da Herança – Espírito Santo </a:t>
            </a:r>
            <a:endParaRPr lang="pt-BR" sz="3000" b="1" dirty="0" smtClean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000" b="1" dirty="0">
                <a:solidFill>
                  <a:srgbClr val="006600"/>
                </a:solidFill>
              </a:rPr>
              <a:t>	</a:t>
            </a:r>
            <a:r>
              <a:rPr lang="pt-BR" sz="3000" b="1" dirty="0" smtClean="0">
                <a:solidFill>
                  <a:srgbClr val="006600"/>
                </a:solidFill>
              </a:rPr>
              <a:t>					(</a:t>
            </a:r>
            <a:r>
              <a:rPr lang="pt-BR" sz="3000" b="1" dirty="0" err="1">
                <a:solidFill>
                  <a:srgbClr val="006600"/>
                </a:solidFill>
              </a:rPr>
              <a:t>Ef</a:t>
            </a:r>
            <a:r>
              <a:rPr lang="pt-BR" sz="3000" b="1" dirty="0">
                <a:solidFill>
                  <a:srgbClr val="006600"/>
                </a:solidFill>
              </a:rPr>
              <a:t> 1. </a:t>
            </a:r>
            <a:r>
              <a:rPr lang="pt-BR" sz="3000" b="1" dirty="0" smtClean="0">
                <a:solidFill>
                  <a:srgbClr val="006600"/>
                </a:solidFill>
              </a:rPr>
              <a:t>13,14</a:t>
            </a:r>
            <a:r>
              <a:rPr lang="pt-BR" sz="3000" b="1" dirty="0">
                <a:solidFill>
                  <a:srgbClr val="006600"/>
                </a:solidFill>
              </a:rPr>
              <a:t>)</a:t>
            </a:r>
            <a:r>
              <a:rPr lang="pt-BR" sz="17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 smtClean="0">
                <a:solidFill>
                  <a:srgbClr val="006600"/>
                </a:solidFill>
              </a:rPr>
              <a:t>- </a:t>
            </a:r>
            <a:r>
              <a:rPr lang="pt-BR" sz="4300" b="1" dirty="0">
                <a:solidFill>
                  <a:srgbClr val="006600"/>
                </a:solidFill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264687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dirty="0" smtClean="0">
                <a:solidFill>
                  <a:srgbClr val="0000CC"/>
                </a:solidFill>
              </a:rPr>
              <a:t>Efésios  1.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rgbClr val="0000CC"/>
                </a:solidFill>
              </a:rPr>
              <a:t>3  Bendito </a:t>
            </a:r>
            <a:r>
              <a:rPr lang="pt-BR" sz="2800" dirty="0">
                <a:solidFill>
                  <a:srgbClr val="0000CC"/>
                </a:solidFill>
              </a:rPr>
              <a:t>o Deus e Pai de nosso Senhor Jesus Cristo, o qual nos abençoou com todas as bênçãos espirituais nos lugares celestiais em Cristo</a:t>
            </a:r>
            <a:r>
              <a:rPr lang="pt-BR" sz="2800" dirty="0" smtClean="0">
                <a:solidFill>
                  <a:srgbClr val="0000CC"/>
                </a:solidFill>
              </a:rPr>
              <a:t>, 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rgbClr val="0000CC"/>
                </a:solidFill>
              </a:rPr>
              <a:t>4  como </a:t>
            </a:r>
            <a:r>
              <a:rPr lang="pt-BR" sz="2800" dirty="0">
                <a:solidFill>
                  <a:srgbClr val="0000CC"/>
                </a:solidFill>
              </a:rPr>
              <a:t>também nos elegeu nele antes da fundação do mundo, para que fôssemos santos e irrepreensíveis diante dele em </a:t>
            </a:r>
            <a:r>
              <a:rPr lang="pt-BR" sz="2800" dirty="0" smtClean="0">
                <a:solidFill>
                  <a:srgbClr val="0000CC"/>
                </a:solidFill>
              </a:rPr>
              <a:t>caridade,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rgbClr val="0000CC"/>
                </a:solidFill>
              </a:rPr>
              <a:t>5  e </a:t>
            </a:r>
            <a:r>
              <a:rPr lang="pt-BR" sz="2800" dirty="0">
                <a:solidFill>
                  <a:srgbClr val="0000CC"/>
                </a:solidFill>
              </a:rPr>
              <a:t>nos predestinou para filhos de adoção por Jesus Cristo, para si mesmo, segundo o beneplácito de sua </a:t>
            </a:r>
            <a:r>
              <a:rPr lang="pt-BR" sz="2800" dirty="0" smtClean="0">
                <a:solidFill>
                  <a:srgbClr val="0000CC"/>
                </a:solidFill>
              </a:rPr>
              <a:t>vontade,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rgbClr val="0000CC"/>
                </a:solidFill>
              </a:rPr>
              <a:t>6  </a:t>
            </a:r>
            <a:r>
              <a:rPr lang="pt-BR" sz="2800" dirty="0">
                <a:solidFill>
                  <a:srgbClr val="0000CC"/>
                </a:solidFill>
              </a:rPr>
              <a:t>para louvor e glória da sua graça, pela qual nos fez agradáveis a si no </a:t>
            </a:r>
            <a:r>
              <a:rPr lang="pt-BR" sz="2800" dirty="0" smtClean="0">
                <a:solidFill>
                  <a:srgbClr val="0000CC"/>
                </a:solidFill>
              </a:rPr>
              <a:t>Amado</a:t>
            </a:r>
            <a:endParaRPr lang="pt-BR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9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600" b="1" i="1" dirty="0">
                <a:solidFill>
                  <a:srgbClr val="00B050"/>
                </a:solidFill>
                <a:cs typeface="Arial" charset="0"/>
              </a:rPr>
              <a:t>LIÇÃO 2:    Propósito da Salvação em Cristo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800" b="1" dirty="0">
                <a:solidFill>
                  <a:srgbClr val="006600"/>
                </a:solidFill>
              </a:rPr>
              <a:t>I – As Bênçãos de Deus em </a:t>
            </a:r>
            <a:r>
              <a:rPr lang="pt-BR" sz="2800" b="1" dirty="0" smtClean="0">
                <a:solidFill>
                  <a:srgbClr val="006600"/>
                </a:solidFill>
              </a:rPr>
              <a:t>Cristo			</a:t>
            </a: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  </a:t>
            </a:r>
            <a:r>
              <a:rPr lang="pt-BR" sz="16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1</a:t>
            </a:r>
          </a:p>
          <a:p>
            <a:pPr marL="0" lvl="0" indent="0">
              <a:buNone/>
            </a:pPr>
            <a:endParaRPr lang="pt-BR" sz="28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algn="just">
              <a:buNone/>
            </a:pPr>
            <a:r>
              <a:rPr lang="pt-BR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</a:t>
            </a:r>
            <a:r>
              <a:rPr lang="pt-BR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No verso 3 </a:t>
            </a:r>
            <a:r>
              <a:rPr lang="pt-BR" sz="27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há </a:t>
            </a:r>
            <a:r>
              <a:rPr lang="pt-BR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pelo menos duas expressões </a:t>
            </a:r>
            <a:r>
              <a:rPr lang="pt-BR" sz="27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de destaque que </a:t>
            </a:r>
            <a:r>
              <a:rPr lang="pt-BR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Paulo apresenta aos irmãos </a:t>
            </a:r>
            <a:r>
              <a:rPr lang="pt-BR" sz="27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de Éfeso</a:t>
            </a:r>
            <a:r>
              <a:rPr lang="pt-BR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 bênçãos espirituais e lugares celestiais em Cristo. A primeira </a:t>
            </a:r>
            <a:r>
              <a:rPr lang="pt-BR" sz="27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bênçãos </a:t>
            </a:r>
            <a:r>
              <a:rPr lang="pt-BR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concedidas pelo Espírito Santo. A segunda se refere à posição que Jesus </a:t>
            </a:r>
            <a:r>
              <a:rPr lang="pt-BR" sz="27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ocupa após </a:t>
            </a:r>
            <a:r>
              <a:rPr lang="pt-BR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 Sua ressurreição – à destra de Deus Pai. Ele é a cabeça do corpo, da igreja, de onde emanam </a:t>
            </a:r>
            <a:r>
              <a:rPr lang="pt-BR" sz="27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todas as </a:t>
            </a:r>
            <a:r>
              <a:rPr lang="pt-BR" sz="27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bênçãos concedidas por Deus. Por isso o homem separado de Deus não tem acesso a essas bênçãos (</a:t>
            </a:r>
            <a:r>
              <a:rPr lang="pt-BR" sz="2700" dirty="0" err="1" smtClean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Sl</a:t>
            </a:r>
            <a:r>
              <a:rPr lang="pt-BR" sz="2700" dirty="0" smtClean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 133</a:t>
            </a:r>
            <a:r>
              <a:rPr lang="pt-BR" sz="27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).</a:t>
            </a:r>
            <a:endParaRPr lang="pt-BR" sz="27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12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err="1">
                <a:solidFill>
                  <a:srgbClr val="0000CC"/>
                </a:solidFill>
              </a:rPr>
              <a:t>Sl</a:t>
            </a:r>
            <a:r>
              <a:rPr lang="pt-BR" sz="2800" dirty="0">
                <a:solidFill>
                  <a:srgbClr val="0000CC"/>
                </a:solidFill>
              </a:rPr>
              <a:t> </a:t>
            </a:r>
            <a:r>
              <a:rPr lang="pt-BR" sz="2800" dirty="0" smtClean="0">
                <a:solidFill>
                  <a:srgbClr val="0000CC"/>
                </a:solidFill>
              </a:rPr>
              <a:t>133</a:t>
            </a:r>
            <a:r>
              <a:rPr lang="pt-BR" sz="2800" dirty="0">
                <a:solidFill>
                  <a:srgbClr val="0000CC"/>
                </a:solidFill>
              </a:rPr>
              <a:t>. </a:t>
            </a:r>
            <a:endParaRPr lang="pt-BR" sz="28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rgbClr val="0000CC"/>
                </a:solidFill>
              </a:rPr>
              <a:t>1  </a:t>
            </a:r>
            <a:r>
              <a:rPr lang="pt-BR" sz="2800" dirty="0">
                <a:solidFill>
                  <a:srgbClr val="0000CC"/>
                </a:solidFill>
              </a:rPr>
              <a:t>Oh! Quão bom e quão suave é que os irmãos vivam em união!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2  É como o </a:t>
            </a:r>
            <a:r>
              <a:rPr lang="pt-BR" sz="2800" u="sng" dirty="0">
                <a:solidFill>
                  <a:srgbClr val="0000CC"/>
                </a:solidFill>
              </a:rPr>
              <a:t>óleo precioso sobre a cabeça</a:t>
            </a:r>
            <a:r>
              <a:rPr lang="pt-BR" sz="2800" dirty="0">
                <a:solidFill>
                  <a:srgbClr val="0000CC"/>
                </a:solidFill>
              </a:rPr>
              <a:t>, que desce sobre a barba, a barba de </a:t>
            </a:r>
            <a:r>
              <a:rPr lang="pt-BR" sz="2800" u="sng" dirty="0">
                <a:solidFill>
                  <a:srgbClr val="0000CC"/>
                </a:solidFill>
              </a:rPr>
              <a:t>Arão</a:t>
            </a:r>
            <a:r>
              <a:rPr lang="pt-BR" sz="2800" dirty="0">
                <a:solidFill>
                  <a:srgbClr val="0000CC"/>
                </a:solidFill>
              </a:rPr>
              <a:t>, e que desce à orla das suas vestes.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3  Como o orvalho do </a:t>
            </a:r>
            <a:r>
              <a:rPr lang="pt-BR" sz="2800" dirty="0" err="1">
                <a:solidFill>
                  <a:srgbClr val="0000CC"/>
                </a:solidFill>
              </a:rPr>
              <a:t>Hermom</a:t>
            </a:r>
            <a:r>
              <a:rPr lang="pt-BR" sz="2800" dirty="0">
                <a:solidFill>
                  <a:srgbClr val="0000CC"/>
                </a:solidFill>
              </a:rPr>
              <a:t>, que desce sobre os montes de Sião; porque ali o SENHOR ordena a bênção e a vida para sempre.</a:t>
            </a:r>
            <a:endParaRPr lang="pt-BR" sz="280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4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600" b="1" i="1" dirty="0">
                <a:solidFill>
                  <a:srgbClr val="00B050"/>
                </a:solidFill>
                <a:cs typeface="Arial" charset="0"/>
              </a:rPr>
              <a:t>LIÇÃO 2:    Propósito da Salvação em Cristo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  <a:ln>
            <a:noFill/>
          </a:ln>
          <a:effectLst>
            <a:glow rad="12700">
              <a:schemeClr val="tx1"/>
            </a:glow>
          </a:effectLst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800" b="1" dirty="0">
                <a:solidFill>
                  <a:srgbClr val="006600"/>
                </a:solidFill>
              </a:rPr>
              <a:t>I – As Bênçãos de Deus em </a:t>
            </a:r>
            <a:r>
              <a:rPr lang="pt-BR" sz="2800" b="1" dirty="0" smtClean="0">
                <a:solidFill>
                  <a:srgbClr val="006600"/>
                </a:solidFill>
              </a:rPr>
              <a:t>Cristo			</a:t>
            </a: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  </a:t>
            </a:r>
            <a:r>
              <a:rPr lang="pt-BR" sz="16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2</a:t>
            </a:r>
          </a:p>
          <a:p>
            <a:pPr marL="0" lvl="0" indent="0">
              <a:buNone/>
            </a:pPr>
            <a:endParaRPr lang="pt-BR" sz="28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algn="just">
              <a:buNone/>
            </a:pPr>
            <a:r>
              <a:rPr lang="pt-BR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</a:t>
            </a:r>
            <a:r>
              <a:rPr lang="pt-BR" sz="2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Mas</a:t>
            </a:r>
            <a:r>
              <a:rPr lang="pt-BR" sz="2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, para a igreja, diz Paulo, Ele nos elegeu em Cristo antes da fundação do </a:t>
            </a:r>
            <a:r>
              <a:rPr lang="pt-BR" sz="2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mundo, para sermos </a:t>
            </a:r>
            <a:r>
              <a:rPr lang="pt-BR" sz="2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santos e irrepreensíveis, e nos predestinou para filhos de adoção, tudo isso segundo a Sua </a:t>
            </a:r>
            <a:r>
              <a:rPr lang="pt-BR" sz="2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própria vontade </a:t>
            </a:r>
            <a:r>
              <a:rPr lang="pt-BR" sz="2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(</a:t>
            </a:r>
            <a:r>
              <a:rPr lang="pt-BR" sz="2400" dirty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2 </a:t>
            </a:r>
            <a:r>
              <a:rPr lang="pt-BR" sz="2400" dirty="0" err="1">
                <a:solidFill>
                  <a:srgbClr val="0000CC"/>
                </a:solidFill>
                <a:latin typeface="Calibri" pitchFamily="34" charset="0"/>
                <a:cs typeface="Arial" charset="0"/>
              </a:rPr>
              <a:t>Ts</a:t>
            </a:r>
            <a:r>
              <a:rPr lang="pt-BR" sz="2400" dirty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 2.13</a:t>
            </a:r>
            <a:r>
              <a:rPr lang="pt-BR" sz="2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). A expressão “</a:t>
            </a:r>
            <a:r>
              <a:rPr lang="pt-BR" sz="2400" dirty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em Cristo</a:t>
            </a:r>
            <a:r>
              <a:rPr lang="pt-BR" sz="2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” fala a respeito da nossa união com Ele. Essa expressão </a:t>
            </a:r>
            <a:r>
              <a:rPr lang="pt-BR" sz="2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aparece 106 </a:t>
            </a:r>
            <a:r>
              <a:rPr lang="pt-BR" sz="2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vezes nas cartas paulinas, em Efésios cerca de 36 vezes. Destaca-se que toda bênção espiritual e </a:t>
            </a:r>
            <a:r>
              <a:rPr lang="pt-BR" sz="2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toda a </a:t>
            </a:r>
            <a:r>
              <a:rPr lang="pt-BR" sz="2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prática da vida cristã relaciona-se com o estar “</a:t>
            </a:r>
            <a:r>
              <a:rPr lang="pt-BR" sz="2400" dirty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em Cristo</a:t>
            </a:r>
            <a:r>
              <a:rPr lang="pt-BR" sz="2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”. O homem que está em Cristo é, portanto</a:t>
            </a:r>
            <a:r>
              <a:rPr lang="pt-BR" sz="2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, participante </a:t>
            </a:r>
            <a:r>
              <a:rPr lang="pt-BR" sz="2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de todas as bênçãos concedidas por Deus (</a:t>
            </a:r>
            <a:r>
              <a:rPr lang="pt-BR" sz="2400" dirty="0" err="1">
                <a:solidFill>
                  <a:srgbClr val="0000CC"/>
                </a:solidFill>
                <a:latin typeface="Calibri" pitchFamily="34" charset="0"/>
                <a:cs typeface="Arial" charset="0"/>
              </a:rPr>
              <a:t>Rm</a:t>
            </a:r>
            <a:r>
              <a:rPr lang="pt-BR" sz="2400" dirty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 8.29</a:t>
            </a:r>
            <a:r>
              <a:rPr lang="pt-BR" sz="2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).</a:t>
            </a:r>
            <a:endParaRPr lang="pt-B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12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rgbClr val="7030A0"/>
                </a:solidFill>
              </a:rPr>
              <a:t>2 </a:t>
            </a:r>
            <a:r>
              <a:rPr lang="pt-BR" sz="2800" dirty="0" err="1">
                <a:solidFill>
                  <a:srgbClr val="7030A0"/>
                </a:solidFill>
              </a:rPr>
              <a:t>Ts</a:t>
            </a:r>
            <a:r>
              <a:rPr lang="pt-BR" sz="2800" dirty="0">
                <a:solidFill>
                  <a:srgbClr val="7030A0"/>
                </a:solidFill>
              </a:rPr>
              <a:t> </a:t>
            </a:r>
            <a:r>
              <a:rPr lang="pt-BR" sz="2800" dirty="0" smtClean="0">
                <a:solidFill>
                  <a:srgbClr val="7030A0"/>
                </a:solidFill>
              </a:rPr>
              <a:t>2</a:t>
            </a:r>
            <a:r>
              <a:rPr lang="pt-BR" sz="2800" dirty="0">
                <a:solidFill>
                  <a:srgbClr val="7030A0"/>
                </a:solidFill>
              </a:rPr>
              <a:t>. 13 </a:t>
            </a:r>
            <a:r>
              <a:rPr lang="pt-BR" sz="2800" dirty="0" smtClean="0">
                <a:solidFill>
                  <a:srgbClr val="7030A0"/>
                </a:solidFill>
              </a:rPr>
              <a:t> </a:t>
            </a:r>
            <a:r>
              <a:rPr lang="pt-BR" sz="2800" dirty="0">
                <a:solidFill>
                  <a:srgbClr val="7030A0"/>
                </a:solidFill>
              </a:rPr>
              <a:t>Mas devemos sempre dar graças a Deus, por vós, irmãos amados do Senhor, por vos ter Deus elegido desde o princípio para a salvação, em santificação do Espírito e fé da verdade</a:t>
            </a:r>
            <a:r>
              <a:rPr lang="pt-BR" sz="2800" dirty="0" smtClean="0">
                <a:solidFill>
                  <a:srgbClr val="7030A0"/>
                </a:solidFill>
              </a:rPr>
              <a:t>,</a:t>
            </a:r>
          </a:p>
          <a:p>
            <a:pPr marL="0" indent="0">
              <a:buNone/>
            </a:pPr>
            <a:endParaRPr lang="pt-BR" sz="1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t-BR" sz="2800" dirty="0" err="1" smtClean="0">
                <a:solidFill>
                  <a:srgbClr val="0000CC"/>
                </a:solidFill>
              </a:rPr>
              <a:t>Rm</a:t>
            </a:r>
            <a:r>
              <a:rPr lang="pt-BR" sz="2800" dirty="0" smtClean="0">
                <a:solidFill>
                  <a:srgbClr val="0000CC"/>
                </a:solidFill>
              </a:rPr>
              <a:t> </a:t>
            </a:r>
            <a:r>
              <a:rPr lang="pt-BR" sz="2800" dirty="0">
                <a:solidFill>
                  <a:srgbClr val="0000CC"/>
                </a:solidFill>
              </a:rPr>
              <a:t>8. 29 </a:t>
            </a:r>
            <a:r>
              <a:rPr lang="pt-BR" sz="2800" dirty="0" smtClean="0">
                <a:solidFill>
                  <a:srgbClr val="0000CC"/>
                </a:solidFill>
              </a:rPr>
              <a:t>Porque </a:t>
            </a:r>
            <a:r>
              <a:rPr lang="pt-BR" sz="2800" dirty="0">
                <a:solidFill>
                  <a:srgbClr val="0000CC"/>
                </a:solidFill>
              </a:rPr>
              <a:t>os que dantes conheceu, também os predestinou para serem conformes à imagem de seu Filho, a fim de que ele seja o primogênito entre muitos irmãos.</a:t>
            </a:r>
            <a:endParaRPr lang="pt-BR" sz="280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600" b="1" i="1" dirty="0">
                <a:solidFill>
                  <a:srgbClr val="00B050"/>
                </a:solidFill>
                <a:cs typeface="Arial" charset="0"/>
              </a:rPr>
              <a:t>LIÇÃO 2:    Propósito da Salvação em Cristo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800" b="1" dirty="0">
                <a:solidFill>
                  <a:srgbClr val="006600"/>
                </a:solidFill>
              </a:rPr>
              <a:t>I – As Bênçãos de Deus em </a:t>
            </a:r>
            <a:r>
              <a:rPr lang="pt-BR" sz="2800" b="1" dirty="0" smtClean="0">
                <a:solidFill>
                  <a:srgbClr val="006600"/>
                </a:solidFill>
              </a:rPr>
              <a:t>Cristo			</a:t>
            </a: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  </a:t>
            </a:r>
            <a:r>
              <a:rPr lang="pt-BR" sz="16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3</a:t>
            </a:r>
          </a:p>
          <a:p>
            <a:pPr marL="0" lvl="0" indent="0">
              <a:buNone/>
            </a:pPr>
            <a:endParaRPr lang="pt-BR" sz="28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algn="just">
              <a:buNone/>
            </a:pPr>
            <a:r>
              <a:rPr lang="pt-BR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</a:t>
            </a: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Paulo </a:t>
            </a:r>
            <a:r>
              <a:rPr lang="pt-BR" sz="28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destaca a soberania e a graça de Deus nesta eleição, pois, se somos escolhidos em Cristo</a:t>
            </a: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, então </a:t>
            </a:r>
            <a:r>
              <a:rPr lang="pt-BR" sz="28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isso não está em nós mesmos. Não procede de algo que porventura mereçamos, mas sim </a:t>
            </a: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porque Deus </a:t>
            </a:r>
            <a:r>
              <a:rPr lang="pt-BR" sz="28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nos introduziu, através da bênção da adoção, no corpo de Cristo. Ou seja, não há mérito algum </a:t>
            </a: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em nós</a:t>
            </a:r>
            <a:r>
              <a:rPr lang="pt-BR" sz="28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, é a salvação de Deus em Cristo (</a:t>
            </a:r>
            <a:r>
              <a:rPr lang="pt-BR" sz="2800" dirty="0" err="1">
                <a:solidFill>
                  <a:srgbClr val="0000CC"/>
                </a:solidFill>
                <a:latin typeface="Calibri" pitchFamily="34" charset="0"/>
                <a:cs typeface="Arial" charset="0"/>
              </a:rPr>
              <a:t>Jo</a:t>
            </a:r>
            <a:r>
              <a:rPr lang="pt-BR" sz="2800" dirty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 15.16</a:t>
            </a: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).</a:t>
            </a:r>
            <a:endParaRPr lang="pt-BR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272808" cy="1752600"/>
          </a:xfrm>
        </p:spPr>
        <p:txBody>
          <a:bodyPr>
            <a:noAutofit/>
          </a:bodyPr>
          <a:lstStyle/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4800" b="1" i="1" dirty="0" smtClean="0">
                <a:solidFill>
                  <a:srgbClr val="00B050"/>
                </a:solidFill>
                <a:cs typeface="Arial" charset="0"/>
              </a:rPr>
              <a:t>LIÇÃO 2</a:t>
            </a:r>
            <a:r>
              <a:rPr lang="pt-BR" sz="4800" b="1" i="1" dirty="0">
                <a:solidFill>
                  <a:srgbClr val="00B050"/>
                </a:solidFill>
                <a:cs typeface="Arial" charset="0"/>
              </a:rPr>
              <a:t>: </a:t>
            </a:r>
            <a:r>
              <a:rPr lang="pt-BR" sz="4800" b="1" i="1" dirty="0" smtClean="0">
                <a:solidFill>
                  <a:srgbClr val="00B050"/>
                </a:solidFill>
                <a:cs typeface="Arial" charset="0"/>
              </a:rPr>
              <a:t>   Propósito </a:t>
            </a:r>
            <a:r>
              <a:rPr lang="pt-BR" sz="4800" b="1" i="1" dirty="0">
                <a:solidFill>
                  <a:srgbClr val="00B050"/>
                </a:solidFill>
                <a:cs typeface="Arial" charset="0"/>
              </a:rPr>
              <a:t>da Salvação em Cristo</a:t>
            </a:r>
            <a:endParaRPr lang="pt-BR" sz="4800" dirty="0"/>
          </a:p>
        </p:txBody>
      </p:sp>
      <p:sp>
        <p:nvSpPr>
          <p:cNvPr id="2" name="Retângulo 1"/>
          <p:cNvSpPr/>
          <p:nvPr/>
        </p:nvSpPr>
        <p:spPr>
          <a:xfrm>
            <a:off x="1403648" y="1628800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7030A0"/>
                </a:solidFill>
                <a:latin typeface="Arial Black" pitchFamily="34" charset="0"/>
                <a:ea typeface="+mj-ea"/>
                <a:cs typeface="+mj-cs"/>
              </a:rPr>
              <a:t>CARTA AOS </a:t>
            </a:r>
            <a:r>
              <a:rPr lang="pt-BR" sz="4000" dirty="0" smtClean="0">
                <a:solidFill>
                  <a:srgbClr val="7030A0"/>
                </a:solidFill>
                <a:latin typeface="Arial Black" pitchFamily="34" charset="0"/>
                <a:ea typeface="+mj-ea"/>
                <a:cs typeface="+mj-cs"/>
              </a:rPr>
              <a:t>EFÉSIOS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6869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12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err="1">
                <a:solidFill>
                  <a:srgbClr val="0000CC"/>
                </a:solidFill>
              </a:rPr>
              <a:t>Jo</a:t>
            </a:r>
            <a:r>
              <a:rPr lang="pt-BR" sz="2800" dirty="0">
                <a:solidFill>
                  <a:srgbClr val="0000CC"/>
                </a:solidFill>
              </a:rPr>
              <a:t> 15. </a:t>
            </a:r>
            <a:endParaRPr lang="pt-BR" sz="28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rgbClr val="0000CC"/>
                </a:solidFill>
              </a:rPr>
              <a:t>4  Estai </a:t>
            </a:r>
            <a:r>
              <a:rPr lang="pt-BR" sz="2800" dirty="0">
                <a:solidFill>
                  <a:srgbClr val="0000CC"/>
                </a:solidFill>
              </a:rPr>
              <a:t>em mim, e eu, em vós; como a vara de si mesma não pode dar fruto, se não estiver na videira, assim também vós, </a:t>
            </a:r>
            <a:r>
              <a:rPr lang="pt-BR" sz="2800" dirty="0" smtClean="0">
                <a:solidFill>
                  <a:srgbClr val="0000CC"/>
                </a:solidFill>
              </a:rPr>
              <a:t>se </a:t>
            </a:r>
            <a:r>
              <a:rPr lang="pt-BR" sz="2800" dirty="0">
                <a:solidFill>
                  <a:srgbClr val="0000CC"/>
                </a:solidFill>
              </a:rPr>
              <a:t>não estiverdes em mim</a:t>
            </a:r>
            <a:r>
              <a:rPr lang="pt-BR" sz="2800" dirty="0" smtClean="0">
                <a:solidFill>
                  <a:srgbClr val="0000CC"/>
                </a:solidFill>
              </a:rPr>
              <a:t>.</a:t>
            </a:r>
          </a:p>
          <a:p>
            <a:pPr marL="0" indent="0">
              <a:buNone/>
            </a:pPr>
            <a:endParaRPr lang="pt-BR" sz="28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16  Não me escolhestes vós a mim, mas eu vos escolhi a vós, e vos nomeei, para que vades e deis fruto, e o vosso fruto permaneça, a fim de que tudo quanto em meu nome pedirdes ao Pai ele vos </a:t>
            </a:r>
            <a:r>
              <a:rPr lang="pt-BR" sz="2800" dirty="0" smtClean="0">
                <a:solidFill>
                  <a:srgbClr val="0000CC"/>
                </a:solidFill>
              </a:rPr>
              <a:t>conceda.</a:t>
            </a:r>
            <a:endParaRPr lang="pt-BR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600" b="1" i="1" dirty="0">
                <a:solidFill>
                  <a:srgbClr val="00B050"/>
                </a:solidFill>
                <a:cs typeface="Arial" charset="0"/>
              </a:rPr>
              <a:t>LIÇÃO 2:    Propósito da Salvação em Cristo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8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000" b="1" dirty="0">
                <a:solidFill>
                  <a:srgbClr val="006600"/>
                </a:solidFill>
              </a:rPr>
              <a:t>I – As Bênçãos de Deus em </a:t>
            </a:r>
            <a:r>
              <a:rPr lang="pt-BR" sz="3000" b="1" dirty="0" smtClean="0">
                <a:solidFill>
                  <a:srgbClr val="006600"/>
                </a:solidFill>
              </a:rPr>
              <a:t>Cristo  </a:t>
            </a:r>
          </a:p>
          <a:p>
            <a:pPr marL="0" indent="0">
              <a:buNone/>
            </a:pPr>
            <a:r>
              <a:rPr lang="pt-BR" sz="3000" b="1" dirty="0">
                <a:solidFill>
                  <a:srgbClr val="006600"/>
                </a:solidFill>
              </a:rPr>
              <a:t>	</a:t>
            </a:r>
            <a:r>
              <a:rPr lang="pt-BR" sz="3000" b="1" dirty="0" smtClean="0">
                <a:solidFill>
                  <a:srgbClr val="006600"/>
                </a:solidFill>
              </a:rPr>
              <a:t>				(</a:t>
            </a:r>
            <a:r>
              <a:rPr lang="pt-BR" sz="3000" b="1" dirty="0" err="1" smtClean="0">
                <a:solidFill>
                  <a:srgbClr val="006600"/>
                </a:solidFill>
              </a:rPr>
              <a:t>Ef</a:t>
            </a:r>
            <a:r>
              <a:rPr lang="pt-BR" sz="3000" b="1" dirty="0" smtClean="0">
                <a:solidFill>
                  <a:srgbClr val="006600"/>
                </a:solidFill>
              </a:rPr>
              <a:t> 1. </a:t>
            </a:r>
            <a:r>
              <a:rPr lang="pt-BR" sz="3000" b="1" dirty="0">
                <a:solidFill>
                  <a:srgbClr val="006600"/>
                </a:solidFill>
              </a:rPr>
              <a:t>3-6</a:t>
            </a:r>
            <a:r>
              <a:rPr lang="pt-BR" sz="3000" b="1" dirty="0" smtClean="0">
                <a:solidFill>
                  <a:srgbClr val="006600"/>
                </a:solidFill>
              </a:rPr>
              <a:t>)</a:t>
            </a:r>
            <a:endParaRPr lang="pt-BR" sz="18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000" b="1" dirty="0">
                <a:solidFill>
                  <a:srgbClr val="FF0000"/>
                </a:solidFill>
              </a:rPr>
              <a:t>II – Redenção e Remissão pelo Sangue de </a:t>
            </a:r>
            <a:r>
              <a:rPr lang="pt-BR" sz="3000" b="1" dirty="0" smtClean="0">
                <a:solidFill>
                  <a:srgbClr val="FF0000"/>
                </a:solidFill>
              </a:rPr>
              <a:t>Jesus</a:t>
            </a:r>
            <a:r>
              <a:rPr lang="pt-BR" sz="3000" b="1" dirty="0" smtClean="0">
                <a:solidFill>
                  <a:srgbClr val="006600"/>
                </a:solidFill>
              </a:rPr>
              <a:t> 					(</a:t>
            </a:r>
            <a:r>
              <a:rPr lang="pt-BR" sz="3000" b="1" dirty="0" err="1">
                <a:solidFill>
                  <a:srgbClr val="006600"/>
                </a:solidFill>
              </a:rPr>
              <a:t>Ef</a:t>
            </a:r>
            <a:r>
              <a:rPr lang="pt-BR" sz="3000" b="1" dirty="0">
                <a:solidFill>
                  <a:srgbClr val="006600"/>
                </a:solidFill>
              </a:rPr>
              <a:t> 1.</a:t>
            </a:r>
            <a:r>
              <a:rPr lang="pt-BR" sz="3000" b="1" dirty="0" smtClean="0">
                <a:solidFill>
                  <a:srgbClr val="006600"/>
                </a:solidFill>
              </a:rPr>
              <a:t> </a:t>
            </a:r>
            <a:r>
              <a:rPr lang="pt-BR" sz="3000" b="1" dirty="0">
                <a:solidFill>
                  <a:srgbClr val="006600"/>
                </a:solidFill>
              </a:rPr>
              <a:t>7-12)</a:t>
            </a:r>
            <a:endParaRPr lang="pt-BR" sz="30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000" b="1" dirty="0" smtClean="0">
                <a:solidFill>
                  <a:srgbClr val="006600"/>
                </a:solidFill>
              </a:rPr>
              <a:t>III - </a:t>
            </a:r>
            <a:r>
              <a:rPr lang="pt-BR" sz="3000" b="1" dirty="0">
                <a:solidFill>
                  <a:srgbClr val="006600"/>
                </a:solidFill>
              </a:rPr>
              <a:t>Penhor da Herança – Espírito Santo </a:t>
            </a:r>
            <a:endParaRPr lang="pt-BR" sz="3000" b="1" dirty="0" smtClean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000" b="1" dirty="0">
                <a:solidFill>
                  <a:srgbClr val="006600"/>
                </a:solidFill>
              </a:rPr>
              <a:t>	</a:t>
            </a:r>
            <a:r>
              <a:rPr lang="pt-BR" sz="3000" b="1" dirty="0" smtClean="0">
                <a:solidFill>
                  <a:srgbClr val="006600"/>
                </a:solidFill>
              </a:rPr>
              <a:t>				(</a:t>
            </a:r>
            <a:r>
              <a:rPr lang="pt-BR" sz="3000" b="1" dirty="0" err="1">
                <a:solidFill>
                  <a:srgbClr val="006600"/>
                </a:solidFill>
              </a:rPr>
              <a:t>Ef</a:t>
            </a:r>
            <a:r>
              <a:rPr lang="pt-BR" sz="3000" b="1" dirty="0">
                <a:solidFill>
                  <a:srgbClr val="006600"/>
                </a:solidFill>
              </a:rPr>
              <a:t> 1. </a:t>
            </a:r>
            <a:r>
              <a:rPr lang="pt-BR" sz="3000" b="1" dirty="0" smtClean="0">
                <a:solidFill>
                  <a:srgbClr val="006600"/>
                </a:solidFill>
              </a:rPr>
              <a:t>13,14)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17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 smtClean="0">
                <a:solidFill>
                  <a:srgbClr val="006600"/>
                </a:solidFill>
              </a:rPr>
              <a:t>- </a:t>
            </a:r>
            <a:r>
              <a:rPr lang="pt-BR" sz="4300" b="1" dirty="0">
                <a:solidFill>
                  <a:srgbClr val="006600"/>
                </a:solidFill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264687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dirty="0" smtClean="0">
                <a:solidFill>
                  <a:srgbClr val="0000CC"/>
                </a:solidFill>
              </a:rPr>
              <a:t>Efésios  1. 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0000CC"/>
                </a:solidFill>
              </a:rPr>
              <a:t>7  </a:t>
            </a:r>
            <a:r>
              <a:rPr lang="pt-BR" sz="2400" dirty="0">
                <a:solidFill>
                  <a:srgbClr val="0000CC"/>
                </a:solidFill>
              </a:rPr>
              <a:t>Em quem temos a redenção pelo seu sangue, a remissão das ofensas, segundo as riquezas da sua graça</a:t>
            </a:r>
            <a:r>
              <a:rPr lang="pt-BR" sz="2400" dirty="0" smtClean="0">
                <a:solidFill>
                  <a:srgbClr val="0000CC"/>
                </a:solidFill>
              </a:rPr>
              <a:t>,    8  </a:t>
            </a:r>
            <a:r>
              <a:rPr lang="pt-BR" sz="2400" dirty="0">
                <a:solidFill>
                  <a:srgbClr val="0000CC"/>
                </a:solidFill>
              </a:rPr>
              <a:t>que Ele tornou abundante para conosco em toda a sabedoria e prudência</a:t>
            </a:r>
            <a:r>
              <a:rPr lang="pt-BR" sz="2400" dirty="0" smtClean="0">
                <a:solidFill>
                  <a:srgbClr val="0000CC"/>
                </a:solidFill>
              </a:rPr>
              <a:t>,    9  </a:t>
            </a:r>
            <a:r>
              <a:rPr lang="pt-BR" sz="2400" dirty="0">
                <a:solidFill>
                  <a:srgbClr val="0000CC"/>
                </a:solidFill>
              </a:rPr>
              <a:t>descobrindo-nos o mistério da sua vontade, segundo o seu beneplácito, que propusera em si mesmo</a:t>
            </a:r>
            <a:r>
              <a:rPr lang="pt-BR" sz="2400" dirty="0" smtClean="0">
                <a:solidFill>
                  <a:srgbClr val="0000CC"/>
                </a:solidFill>
              </a:rPr>
              <a:t>,    10  </a:t>
            </a:r>
            <a:r>
              <a:rPr lang="pt-BR" sz="2400" dirty="0">
                <a:solidFill>
                  <a:srgbClr val="0000CC"/>
                </a:solidFill>
              </a:rPr>
              <a:t>de tornar a congregar em Cristo todas as coisas, na dispensação da plenitude dos tempos, tanto as que estão nos céus como as que estão na terra</a:t>
            </a:r>
            <a:r>
              <a:rPr lang="pt-BR" sz="2400" dirty="0" smtClean="0">
                <a:solidFill>
                  <a:srgbClr val="0000CC"/>
                </a:solidFill>
              </a:rPr>
              <a:t>;    11  </a:t>
            </a:r>
            <a:r>
              <a:rPr lang="pt-BR" sz="2400" dirty="0">
                <a:solidFill>
                  <a:srgbClr val="0000CC"/>
                </a:solidFill>
              </a:rPr>
              <a:t>nele, digo, em quem também fomos feitos herança, havendo sido predestinados conforme o propósito daquele que faz todas as coisas, segundo o conselho da sua vontade</a:t>
            </a:r>
            <a:r>
              <a:rPr lang="pt-BR" sz="2400" dirty="0" smtClean="0">
                <a:solidFill>
                  <a:srgbClr val="0000CC"/>
                </a:solidFill>
              </a:rPr>
              <a:t>,    12  </a:t>
            </a:r>
            <a:r>
              <a:rPr lang="pt-BR" sz="2400" dirty="0">
                <a:solidFill>
                  <a:srgbClr val="0000CC"/>
                </a:solidFill>
              </a:rPr>
              <a:t>com o fim de sermos para louvor da sua glória, nós, os que primeiro esperamos em </a:t>
            </a:r>
            <a:r>
              <a:rPr lang="pt-BR" sz="2400" dirty="0" smtClean="0">
                <a:solidFill>
                  <a:srgbClr val="0000CC"/>
                </a:solidFill>
              </a:rPr>
              <a:t>Cristo;</a:t>
            </a:r>
            <a:endParaRPr lang="pt-BR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9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600" b="1" i="1" dirty="0">
                <a:solidFill>
                  <a:srgbClr val="00B050"/>
                </a:solidFill>
                <a:cs typeface="Arial" charset="0"/>
              </a:rPr>
              <a:t>LIÇÃO 2:    Propósito da Salvação em Cristo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800" b="1" dirty="0">
                <a:solidFill>
                  <a:srgbClr val="006600"/>
                </a:solidFill>
              </a:rPr>
              <a:t>II – Redenção e Remissão pelo Sangue de </a:t>
            </a:r>
            <a:r>
              <a:rPr lang="pt-BR" sz="2800" b="1" dirty="0" smtClean="0">
                <a:solidFill>
                  <a:srgbClr val="006600"/>
                </a:solidFill>
              </a:rPr>
              <a:t>Jesus           </a:t>
            </a:r>
            <a:r>
              <a:rPr lang="pt-BR" sz="1600" b="1" dirty="0" smtClean="0">
                <a:solidFill>
                  <a:srgbClr val="006600"/>
                </a:solidFill>
              </a:rPr>
              <a:t>1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2800" b="1" dirty="0">
              <a:solidFill>
                <a:srgbClr val="006600"/>
              </a:solidFill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800" b="1" dirty="0" smtClean="0">
                <a:solidFill>
                  <a:srgbClr val="006600"/>
                </a:solidFill>
              </a:rPr>
              <a:t>	</a:t>
            </a:r>
            <a:r>
              <a:rPr lang="pt-BR" sz="2800" dirty="0"/>
              <a:t> Todas as bênçãos mencionadas acima foram projetadas por Deus. Mas o homem e as bênçãos de Deus são de naturezas diferentes. Por isso o homem carnal não entende as coisas espirituais, e então se faz necessário uma mudança de natureza. Por isso Deus também projetou o resgate do homem através da morte de Jesus na Cruz, morte esta expiadora de nossos pecados, reconciliando-nos </a:t>
            </a:r>
            <a:r>
              <a:rPr lang="pt-BR" sz="2800" dirty="0" err="1"/>
              <a:t>conSigo</a:t>
            </a:r>
            <a:r>
              <a:rPr lang="pt-BR" sz="2800" dirty="0"/>
              <a:t> mesmo (</a:t>
            </a:r>
            <a:r>
              <a:rPr lang="pt-BR" sz="2800" dirty="0" err="1">
                <a:solidFill>
                  <a:srgbClr val="0000CC"/>
                </a:solidFill>
              </a:rPr>
              <a:t>Rm</a:t>
            </a:r>
            <a:r>
              <a:rPr lang="pt-BR" sz="2800" dirty="0">
                <a:solidFill>
                  <a:srgbClr val="0000CC"/>
                </a:solidFill>
              </a:rPr>
              <a:t> 5.10</a:t>
            </a:r>
            <a:r>
              <a:rPr lang="pt-BR" sz="2800" dirty="0" smtClean="0"/>
              <a:t>).</a:t>
            </a:r>
            <a:endParaRPr lang="pt-BR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2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dirty="0" err="1" smtClean="0">
                <a:solidFill>
                  <a:srgbClr val="0000CC"/>
                </a:solidFill>
              </a:rPr>
              <a:t>Rm</a:t>
            </a:r>
            <a:r>
              <a:rPr lang="pt-BR" dirty="0" smtClean="0">
                <a:solidFill>
                  <a:srgbClr val="0000CC"/>
                </a:solidFill>
              </a:rPr>
              <a:t> </a:t>
            </a:r>
            <a:r>
              <a:rPr lang="pt-BR" dirty="0">
                <a:solidFill>
                  <a:srgbClr val="0000CC"/>
                </a:solidFill>
              </a:rPr>
              <a:t>5. 10  Porque, se nós, sendo inimigos, fomos reconciliados com Deus pela morte de seu Filho, muito mais, estando já reconciliados, seremos salvos pela sua vida.</a:t>
            </a:r>
          </a:p>
        </p:txBody>
      </p:sp>
    </p:spTree>
    <p:extLst>
      <p:ext uri="{BB962C8B-B14F-4D97-AF65-F5344CB8AC3E}">
        <p14:creationId xmlns:p14="http://schemas.microsoft.com/office/powerpoint/2010/main" val="95223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600" b="1" i="1" dirty="0">
                <a:solidFill>
                  <a:srgbClr val="00B050"/>
                </a:solidFill>
                <a:cs typeface="Arial" charset="0"/>
              </a:rPr>
              <a:t>LIÇÃO 2:    Propósito da Salvação em Cristo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800" b="1" dirty="0">
                <a:solidFill>
                  <a:srgbClr val="006600"/>
                </a:solidFill>
              </a:rPr>
              <a:t>II – Redenção e Remissão pelo Sangue de </a:t>
            </a:r>
            <a:r>
              <a:rPr lang="pt-BR" sz="2800" b="1" dirty="0" smtClean="0">
                <a:solidFill>
                  <a:srgbClr val="006600"/>
                </a:solidFill>
              </a:rPr>
              <a:t>Jesus                 </a:t>
            </a:r>
            <a:r>
              <a:rPr lang="pt-BR" sz="1700" b="1" dirty="0" smtClean="0">
                <a:solidFill>
                  <a:srgbClr val="006600"/>
                </a:solidFill>
              </a:rPr>
              <a:t>2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2800" b="1" dirty="0">
              <a:solidFill>
                <a:srgbClr val="006600"/>
              </a:solidFill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800" b="1" dirty="0" smtClean="0">
                <a:solidFill>
                  <a:srgbClr val="006600"/>
                </a:solidFill>
              </a:rPr>
              <a:t>	</a:t>
            </a:r>
            <a:r>
              <a:rPr lang="pt-BR" sz="2800" dirty="0"/>
              <a:t> </a:t>
            </a:r>
            <a:r>
              <a:rPr lang="pt-BR" sz="2800" dirty="0" smtClean="0"/>
              <a:t>Através </a:t>
            </a:r>
            <a:r>
              <a:rPr lang="pt-BR" sz="2800" dirty="0"/>
              <a:t>dessa obra foi pago o preço do resgaste, e o homem foi redimido do poder do pecado e transportado das trevas para a Sua maravilhosa luz. Assim o homem passou a conhecer tudo aquilo que lhe foi dado gratuitamente através de Cristo; passou também a conhecer o mistério da Sua vontade que, na dispensação dos tempos, tornaria a congregar todas as coisas em Cristo Jesus, unindo na igreja, que é o Seu corpo, judeus e gentios. O salvo é enxertado na boa oliveira e então passa a usufruir da vida pelo Espírito de Cristo (</a:t>
            </a:r>
            <a:r>
              <a:rPr lang="pt-BR" sz="2800" dirty="0" err="1">
                <a:solidFill>
                  <a:srgbClr val="0000CC"/>
                </a:solidFill>
              </a:rPr>
              <a:t>Jo</a:t>
            </a:r>
            <a:r>
              <a:rPr lang="pt-BR" sz="2800" dirty="0">
                <a:solidFill>
                  <a:srgbClr val="0000CC"/>
                </a:solidFill>
              </a:rPr>
              <a:t> 15.5; 14.6</a:t>
            </a:r>
            <a:r>
              <a:rPr lang="pt-BR" sz="2800" dirty="0"/>
              <a:t>). </a:t>
            </a:r>
            <a:endParaRPr lang="pt-BR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 err="1">
                <a:solidFill>
                  <a:srgbClr val="7030A0"/>
                </a:solidFill>
              </a:rPr>
              <a:t>Jo</a:t>
            </a:r>
            <a:r>
              <a:rPr lang="pt-BR" dirty="0">
                <a:solidFill>
                  <a:srgbClr val="7030A0"/>
                </a:solidFill>
              </a:rPr>
              <a:t> </a:t>
            </a:r>
            <a:r>
              <a:rPr lang="pt-BR" dirty="0" smtClean="0">
                <a:solidFill>
                  <a:srgbClr val="7030A0"/>
                </a:solidFill>
              </a:rPr>
              <a:t>15.  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7030A0"/>
                </a:solidFill>
              </a:rPr>
              <a:t>5  </a:t>
            </a:r>
            <a:r>
              <a:rPr lang="pt-BR" dirty="0">
                <a:solidFill>
                  <a:srgbClr val="7030A0"/>
                </a:solidFill>
              </a:rPr>
              <a:t>Eu sou a videira, vós, as varas; quem está em mim, e eu nele, este dá muito fruto, porque sem mim nada podereis fazer.</a:t>
            </a:r>
          </a:p>
          <a:p>
            <a:pPr marL="0" indent="0">
              <a:buNone/>
            </a:pPr>
            <a:endParaRPr lang="pt-BR" sz="14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dirty="0" err="1" smtClean="0">
                <a:solidFill>
                  <a:srgbClr val="0000CC"/>
                </a:solidFill>
              </a:rPr>
              <a:t>Jo</a:t>
            </a:r>
            <a:r>
              <a:rPr lang="pt-BR" dirty="0" smtClean="0">
                <a:solidFill>
                  <a:srgbClr val="0000CC"/>
                </a:solidFill>
              </a:rPr>
              <a:t> </a:t>
            </a:r>
            <a:r>
              <a:rPr lang="pt-BR" dirty="0">
                <a:solidFill>
                  <a:srgbClr val="0000CC"/>
                </a:solidFill>
              </a:rPr>
              <a:t>14</a:t>
            </a:r>
            <a:r>
              <a:rPr lang="pt-BR" dirty="0" smtClean="0">
                <a:solidFill>
                  <a:srgbClr val="0000CC"/>
                </a:solidFill>
              </a:rPr>
              <a:t>.  </a:t>
            </a:r>
          </a:p>
          <a:p>
            <a:pPr marL="0" indent="0">
              <a:buNone/>
            </a:pPr>
            <a:r>
              <a:rPr lang="pt-BR" dirty="0">
                <a:solidFill>
                  <a:srgbClr val="0000CC"/>
                </a:solidFill>
              </a:rPr>
              <a:t>6  Disse-lhe Jesus: Eu sou o caminho, e a verdade, e a vida. Ninguém vem ao Pai senão por mim</a:t>
            </a:r>
            <a:r>
              <a:rPr lang="pt-BR" dirty="0" smtClean="0">
                <a:solidFill>
                  <a:srgbClr val="0000CC"/>
                </a:solidFill>
              </a:rPr>
              <a:t>.</a:t>
            </a:r>
            <a:endParaRPr lang="pt-B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6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600" b="1" i="1" dirty="0">
                <a:solidFill>
                  <a:srgbClr val="00B050"/>
                </a:solidFill>
                <a:cs typeface="Arial" charset="0"/>
              </a:rPr>
              <a:t>LIÇÃO 2:    Propósito da Salvação em Cristo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8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000" b="1" dirty="0">
                <a:solidFill>
                  <a:srgbClr val="006600"/>
                </a:solidFill>
              </a:rPr>
              <a:t>I – As Bênçãos de Deus em </a:t>
            </a:r>
            <a:r>
              <a:rPr lang="pt-BR" sz="3000" b="1" dirty="0" smtClean="0">
                <a:solidFill>
                  <a:srgbClr val="006600"/>
                </a:solidFill>
              </a:rPr>
              <a:t>Cristo  (</a:t>
            </a:r>
            <a:r>
              <a:rPr lang="pt-BR" sz="3000" b="1" dirty="0" err="1" smtClean="0">
                <a:solidFill>
                  <a:srgbClr val="006600"/>
                </a:solidFill>
              </a:rPr>
              <a:t>Ef</a:t>
            </a:r>
            <a:r>
              <a:rPr lang="pt-BR" sz="3000" b="1" dirty="0" smtClean="0">
                <a:solidFill>
                  <a:srgbClr val="006600"/>
                </a:solidFill>
              </a:rPr>
              <a:t> 1. </a:t>
            </a:r>
            <a:r>
              <a:rPr lang="pt-BR" sz="3000" b="1" dirty="0">
                <a:solidFill>
                  <a:srgbClr val="006600"/>
                </a:solidFill>
              </a:rPr>
              <a:t>3-6</a:t>
            </a:r>
            <a:r>
              <a:rPr lang="pt-BR" sz="3000" b="1" dirty="0" smtClean="0">
                <a:solidFill>
                  <a:srgbClr val="006600"/>
                </a:solidFill>
              </a:rPr>
              <a:t>)</a:t>
            </a:r>
          </a:p>
          <a:p>
            <a:pPr marL="0" indent="0">
              <a:buNone/>
            </a:pPr>
            <a:endParaRPr lang="pt-BR" sz="18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000" b="1" dirty="0">
                <a:solidFill>
                  <a:srgbClr val="006600"/>
                </a:solidFill>
              </a:rPr>
              <a:t>II – Redenção e Remissão pelo Sangue de </a:t>
            </a:r>
            <a:r>
              <a:rPr lang="pt-BR" sz="3000" b="1" dirty="0" smtClean="0">
                <a:solidFill>
                  <a:srgbClr val="006600"/>
                </a:solidFill>
              </a:rPr>
              <a:t>Jesus 						(</a:t>
            </a:r>
            <a:r>
              <a:rPr lang="pt-BR" sz="3000" b="1" dirty="0" err="1">
                <a:solidFill>
                  <a:srgbClr val="006600"/>
                </a:solidFill>
              </a:rPr>
              <a:t>Ef</a:t>
            </a:r>
            <a:r>
              <a:rPr lang="pt-BR" sz="3000" b="1" dirty="0">
                <a:solidFill>
                  <a:srgbClr val="006600"/>
                </a:solidFill>
              </a:rPr>
              <a:t> 1.</a:t>
            </a:r>
            <a:r>
              <a:rPr lang="pt-BR" sz="3000" b="1" dirty="0" smtClean="0">
                <a:solidFill>
                  <a:srgbClr val="006600"/>
                </a:solidFill>
              </a:rPr>
              <a:t> </a:t>
            </a:r>
            <a:r>
              <a:rPr lang="pt-BR" sz="3000" b="1" dirty="0">
                <a:solidFill>
                  <a:srgbClr val="006600"/>
                </a:solidFill>
              </a:rPr>
              <a:t>7-12)</a:t>
            </a:r>
            <a:endParaRPr lang="pt-BR" sz="30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000" b="1" dirty="0">
                <a:solidFill>
                  <a:srgbClr val="FF0000"/>
                </a:solidFill>
              </a:rPr>
              <a:t>III- Penhor da Herança – Espírito Santo </a:t>
            </a:r>
            <a:endParaRPr lang="pt-BR" sz="3000" b="1" dirty="0" smtClean="0">
              <a:solidFill>
                <a:srgbClr val="FF00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000" b="1" dirty="0">
                <a:solidFill>
                  <a:srgbClr val="006600"/>
                </a:solidFill>
              </a:rPr>
              <a:t>	</a:t>
            </a:r>
            <a:r>
              <a:rPr lang="pt-BR" sz="3000" b="1" dirty="0" smtClean="0">
                <a:solidFill>
                  <a:srgbClr val="006600"/>
                </a:solidFill>
              </a:rPr>
              <a:t>					(</a:t>
            </a:r>
            <a:r>
              <a:rPr lang="pt-BR" sz="3000" b="1" dirty="0" err="1">
                <a:solidFill>
                  <a:srgbClr val="006600"/>
                </a:solidFill>
              </a:rPr>
              <a:t>Ef</a:t>
            </a:r>
            <a:r>
              <a:rPr lang="pt-BR" sz="3000" b="1" dirty="0">
                <a:solidFill>
                  <a:srgbClr val="006600"/>
                </a:solidFill>
              </a:rPr>
              <a:t> 1. </a:t>
            </a:r>
            <a:r>
              <a:rPr lang="pt-BR" sz="3000" b="1" dirty="0" smtClean="0">
                <a:solidFill>
                  <a:srgbClr val="006600"/>
                </a:solidFill>
              </a:rPr>
              <a:t>13,14</a:t>
            </a:r>
            <a:r>
              <a:rPr lang="pt-BR" sz="3000" b="1" dirty="0">
                <a:solidFill>
                  <a:srgbClr val="006600"/>
                </a:solidFill>
              </a:rPr>
              <a:t>)</a:t>
            </a:r>
            <a:r>
              <a:rPr lang="pt-BR" sz="17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 smtClean="0">
                <a:solidFill>
                  <a:srgbClr val="006600"/>
                </a:solidFill>
              </a:rPr>
              <a:t>- </a:t>
            </a:r>
            <a:r>
              <a:rPr lang="pt-BR" sz="4300" b="1" dirty="0">
                <a:solidFill>
                  <a:srgbClr val="006600"/>
                </a:solidFill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264687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dirty="0" smtClean="0">
                <a:solidFill>
                  <a:srgbClr val="0000CC"/>
                </a:solidFill>
              </a:rPr>
              <a:t>Efésios  1. 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rgbClr val="0000CC"/>
                </a:solidFill>
              </a:rPr>
              <a:t>13  em </a:t>
            </a:r>
            <a:r>
              <a:rPr lang="pt-BR" sz="2800" dirty="0">
                <a:solidFill>
                  <a:srgbClr val="0000CC"/>
                </a:solidFill>
              </a:rPr>
              <a:t>quem também vós estais, depois que ouvistes a palavra da verdade, o evangelho da vossa salvação; e, tendo nele também crido, fostes selados com o Espírito Santo da promessa</a:t>
            </a:r>
            <a:r>
              <a:rPr lang="pt-BR" sz="2800" dirty="0" smtClean="0">
                <a:solidFill>
                  <a:srgbClr val="0000CC"/>
                </a:solidFill>
              </a:rPr>
              <a:t>;    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rgbClr val="0000CC"/>
                </a:solidFill>
              </a:rPr>
              <a:t>14  </a:t>
            </a:r>
            <a:r>
              <a:rPr lang="pt-BR" sz="2800" dirty="0">
                <a:solidFill>
                  <a:srgbClr val="0000CC"/>
                </a:solidFill>
              </a:rPr>
              <a:t>o qual é o penhor da nossa herança, para redenção da possessão de Deus, para louvor da sua glória</a:t>
            </a:r>
            <a:r>
              <a:rPr lang="pt-BR" sz="2800" dirty="0" smtClean="0">
                <a:solidFill>
                  <a:srgbClr val="0000CC"/>
                </a:solidFill>
              </a:rPr>
              <a:t>.</a:t>
            </a:r>
            <a:endParaRPr lang="pt-BR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9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600" b="1" i="1" dirty="0">
                <a:solidFill>
                  <a:srgbClr val="00B050"/>
                </a:solidFill>
                <a:cs typeface="Arial" charset="0"/>
              </a:rPr>
              <a:t>LIÇÃO 2:    Propósito da Salvação em Cristo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400" b="1" cap="small" dirty="0">
                <a:solidFill>
                  <a:srgbClr val="006600"/>
                </a:solidFill>
                <a:cs typeface="Arial" charset="0"/>
              </a:rPr>
              <a:t>III- Penhor da Herança – Espírito </a:t>
            </a:r>
            <a:r>
              <a:rPr lang="pt-BR" sz="2400" b="1" cap="small" dirty="0" smtClean="0">
                <a:solidFill>
                  <a:srgbClr val="006600"/>
                </a:solidFill>
                <a:cs typeface="Arial" charset="0"/>
              </a:rPr>
              <a:t>Santo			      </a:t>
            </a:r>
            <a:r>
              <a:rPr lang="pt-BR" sz="1600" b="1" cap="small" dirty="0" smtClean="0">
                <a:solidFill>
                  <a:srgbClr val="006600"/>
                </a:solidFill>
                <a:cs typeface="Arial" charset="0"/>
              </a:rPr>
              <a:t>1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400" b="1" cap="small" dirty="0">
              <a:solidFill>
                <a:srgbClr val="006600"/>
              </a:solidFill>
              <a:latin typeface="Arial" pitchFamily="34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400" b="1" cap="small" dirty="0" smtClean="0">
                <a:solidFill>
                  <a:srgbClr val="006600"/>
                </a:solidFill>
                <a:latin typeface="Arial" pitchFamily="34" charset="0"/>
                <a:cs typeface="Arial" charset="0"/>
              </a:rPr>
              <a:t>	</a:t>
            </a:r>
            <a:r>
              <a:rPr lang="pt-BR" sz="2800" dirty="0"/>
              <a:t> Todos os que são alcançados pelo evangelho são selados pelo Espírito Santo, o qual é o penhor da herança, a garantia da redenção da possessão de Deus. Quantas riquezas escondidas em Cristo (</a:t>
            </a:r>
            <a:r>
              <a:rPr lang="pt-BR" sz="2800" dirty="0">
                <a:solidFill>
                  <a:srgbClr val="0000CC"/>
                </a:solidFill>
              </a:rPr>
              <a:t>Cl 2.2, 3</a:t>
            </a:r>
            <a:r>
              <a:rPr lang="pt-BR" sz="2800" dirty="0"/>
              <a:t>), que para serem gozadas é necessário ser cheio do Espírito Santo, pois é Ele que nos revela os mistérios de Deus (</a:t>
            </a:r>
            <a:r>
              <a:rPr lang="pt-BR" sz="2800" dirty="0">
                <a:solidFill>
                  <a:srgbClr val="0000CC"/>
                </a:solidFill>
              </a:rPr>
              <a:t>1 </a:t>
            </a:r>
            <a:r>
              <a:rPr lang="pt-BR" sz="2800" dirty="0" err="1">
                <a:solidFill>
                  <a:srgbClr val="0000CC"/>
                </a:solidFill>
              </a:rPr>
              <a:t>Co</a:t>
            </a:r>
            <a:r>
              <a:rPr lang="pt-BR" sz="2800" dirty="0">
                <a:solidFill>
                  <a:srgbClr val="0000CC"/>
                </a:solidFill>
              </a:rPr>
              <a:t> 2.9, 10, 16</a:t>
            </a:r>
            <a:r>
              <a:rPr lang="pt-BR" sz="2800" dirty="0"/>
              <a:t>), e que nos leva aos mais profundos relacionamentos com </a:t>
            </a:r>
            <a:r>
              <a:rPr lang="pt-BR" sz="2800" dirty="0" smtClean="0"/>
              <a:t>Deus.</a:t>
            </a: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82154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 smtClean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600" b="1" i="1" dirty="0">
                <a:solidFill>
                  <a:srgbClr val="00B050"/>
                </a:solidFill>
                <a:ea typeface="+mn-ea"/>
                <a:cs typeface="Arial" charset="0"/>
              </a:rPr>
              <a:t>LIÇÃO 2:    Propósito da Salvação em Cristo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pPr marL="0" indent="0" algn="ctr">
              <a:buNone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Leitura Bíblica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  </a:t>
            </a:r>
            <a:r>
              <a:rPr lang="pt-BR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Ef</a:t>
            </a:r>
            <a:r>
              <a:rPr lang="pt-BR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1.3-14</a:t>
            </a:r>
            <a:endParaRPr lang="pt-BR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 2. 2  para que os seus corações sejam consolados, e estejam unidos em caridade e enriquecidos da plenitude da inteligência, para conhecimento do mistério de Deus—Cristo</a:t>
            </a:r>
            <a:r>
              <a:rPr lang="pt-BR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		3  </a:t>
            </a:r>
            <a:r>
              <a:rPr lang="pt-BR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 quem estão escondidos todos os tesouros da sabedoria e da ciência.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12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pt-BR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pt-B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2. 9  Mas, como está escrito: As coisas que o olho não viu, e o ouvido não ouviu, e não subiram ao coração do homem são as que Deus preparou para os que o amam</a:t>
            </a:r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	10 Mas </a:t>
            </a:r>
            <a:r>
              <a:rPr lang="pt-B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Deus </a:t>
            </a:r>
            <a:r>
              <a:rPr lang="pt-BR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no-las</a:t>
            </a:r>
            <a:r>
              <a:rPr lang="pt-B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revelou pelo seu Espírito; porque o Espírito penetra todas as coisas, ainda as profundezas de Deus</a:t>
            </a:r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12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16  </a:t>
            </a:r>
            <a:r>
              <a:rPr lang="pt-BR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Porque quem conheceu a mente do Senhor, para que possa instruí-lo? Mas nós temos a mente de Cristo.</a:t>
            </a:r>
            <a:endParaRPr lang="pt-BR" sz="2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600" b="1" i="1" dirty="0">
                <a:solidFill>
                  <a:srgbClr val="00B050"/>
                </a:solidFill>
                <a:cs typeface="Arial" charset="0"/>
              </a:rPr>
              <a:t>LIÇÃO 2:    Propósito da Salvação em Cristo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400" b="1" cap="small" dirty="0">
                <a:solidFill>
                  <a:srgbClr val="006600"/>
                </a:solidFill>
                <a:cs typeface="Arial" charset="0"/>
              </a:rPr>
              <a:t>III- Penhor da Herança – Espírito </a:t>
            </a:r>
            <a:r>
              <a:rPr lang="pt-BR" sz="2400" b="1" cap="small" dirty="0" smtClean="0">
                <a:solidFill>
                  <a:srgbClr val="006600"/>
                </a:solidFill>
                <a:cs typeface="Arial" charset="0"/>
              </a:rPr>
              <a:t>Santo			     </a:t>
            </a:r>
            <a:r>
              <a:rPr lang="pt-BR" sz="1600" b="1" cap="small" dirty="0" smtClean="0">
                <a:solidFill>
                  <a:srgbClr val="006600"/>
                </a:solidFill>
                <a:cs typeface="Arial" charset="0"/>
              </a:rPr>
              <a:t>2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400" b="1" cap="small" dirty="0">
              <a:solidFill>
                <a:srgbClr val="006600"/>
              </a:solidFill>
              <a:latin typeface="Arial" pitchFamily="34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400" b="1" cap="small" dirty="0" smtClean="0">
                <a:solidFill>
                  <a:srgbClr val="006600"/>
                </a:solidFill>
                <a:latin typeface="Arial" pitchFamily="34" charset="0"/>
                <a:cs typeface="Arial" charset="0"/>
              </a:rPr>
              <a:t>	</a:t>
            </a:r>
            <a:r>
              <a:rPr lang="pt-BR" sz="2800" dirty="0"/>
              <a:t> </a:t>
            </a:r>
            <a:r>
              <a:rPr lang="pt-BR" sz="2800" dirty="0" smtClean="0"/>
              <a:t>As </a:t>
            </a:r>
            <a:r>
              <a:rPr lang="pt-BR" sz="2800" dirty="0"/>
              <a:t>bênçãos de Deus conquistadas por Cristo são para desfrute aqui, enquanto peregrinamos por este deserto. Há dois grandes enganos no meio do povo quando se trata dessas bênçãos – alguns só pensam no céu, esquecendo-se de desfrutá-las desde já; e outros só pensam na terra. Lembremo-nos do </a:t>
            </a:r>
            <a:r>
              <a:rPr lang="pt-BR" sz="2800" dirty="0">
                <a:solidFill>
                  <a:srgbClr val="0000CC"/>
                </a:solidFill>
              </a:rPr>
              <a:t>verso 3</a:t>
            </a:r>
            <a:r>
              <a:rPr lang="pt-BR" sz="2800" dirty="0"/>
              <a:t> - elas já são nossas, portanto o gozo da vida espiritual é para agora, e continuará pela eternidade (</a:t>
            </a:r>
            <a:r>
              <a:rPr lang="pt-BR" sz="2800" dirty="0" err="1">
                <a:solidFill>
                  <a:srgbClr val="0000CC"/>
                </a:solidFill>
              </a:rPr>
              <a:t>Rm</a:t>
            </a:r>
            <a:r>
              <a:rPr lang="pt-BR" sz="2800" dirty="0">
                <a:solidFill>
                  <a:srgbClr val="0000CC"/>
                </a:solidFill>
              </a:rPr>
              <a:t> 12.12; </a:t>
            </a:r>
            <a:r>
              <a:rPr lang="pt-BR" sz="2800" dirty="0" err="1">
                <a:solidFill>
                  <a:srgbClr val="0000CC"/>
                </a:solidFill>
              </a:rPr>
              <a:t>Lc</a:t>
            </a:r>
            <a:r>
              <a:rPr lang="pt-BR" sz="2800" dirty="0">
                <a:solidFill>
                  <a:srgbClr val="0000CC"/>
                </a:solidFill>
              </a:rPr>
              <a:t> 10.20</a:t>
            </a:r>
            <a:r>
              <a:rPr lang="pt-BR" sz="2800" dirty="0" smtClean="0"/>
              <a:t>).</a:t>
            </a: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37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Rm</a:t>
            </a:r>
            <a:r>
              <a:rPr lang="pt-BR" sz="37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pt-BR" sz="37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12  alegrai-vos na esperança, sede pacientes na tribulação, perseverai </a:t>
            </a:r>
            <a:r>
              <a:rPr lang="pt-BR" sz="3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na oração;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37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37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Lc</a:t>
            </a:r>
            <a:r>
              <a:rPr lang="pt-BR" sz="37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7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10. 20  Mas não vos alegreis porque se vos sujeitem os espíritos; alegrai-vos, antes, por estar o vosso nome escrito nos céus.</a:t>
            </a:r>
          </a:p>
        </p:txBody>
      </p:sp>
    </p:spTree>
    <p:extLst>
      <p:ext uri="{BB962C8B-B14F-4D97-AF65-F5344CB8AC3E}">
        <p14:creationId xmlns:p14="http://schemas.microsoft.com/office/powerpoint/2010/main" val="102483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600" b="1" i="1" dirty="0">
                <a:solidFill>
                  <a:srgbClr val="00B050"/>
                </a:solidFill>
                <a:cs typeface="Arial" charset="0"/>
              </a:rPr>
              <a:t>LIÇÃO 2:    Propósito da Salvação em Cristo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8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000" b="1" dirty="0">
                <a:solidFill>
                  <a:srgbClr val="006600"/>
                </a:solidFill>
              </a:rPr>
              <a:t>I – As Bênçãos de Deus em Cristo. </a:t>
            </a:r>
            <a:r>
              <a:rPr lang="pt-BR" sz="3000" b="1" dirty="0" smtClean="0">
                <a:solidFill>
                  <a:srgbClr val="006600"/>
                </a:solidFill>
              </a:rPr>
              <a:t> (</a:t>
            </a:r>
            <a:r>
              <a:rPr lang="pt-BR" sz="3000" b="1" dirty="0" err="1" smtClean="0">
                <a:solidFill>
                  <a:srgbClr val="006600"/>
                </a:solidFill>
              </a:rPr>
              <a:t>Ef</a:t>
            </a:r>
            <a:r>
              <a:rPr lang="pt-BR" sz="3000" b="1" dirty="0" smtClean="0">
                <a:solidFill>
                  <a:srgbClr val="006600"/>
                </a:solidFill>
              </a:rPr>
              <a:t> 1. </a:t>
            </a:r>
            <a:r>
              <a:rPr lang="pt-BR" sz="3000" b="1" dirty="0">
                <a:solidFill>
                  <a:srgbClr val="006600"/>
                </a:solidFill>
              </a:rPr>
              <a:t>3-6</a:t>
            </a:r>
            <a:r>
              <a:rPr lang="pt-BR" sz="3000" b="1" dirty="0" smtClean="0">
                <a:solidFill>
                  <a:srgbClr val="006600"/>
                </a:solidFill>
              </a:rPr>
              <a:t>)</a:t>
            </a:r>
          </a:p>
          <a:p>
            <a:pPr marL="0" indent="0">
              <a:buNone/>
            </a:pPr>
            <a:endParaRPr lang="pt-BR" sz="18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000" b="1" dirty="0">
                <a:solidFill>
                  <a:srgbClr val="006600"/>
                </a:solidFill>
              </a:rPr>
              <a:t>II – Redenção e Remissão pelo Sangue de Jesus. </a:t>
            </a:r>
            <a:r>
              <a:rPr lang="pt-BR" sz="3000" b="1" dirty="0" smtClean="0">
                <a:solidFill>
                  <a:srgbClr val="006600"/>
                </a:solidFill>
              </a:rPr>
              <a:t>						(</a:t>
            </a:r>
            <a:r>
              <a:rPr lang="pt-BR" sz="3000" b="1" dirty="0" err="1">
                <a:solidFill>
                  <a:srgbClr val="006600"/>
                </a:solidFill>
              </a:rPr>
              <a:t>Ef</a:t>
            </a:r>
            <a:r>
              <a:rPr lang="pt-BR" sz="3000" b="1" dirty="0">
                <a:solidFill>
                  <a:srgbClr val="006600"/>
                </a:solidFill>
              </a:rPr>
              <a:t> 1.</a:t>
            </a:r>
            <a:r>
              <a:rPr lang="pt-BR" sz="3000" b="1" dirty="0" smtClean="0">
                <a:solidFill>
                  <a:srgbClr val="006600"/>
                </a:solidFill>
              </a:rPr>
              <a:t> </a:t>
            </a:r>
            <a:r>
              <a:rPr lang="pt-BR" sz="3000" b="1" dirty="0">
                <a:solidFill>
                  <a:srgbClr val="006600"/>
                </a:solidFill>
              </a:rPr>
              <a:t>7-12)</a:t>
            </a:r>
            <a:endParaRPr lang="pt-BR" sz="30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000" b="1" dirty="0">
                <a:solidFill>
                  <a:srgbClr val="006600"/>
                </a:solidFill>
              </a:rPr>
              <a:t>III- Penhor da Herança – Espírito Santo </a:t>
            </a:r>
            <a:endParaRPr lang="pt-BR" sz="3000" b="1" dirty="0" smtClean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000" b="1" dirty="0">
                <a:solidFill>
                  <a:srgbClr val="006600"/>
                </a:solidFill>
              </a:rPr>
              <a:t>	</a:t>
            </a:r>
            <a:r>
              <a:rPr lang="pt-BR" sz="3000" b="1" dirty="0" smtClean="0">
                <a:solidFill>
                  <a:srgbClr val="006600"/>
                </a:solidFill>
              </a:rPr>
              <a:t>					(</a:t>
            </a:r>
            <a:r>
              <a:rPr lang="pt-BR" sz="3000" b="1" dirty="0" err="1">
                <a:solidFill>
                  <a:srgbClr val="006600"/>
                </a:solidFill>
              </a:rPr>
              <a:t>Ef</a:t>
            </a:r>
            <a:r>
              <a:rPr lang="pt-BR" sz="3000" b="1" dirty="0">
                <a:solidFill>
                  <a:srgbClr val="006600"/>
                </a:solidFill>
              </a:rPr>
              <a:t> 1. </a:t>
            </a:r>
            <a:r>
              <a:rPr lang="pt-BR" sz="3000" b="1" dirty="0" smtClean="0">
                <a:solidFill>
                  <a:srgbClr val="006600"/>
                </a:solidFill>
              </a:rPr>
              <a:t>13,14</a:t>
            </a:r>
            <a:r>
              <a:rPr lang="pt-BR" sz="3000" b="1" dirty="0">
                <a:solidFill>
                  <a:srgbClr val="006600"/>
                </a:solidFill>
              </a:rPr>
              <a:t>)</a:t>
            </a:r>
            <a:r>
              <a:rPr lang="pt-BR" sz="17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 smtClean="0">
                <a:solidFill>
                  <a:srgbClr val="006600"/>
                </a:solidFill>
              </a:rPr>
              <a:t>- </a:t>
            </a:r>
            <a:r>
              <a:rPr lang="pt-BR" sz="4300" b="1" dirty="0">
                <a:solidFill>
                  <a:srgbClr val="FF0000"/>
                </a:solidFill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264687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600" b="1" i="1" dirty="0">
                <a:solidFill>
                  <a:srgbClr val="00B050"/>
                </a:solidFill>
                <a:cs typeface="Arial" charset="0"/>
              </a:rPr>
              <a:t>LIÇÃO 2:    Propósito da Salvação em Cristo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5252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sz="4400" b="1" dirty="0" smtClean="0">
                <a:solidFill>
                  <a:srgbClr val="006600"/>
                </a:solidFill>
              </a:rPr>
              <a:t>   Conclusão							   </a:t>
            </a:r>
            <a:r>
              <a:rPr lang="pt-BR" sz="2900" b="1" dirty="0" smtClean="0">
                <a:solidFill>
                  <a:srgbClr val="006600"/>
                </a:solidFill>
              </a:rPr>
              <a:t>2</a:t>
            </a:r>
          </a:p>
          <a:p>
            <a:pPr marL="0" indent="0">
              <a:buNone/>
            </a:pPr>
            <a:endParaRPr lang="pt-BR" sz="1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5400" dirty="0"/>
              <a:t> A cada tópico que termina, Paulo destaca que todas essas bênçãos são para louvor da glória de Deus, ou seja, tudo o que Deus se propôs a fazer não foi por conta de méritos humanos, mas segundo a Sua própria vontade. A eleição e predestinação para adoção de filhos nasceu em Deus antes da fundação do mundo e se manifesta agora no presente pela redenção. Tudo isso tem a marca do selo do Espírito Santo, que é o penhor dessa herança. </a:t>
            </a:r>
            <a:endParaRPr lang="pt-BR" sz="49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6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600" b="1" i="1" dirty="0">
                <a:solidFill>
                  <a:srgbClr val="00B050"/>
                </a:solidFill>
                <a:cs typeface="Arial" charset="0"/>
              </a:rPr>
              <a:t>LIÇÃO 2:    Propósito da Salvação em Cristo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8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000" b="1" dirty="0">
                <a:solidFill>
                  <a:srgbClr val="006600"/>
                </a:solidFill>
              </a:rPr>
              <a:t>I – As Bênçãos de Deus em </a:t>
            </a:r>
            <a:r>
              <a:rPr lang="pt-BR" sz="3000" b="1" smtClean="0">
                <a:solidFill>
                  <a:srgbClr val="006600"/>
                </a:solidFill>
              </a:rPr>
              <a:t>Cristo    (</a:t>
            </a:r>
            <a:r>
              <a:rPr lang="pt-BR" sz="3000" b="1" dirty="0" err="1" smtClean="0">
                <a:solidFill>
                  <a:srgbClr val="006600"/>
                </a:solidFill>
              </a:rPr>
              <a:t>Ef</a:t>
            </a:r>
            <a:r>
              <a:rPr lang="pt-BR" sz="3000" b="1" dirty="0" smtClean="0">
                <a:solidFill>
                  <a:srgbClr val="006600"/>
                </a:solidFill>
              </a:rPr>
              <a:t> 1. </a:t>
            </a:r>
            <a:r>
              <a:rPr lang="pt-BR" sz="3000" b="1" dirty="0">
                <a:solidFill>
                  <a:srgbClr val="006600"/>
                </a:solidFill>
              </a:rPr>
              <a:t>3-6</a:t>
            </a:r>
            <a:r>
              <a:rPr lang="pt-BR" sz="3000" b="1" dirty="0" smtClean="0">
                <a:solidFill>
                  <a:srgbClr val="006600"/>
                </a:solidFill>
              </a:rPr>
              <a:t>)</a:t>
            </a:r>
          </a:p>
          <a:p>
            <a:pPr marL="0" indent="0">
              <a:buNone/>
            </a:pPr>
            <a:endParaRPr lang="pt-BR" sz="18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000" b="1" dirty="0">
                <a:solidFill>
                  <a:srgbClr val="006600"/>
                </a:solidFill>
              </a:rPr>
              <a:t>II – Redenção e Remissão pelo Sangue de </a:t>
            </a:r>
            <a:r>
              <a:rPr lang="pt-BR" sz="3000" b="1" dirty="0" smtClean="0">
                <a:solidFill>
                  <a:srgbClr val="006600"/>
                </a:solidFill>
              </a:rPr>
              <a:t>Jesus 						(</a:t>
            </a:r>
            <a:r>
              <a:rPr lang="pt-BR" sz="3000" b="1" dirty="0" err="1">
                <a:solidFill>
                  <a:srgbClr val="006600"/>
                </a:solidFill>
              </a:rPr>
              <a:t>Ef</a:t>
            </a:r>
            <a:r>
              <a:rPr lang="pt-BR" sz="3000" b="1" dirty="0">
                <a:solidFill>
                  <a:srgbClr val="006600"/>
                </a:solidFill>
              </a:rPr>
              <a:t> 1.</a:t>
            </a:r>
            <a:r>
              <a:rPr lang="pt-BR" sz="3000" b="1" dirty="0" smtClean="0">
                <a:solidFill>
                  <a:srgbClr val="006600"/>
                </a:solidFill>
              </a:rPr>
              <a:t> </a:t>
            </a:r>
            <a:r>
              <a:rPr lang="pt-BR" sz="3000" b="1" dirty="0">
                <a:solidFill>
                  <a:srgbClr val="006600"/>
                </a:solidFill>
              </a:rPr>
              <a:t>7-12)</a:t>
            </a:r>
            <a:endParaRPr lang="pt-BR" sz="30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000" b="1" dirty="0">
                <a:solidFill>
                  <a:srgbClr val="006600"/>
                </a:solidFill>
              </a:rPr>
              <a:t>III- Penhor da Herança – Espírito Santo </a:t>
            </a:r>
            <a:endParaRPr lang="pt-BR" sz="3000" b="1" dirty="0" smtClean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000" b="1" dirty="0">
                <a:solidFill>
                  <a:srgbClr val="006600"/>
                </a:solidFill>
              </a:rPr>
              <a:t>	</a:t>
            </a:r>
            <a:r>
              <a:rPr lang="pt-BR" sz="3000" b="1" dirty="0" smtClean="0">
                <a:solidFill>
                  <a:srgbClr val="006600"/>
                </a:solidFill>
              </a:rPr>
              <a:t>					(</a:t>
            </a:r>
            <a:r>
              <a:rPr lang="pt-BR" sz="3000" b="1" dirty="0" err="1">
                <a:solidFill>
                  <a:srgbClr val="006600"/>
                </a:solidFill>
              </a:rPr>
              <a:t>Ef</a:t>
            </a:r>
            <a:r>
              <a:rPr lang="pt-BR" sz="3000" b="1" dirty="0">
                <a:solidFill>
                  <a:srgbClr val="006600"/>
                </a:solidFill>
              </a:rPr>
              <a:t> 1. </a:t>
            </a:r>
            <a:r>
              <a:rPr lang="pt-BR" sz="3000" b="1" dirty="0" smtClean="0">
                <a:solidFill>
                  <a:srgbClr val="006600"/>
                </a:solidFill>
              </a:rPr>
              <a:t>13,14</a:t>
            </a:r>
            <a:r>
              <a:rPr lang="pt-BR" sz="3000" b="1" dirty="0">
                <a:solidFill>
                  <a:srgbClr val="006600"/>
                </a:solidFill>
              </a:rPr>
              <a:t>)</a:t>
            </a:r>
            <a:r>
              <a:rPr lang="pt-BR" sz="17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 smtClean="0">
                <a:solidFill>
                  <a:srgbClr val="006600"/>
                </a:solidFill>
              </a:rPr>
              <a:t>- </a:t>
            </a:r>
            <a:r>
              <a:rPr lang="pt-BR" sz="4300" b="1" dirty="0">
                <a:solidFill>
                  <a:srgbClr val="006600"/>
                </a:solidFill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264687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600" b="1" i="1" dirty="0">
                <a:solidFill>
                  <a:srgbClr val="00B050"/>
                </a:solidFill>
                <a:cs typeface="Arial" charset="0"/>
              </a:rPr>
              <a:t>LIÇÃO 2:    Propósito da Salvação em Cristo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alt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Texto </a:t>
            </a:r>
            <a:r>
              <a:rPr lang="pt-BR" alt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Áureo: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t-BR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066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dirty="0">
                <a:solidFill>
                  <a:prstClr val="black"/>
                </a:solidFill>
                <a:latin typeface="Arial" charset="0"/>
                <a:cs typeface="Arial" charset="0"/>
              </a:rPr>
              <a:t> 	</a:t>
            </a:r>
            <a:r>
              <a:rPr lang="pt-BR" sz="3600" dirty="0" smtClean="0">
                <a:solidFill>
                  <a:srgbClr val="00000A"/>
                </a:solidFill>
                <a:effectLst/>
                <a:latin typeface="Times New Roman"/>
                <a:ea typeface="Calibri"/>
                <a:cs typeface="Calibri"/>
              </a:rPr>
              <a:t>“</a:t>
            </a:r>
            <a:r>
              <a:rPr lang="pt-BR" sz="36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Bendito o Deus e Pai de nosso Senhor Jesus Cristo, o qual nos abençoou com todas as bênçãos espirituais nos lugares celestiais em </a:t>
            </a:r>
            <a:r>
              <a:rPr lang="pt-BR" sz="3600" dirty="0" smtClean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Cristo.</a:t>
            </a:r>
            <a:r>
              <a:rPr lang="pt-BR" sz="3600" dirty="0" smtClean="0">
                <a:highlight>
                  <a:srgbClr val="FFFFFF"/>
                </a:highlight>
                <a:latin typeface="Times New Roman"/>
                <a:ea typeface="Calibri"/>
                <a:cs typeface="Arial" pitchFamily="34" charset="0"/>
              </a:rPr>
              <a:t>”</a:t>
            </a:r>
            <a:endParaRPr lang="pt-BR" sz="3600" dirty="0">
              <a:solidFill>
                <a:srgbClr val="00000A"/>
              </a:solidFill>
              <a:ea typeface="Calibri"/>
              <a:cs typeface="Calibri"/>
            </a:endParaRPr>
          </a:p>
          <a:p>
            <a:pPr marL="1143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DBD7CB"/>
              </a:buClr>
              <a:buNone/>
              <a:defRPr/>
            </a:pPr>
            <a:r>
              <a:rPr lang="pt-BR" sz="40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					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</a:t>
            </a:r>
            <a:r>
              <a:rPr lang="pt-BR" sz="4000" dirty="0" err="1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Ef</a:t>
            </a:r>
            <a:r>
              <a:rPr lang="pt-BR" sz="40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. 1.3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)</a:t>
            </a:r>
            <a:endParaRPr lang="pt-BR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232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141" y="764704"/>
            <a:ext cx="3114676" cy="2065784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EBD</a:t>
            </a:r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3º TRIMESTRE 2017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97" y="0"/>
            <a:ext cx="58206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17" y="3573016"/>
            <a:ext cx="341987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4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4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pt-BR" sz="24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0000CC"/>
                </a:solidFill>
              </a:rPr>
              <a:t>Efésios  1.  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0000CC"/>
                </a:solidFill>
              </a:rPr>
              <a:t>3  Bendito </a:t>
            </a:r>
            <a:r>
              <a:rPr lang="pt-BR" sz="2400" dirty="0">
                <a:solidFill>
                  <a:srgbClr val="0000CC"/>
                </a:solidFill>
              </a:rPr>
              <a:t>o Deus e Pai de nosso Senhor Jesus Cristo, o qual nos abençoou com todas as bênçãos espirituais nos lugares celestiais em Cristo</a:t>
            </a:r>
            <a:r>
              <a:rPr lang="pt-BR" sz="2400" dirty="0" smtClean="0">
                <a:solidFill>
                  <a:srgbClr val="0000CC"/>
                </a:solidFill>
              </a:rPr>
              <a:t>,    4  como </a:t>
            </a:r>
            <a:r>
              <a:rPr lang="pt-BR" sz="2400" dirty="0">
                <a:solidFill>
                  <a:srgbClr val="0000CC"/>
                </a:solidFill>
              </a:rPr>
              <a:t>também nos elegeu nele antes da fundação do mundo, para que fôssemos santos e irrepreensíveis diante dele em caridade</a:t>
            </a:r>
            <a:r>
              <a:rPr lang="pt-BR" sz="2400" dirty="0" smtClean="0">
                <a:solidFill>
                  <a:srgbClr val="0000CC"/>
                </a:solidFill>
              </a:rPr>
              <a:t>,    5  e </a:t>
            </a:r>
            <a:r>
              <a:rPr lang="pt-BR" sz="2400" dirty="0">
                <a:solidFill>
                  <a:srgbClr val="0000CC"/>
                </a:solidFill>
              </a:rPr>
              <a:t>nos predestinou para filhos de adoção por Jesus Cristo, para si mesmo, segundo o beneplácito de sua vontade</a:t>
            </a:r>
            <a:r>
              <a:rPr lang="pt-BR" sz="2400" dirty="0" smtClean="0">
                <a:solidFill>
                  <a:srgbClr val="0000CC"/>
                </a:solidFill>
              </a:rPr>
              <a:t>,    6  para </a:t>
            </a:r>
            <a:r>
              <a:rPr lang="pt-BR" sz="2400" dirty="0">
                <a:solidFill>
                  <a:srgbClr val="0000CC"/>
                </a:solidFill>
              </a:rPr>
              <a:t>louvor e glória da sua graça, pela qual nos fez agradáveis a si no Amado</a:t>
            </a:r>
            <a:r>
              <a:rPr lang="pt-BR" sz="2400" dirty="0" smtClean="0">
                <a:solidFill>
                  <a:srgbClr val="0000CC"/>
                </a:solidFill>
              </a:rPr>
              <a:t>.    </a:t>
            </a:r>
            <a:endParaRPr lang="pt-BR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200" dirty="0" smtClean="0">
                <a:solidFill>
                  <a:srgbClr val="0000CC"/>
                </a:solidFill>
              </a:rPr>
              <a:t>Efésios  1. </a:t>
            </a:r>
          </a:p>
          <a:p>
            <a:pPr marL="0" indent="0">
              <a:buNone/>
            </a:pPr>
            <a:r>
              <a:rPr lang="pt-BR" sz="2200" dirty="0" smtClean="0">
                <a:solidFill>
                  <a:srgbClr val="0000CC"/>
                </a:solidFill>
              </a:rPr>
              <a:t>7  Em </a:t>
            </a:r>
            <a:r>
              <a:rPr lang="pt-BR" sz="2200" dirty="0">
                <a:solidFill>
                  <a:srgbClr val="0000CC"/>
                </a:solidFill>
              </a:rPr>
              <a:t>quem temos a redenção pelo seu sangue, a remissão das ofensas, segundo as riquezas da sua graça</a:t>
            </a:r>
            <a:r>
              <a:rPr lang="pt-BR" sz="2200" dirty="0" smtClean="0">
                <a:solidFill>
                  <a:srgbClr val="0000CC"/>
                </a:solidFill>
              </a:rPr>
              <a:t>,    8  </a:t>
            </a:r>
            <a:r>
              <a:rPr lang="pt-BR" sz="2200" dirty="0">
                <a:solidFill>
                  <a:srgbClr val="0000CC"/>
                </a:solidFill>
              </a:rPr>
              <a:t>que Ele tornou abundante para conosco em toda a sabedoria e prudência</a:t>
            </a:r>
            <a:r>
              <a:rPr lang="pt-BR" sz="2200" dirty="0" smtClean="0">
                <a:solidFill>
                  <a:srgbClr val="0000CC"/>
                </a:solidFill>
              </a:rPr>
              <a:t>,    9  </a:t>
            </a:r>
            <a:r>
              <a:rPr lang="pt-BR" sz="2200" dirty="0">
                <a:solidFill>
                  <a:srgbClr val="0000CC"/>
                </a:solidFill>
              </a:rPr>
              <a:t>descobrindo-nos o mistério da sua vontade, segundo o seu beneplácito, que propusera em si mesmo</a:t>
            </a:r>
            <a:r>
              <a:rPr lang="pt-BR" sz="2200" dirty="0" smtClean="0">
                <a:solidFill>
                  <a:srgbClr val="0000CC"/>
                </a:solidFill>
              </a:rPr>
              <a:t>,    10  </a:t>
            </a:r>
            <a:r>
              <a:rPr lang="pt-BR" sz="2200" dirty="0">
                <a:solidFill>
                  <a:srgbClr val="0000CC"/>
                </a:solidFill>
              </a:rPr>
              <a:t>de tornar a congregar em Cristo todas as coisas, na dispensação da plenitude dos tempos, tanto as que estão nos céus como as que estão na terra</a:t>
            </a:r>
            <a:r>
              <a:rPr lang="pt-BR" sz="2200" dirty="0" smtClean="0">
                <a:solidFill>
                  <a:srgbClr val="0000CC"/>
                </a:solidFill>
              </a:rPr>
              <a:t>;    11  </a:t>
            </a:r>
            <a:r>
              <a:rPr lang="pt-BR" sz="2200" dirty="0">
                <a:solidFill>
                  <a:srgbClr val="0000CC"/>
                </a:solidFill>
              </a:rPr>
              <a:t>nele, digo, em quem também fomos feitos herança, havendo sido predestinados conforme o propósito daquele que faz todas as coisas, segundo o conselho da sua vontade</a:t>
            </a:r>
            <a:r>
              <a:rPr lang="pt-BR" sz="2200" dirty="0" smtClean="0">
                <a:solidFill>
                  <a:srgbClr val="0000CC"/>
                </a:solidFill>
              </a:rPr>
              <a:t>,    12  </a:t>
            </a:r>
            <a:r>
              <a:rPr lang="pt-BR" sz="2200" dirty="0">
                <a:solidFill>
                  <a:srgbClr val="0000CC"/>
                </a:solidFill>
              </a:rPr>
              <a:t>com o fim de sermos para louvor da sua glória, nós, os que primeiro esperamos em Cristo</a:t>
            </a:r>
            <a:r>
              <a:rPr lang="pt-BR" sz="2200" dirty="0" smtClean="0">
                <a:solidFill>
                  <a:srgbClr val="0000CC"/>
                </a:solidFill>
              </a:rPr>
              <a:t>;    13  </a:t>
            </a:r>
            <a:r>
              <a:rPr lang="pt-BR" sz="2200" dirty="0">
                <a:solidFill>
                  <a:srgbClr val="0000CC"/>
                </a:solidFill>
              </a:rPr>
              <a:t>em quem também vós estais, depois que ouvistes a palavra da verdade, o evangelho da vossa salvação; e, tendo nele também crido, fostes selados com o Espírito Santo da promessa</a:t>
            </a:r>
            <a:r>
              <a:rPr lang="pt-BR" sz="2200" dirty="0" smtClean="0">
                <a:solidFill>
                  <a:srgbClr val="0000CC"/>
                </a:solidFill>
              </a:rPr>
              <a:t>;    14  </a:t>
            </a:r>
            <a:r>
              <a:rPr lang="pt-BR" sz="2200" dirty="0">
                <a:solidFill>
                  <a:srgbClr val="0000CC"/>
                </a:solidFill>
              </a:rPr>
              <a:t>o qual é o penhor da nossa herança, para redenção da possessão de Deus, para louvor da sua glória</a:t>
            </a:r>
            <a:r>
              <a:rPr lang="pt-BR" sz="2200" dirty="0" smtClean="0">
                <a:solidFill>
                  <a:srgbClr val="0000CC"/>
                </a:solidFill>
              </a:rPr>
              <a:t>.</a:t>
            </a:r>
            <a:endParaRPr lang="pt-BR" sz="2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600" b="1" i="1" dirty="0">
                <a:solidFill>
                  <a:srgbClr val="00B050"/>
                </a:solidFill>
                <a:cs typeface="Arial" charset="0"/>
              </a:rPr>
              <a:t>LIÇÃO 2:    Propósito da Salvação em Cristo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alt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Texto </a:t>
            </a:r>
            <a:r>
              <a:rPr lang="pt-BR" alt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Áureo: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t-BR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066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dirty="0">
                <a:solidFill>
                  <a:prstClr val="black"/>
                </a:solidFill>
                <a:latin typeface="Arial" charset="0"/>
                <a:cs typeface="Arial" charset="0"/>
              </a:rPr>
              <a:t> 	</a:t>
            </a:r>
            <a:r>
              <a:rPr lang="pt-BR" sz="3600" dirty="0" smtClean="0">
                <a:solidFill>
                  <a:srgbClr val="00000A"/>
                </a:solidFill>
                <a:effectLst/>
                <a:latin typeface="Times New Roman"/>
                <a:ea typeface="Calibri"/>
                <a:cs typeface="Calibri"/>
              </a:rPr>
              <a:t>“</a:t>
            </a:r>
            <a:r>
              <a:rPr lang="pt-BR" sz="36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Bendito o Deus e Pai de nosso Senhor Jesus Cristo, o qual nos abençoou com todas as bênçãos espirituais nos lugares celestiais em </a:t>
            </a:r>
            <a:r>
              <a:rPr lang="pt-BR" sz="3600" dirty="0" smtClean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Cristo.</a:t>
            </a:r>
            <a:r>
              <a:rPr lang="pt-BR" sz="3600" dirty="0" smtClean="0">
                <a:highlight>
                  <a:srgbClr val="FFFFFF"/>
                </a:highlight>
                <a:latin typeface="Times New Roman"/>
                <a:ea typeface="Calibri"/>
                <a:cs typeface="Arial" pitchFamily="34" charset="0"/>
              </a:rPr>
              <a:t>”</a:t>
            </a:r>
            <a:endParaRPr lang="pt-BR" sz="3600" dirty="0">
              <a:solidFill>
                <a:srgbClr val="00000A"/>
              </a:solidFill>
              <a:ea typeface="Calibri"/>
              <a:cs typeface="Calibri"/>
            </a:endParaRPr>
          </a:p>
          <a:p>
            <a:pPr marL="1143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DBD7CB"/>
              </a:buClr>
              <a:buNone/>
              <a:defRPr/>
            </a:pPr>
            <a:r>
              <a:rPr lang="pt-BR" sz="40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					</a:t>
            </a:r>
            <a:r>
              <a:rPr lang="pt-BR" sz="4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</a:t>
            </a:r>
            <a:r>
              <a:rPr lang="pt-BR" sz="3000" dirty="0" err="1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Ef</a:t>
            </a:r>
            <a:r>
              <a:rPr lang="pt-BR" sz="30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. 1.3</a:t>
            </a:r>
            <a:r>
              <a:rPr lang="pt-BR" sz="4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)</a:t>
            </a:r>
            <a:endParaRPr lang="pt-BR" sz="4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85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600" b="1" i="1" dirty="0">
                <a:solidFill>
                  <a:srgbClr val="00B050"/>
                </a:solidFill>
                <a:cs typeface="Arial" charset="0"/>
              </a:rPr>
              <a:t>LIÇÃO 2:    Propósito da Salvação em Cristo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8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000" b="1" dirty="0">
                <a:solidFill>
                  <a:srgbClr val="006600"/>
                </a:solidFill>
              </a:rPr>
              <a:t>I – As Bênçãos de Deus em </a:t>
            </a:r>
            <a:r>
              <a:rPr lang="pt-BR" sz="3000" b="1" dirty="0" smtClean="0">
                <a:solidFill>
                  <a:srgbClr val="006600"/>
                </a:solidFill>
              </a:rPr>
              <a:t>Cristo   </a:t>
            </a:r>
            <a:r>
              <a:rPr lang="pt-BR" sz="3000" dirty="0" smtClean="0">
                <a:solidFill>
                  <a:srgbClr val="006600"/>
                </a:solidFill>
              </a:rPr>
              <a:t>(</a:t>
            </a:r>
            <a:r>
              <a:rPr lang="pt-BR" sz="3000" dirty="0" err="1" smtClean="0">
                <a:solidFill>
                  <a:srgbClr val="006600"/>
                </a:solidFill>
              </a:rPr>
              <a:t>Ef</a:t>
            </a:r>
            <a:r>
              <a:rPr lang="pt-BR" sz="3000" dirty="0" smtClean="0">
                <a:solidFill>
                  <a:srgbClr val="006600"/>
                </a:solidFill>
              </a:rPr>
              <a:t> 1. </a:t>
            </a:r>
            <a:r>
              <a:rPr lang="pt-BR" sz="3000" dirty="0">
                <a:solidFill>
                  <a:srgbClr val="006600"/>
                </a:solidFill>
              </a:rPr>
              <a:t>3-6</a:t>
            </a:r>
            <a:r>
              <a:rPr lang="pt-BR" sz="3000" dirty="0" smtClean="0">
                <a:solidFill>
                  <a:srgbClr val="006600"/>
                </a:solidFill>
              </a:rPr>
              <a:t>)</a:t>
            </a:r>
          </a:p>
          <a:p>
            <a:pPr marL="0" indent="0">
              <a:buNone/>
            </a:pPr>
            <a:endParaRPr lang="pt-BR" sz="18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000" b="1" dirty="0">
                <a:solidFill>
                  <a:srgbClr val="006600"/>
                </a:solidFill>
              </a:rPr>
              <a:t>II – Redenção e Remissão pelo Sangue de </a:t>
            </a:r>
            <a:r>
              <a:rPr lang="pt-BR" sz="3000" b="1" dirty="0" smtClean="0">
                <a:solidFill>
                  <a:srgbClr val="006600"/>
                </a:solidFill>
              </a:rPr>
              <a:t>Jesus 						</a:t>
            </a:r>
            <a:r>
              <a:rPr lang="pt-BR" sz="3000" dirty="0" smtClean="0">
                <a:solidFill>
                  <a:srgbClr val="006600"/>
                </a:solidFill>
              </a:rPr>
              <a:t>(</a:t>
            </a:r>
            <a:r>
              <a:rPr lang="pt-BR" sz="3000" dirty="0" err="1">
                <a:solidFill>
                  <a:srgbClr val="006600"/>
                </a:solidFill>
              </a:rPr>
              <a:t>Ef</a:t>
            </a:r>
            <a:r>
              <a:rPr lang="pt-BR" sz="3000" dirty="0">
                <a:solidFill>
                  <a:srgbClr val="006600"/>
                </a:solidFill>
              </a:rPr>
              <a:t> 1.</a:t>
            </a:r>
            <a:r>
              <a:rPr lang="pt-BR" sz="3000" dirty="0" smtClean="0">
                <a:solidFill>
                  <a:srgbClr val="006600"/>
                </a:solidFill>
              </a:rPr>
              <a:t> </a:t>
            </a:r>
            <a:r>
              <a:rPr lang="pt-BR" sz="3000" dirty="0">
                <a:solidFill>
                  <a:srgbClr val="006600"/>
                </a:solidFill>
              </a:rPr>
              <a:t>7-12)</a:t>
            </a:r>
            <a:endParaRPr lang="pt-BR" sz="3000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000" b="1" dirty="0">
                <a:solidFill>
                  <a:srgbClr val="006600"/>
                </a:solidFill>
              </a:rPr>
              <a:t>III- Penhor da Herança – Espírito Santo </a:t>
            </a:r>
            <a:endParaRPr lang="pt-BR" sz="3000" b="1" dirty="0" smtClean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000" b="1" dirty="0">
                <a:solidFill>
                  <a:srgbClr val="006600"/>
                </a:solidFill>
              </a:rPr>
              <a:t>	</a:t>
            </a:r>
            <a:r>
              <a:rPr lang="pt-BR" sz="3000" b="1" dirty="0" smtClean="0">
                <a:solidFill>
                  <a:srgbClr val="006600"/>
                </a:solidFill>
              </a:rPr>
              <a:t>					</a:t>
            </a:r>
            <a:r>
              <a:rPr lang="pt-BR" sz="3000" dirty="0" smtClean="0">
                <a:solidFill>
                  <a:srgbClr val="006600"/>
                </a:solidFill>
              </a:rPr>
              <a:t>(</a:t>
            </a:r>
            <a:r>
              <a:rPr lang="pt-BR" sz="3000" dirty="0" err="1">
                <a:solidFill>
                  <a:srgbClr val="006600"/>
                </a:solidFill>
              </a:rPr>
              <a:t>Ef</a:t>
            </a:r>
            <a:r>
              <a:rPr lang="pt-BR" sz="3000" dirty="0">
                <a:solidFill>
                  <a:srgbClr val="006600"/>
                </a:solidFill>
              </a:rPr>
              <a:t> 1. </a:t>
            </a:r>
            <a:r>
              <a:rPr lang="pt-BR" sz="3000" dirty="0" smtClean="0">
                <a:solidFill>
                  <a:srgbClr val="006600"/>
                </a:solidFill>
              </a:rPr>
              <a:t>13,14</a:t>
            </a:r>
            <a:r>
              <a:rPr lang="pt-BR" sz="3000" dirty="0">
                <a:solidFill>
                  <a:srgbClr val="006600"/>
                </a:solidFill>
              </a:rPr>
              <a:t>)</a:t>
            </a:r>
            <a:r>
              <a:rPr lang="pt-BR" sz="17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 smtClean="0">
                <a:solidFill>
                  <a:srgbClr val="006600"/>
                </a:solidFill>
              </a:rPr>
              <a:t>- </a:t>
            </a:r>
            <a:r>
              <a:rPr lang="pt-BR" sz="4300" b="1" dirty="0">
                <a:solidFill>
                  <a:srgbClr val="006600"/>
                </a:solidFill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27031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600" b="1" i="1" dirty="0">
                <a:solidFill>
                  <a:srgbClr val="00B050"/>
                </a:solidFill>
                <a:cs typeface="Arial" charset="0"/>
              </a:rPr>
              <a:t>LIÇÃO 2:    Propósito da Salvação em Cristo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400" b="1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pt-BR" sz="3500" b="1" dirty="0">
                <a:solidFill>
                  <a:srgbClr val="006600"/>
                </a:solidFill>
              </a:rPr>
              <a:t>Introdução</a:t>
            </a:r>
            <a:r>
              <a:rPr lang="pt-BR" sz="2400" b="1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						      </a:t>
            </a:r>
            <a:r>
              <a:rPr lang="pt-BR" sz="1600" b="1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pt-BR" sz="2400" b="1" dirty="0">
              <a:solidFill>
                <a:srgbClr val="EEECE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	Iniciando o estudo da carta de Paulo aos efésios, consideremos que esta pode ser dividida em </a:t>
            </a:r>
            <a:r>
              <a:rPr lang="pt-BR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duas partes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. Na primeira parte (capítulos </a:t>
            </a:r>
            <a:r>
              <a:rPr lang="pt-BR" sz="2400" dirty="0">
                <a:solidFill>
                  <a:srgbClr val="0000CC"/>
                </a:solidFill>
                <a:latin typeface="Arial" charset="0"/>
                <a:cs typeface="Arial" charset="0"/>
              </a:rPr>
              <a:t>1 a 3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), o apóstolo, num dos trechos mais profundos da Bíblia, </a:t>
            </a:r>
            <a:r>
              <a:rPr lang="pt-BR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transmite o 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transbordar da revelação divina; fala do mistério da salvação e da eleição divina, com os cristãos </a:t>
            </a:r>
            <a:r>
              <a:rPr lang="pt-BR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sendo um 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só povo no mérito da morte de Cristo. Na segunda parte (capítulos </a:t>
            </a:r>
            <a:r>
              <a:rPr lang="pt-BR" sz="2400" dirty="0">
                <a:solidFill>
                  <a:srgbClr val="0000CC"/>
                </a:solidFill>
                <a:latin typeface="Arial" charset="0"/>
                <a:cs typeface="Arial" charset="0"/>
              </a:rPr>
              <a:t>4 a 6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), ele exorta sobre a nova </a:t>
            </a:r>
            <a:r>
              <a:rPr lang="pt-BR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vida que 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os cristãos devem ter por estarem unidos a Cristo</a:t>
            </a:r>
            <a:r>
              <a:rPr lang="pt-BR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  <a:endParaRPr lang="pt-BR" sz="2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600" b="1" i="1" dirty="0">
                <a:solidFill>
                  <a:srgbClr val="00B050"/>
                </a:solidFill>
                <a:cs typeface="Arial" charset="0"/>
              </a:rPr>
              <a:t>LIÇÃO 2:    Propósito da Salvação em Cristo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400" b="1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pt-BR" sz="3500" b="1" dirty="0">
                <a:solidFill>
                  <a:srgbClr val="006600"/>
                </a:solidFill>
              </a:rPr>
              <a:t>Introdução</a:t>
            </a:r>
            <a:r>
              <a:rPr lang="pt-BR" sz="2400" b="1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						      </a:t>
            </a:r>
            <a:r>
              <a:rPr lang="pt-BR" sz="1600" b="1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2400" b="1" dirty="0" smtClean="0">
              <a:solidFill>
                <a:srgbClr val="EEECE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Paulo 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ainda exemplifica a união do povo de Deus usando três figuras para a Igreja: a de um corpo</a:t>
            </a:r>
            <a:r>
              <a:rPr lang="pt-BR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, do 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qual Cristo é a cabeça (</a:t>
            </a:r>
            <a:r>
              <a:rPr lang="pt-BR" sz="2400" dirty="0" err="1">
                <a:solidFill>
                  <a:srgbClr val="0000CC"/>
                </a:solidFill>
                <a:latin typeface="Arial" charset="0"/>
                <a:cs typeface="Arial" charset="0"/>
              </a:rPr>
              <a:t>Ef</a:t>
            </a:r>
            <a:r>
              <a:rPr lang="pt-BR" sz="2400" dirty="0">
                <a:solidFill>
                  <a:srgbClr val="0000CC"/>
                </a:solidFill>
                <a:latin typeface="Arial" charset="0"/>
                <a:cs typeface="Arial" charset="0"/>
              </a:rPr>
              <a:t> 1.22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); a de um edifício, do qual Cristo é o fundamento (</a:t>
            </a:r>
            <a:r>
              <a:rPr lang="pt-BR" sz="2400" dirty="0" err="1">
                <a:solidFill>
                  <a:srgbClr val="0000CC"/>
                </a:solidFill>
                <a:latin typeface="Arial" charset="0"/>
                <a:cs typeface="Arial" charset="0"/>
              </a:rPr>
              <a:t>Ef</a:t>
            </a:r>
            <a:r>
              <a:rPr lang="pt-BR" sz="2400" dirty="0">
                <a:solidFill>
                  <a:srgbClr val="0000CC"/>
                </a:solidFill>
                <a:latin typeface="Arial" charset="0"/>
                <a:cs typeface="Arial" charset="0"/>
              </a:rPr>
              <a:t> 2.20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); e a de </a:t>
            </a:r>
            <a:r>
              <a:rPr lang="pt-BR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um casal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, no qual a Igreja é a esposa, e Cristo é o marido (</a:t>
            </a:r>
            <a:r>
              <a:rPr lang="pt-BR" sz="2400" dirty="0" err="1">
                <a:solidFill>
                  <a:srgbClr val="0000CC"/>
                </a:solidFill>
                <a:latin typeface="Arial" charset="0"/>
                <a:cs typeface="Arial" charset="0"/>
              </a:rPr>
              <a:t>Ef</a:t>
            </a:r>
            <a:r>
              <a:rPr lang="pt-BR" sz="2400" dirty="0">
                <a:solidFill>
                  <a:srgbClr val="0000CC"/>
                </a:solidFill>
                <a:latin typeface="Arial" charset="0"/>
                <a:cs typeface="Arial" charset="0"/>
              </a:rPr>
              <a:t> 5.25</a:t>
            </a:r>
            <a:r>
              <a:rPr lang="pt-BR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).</a:t>
            </a:r>
            <a:endParaRPr lang="pt-BR" sz="2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0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1313</Words>
  <Application>Microsoft Office PowerPoint</Application>
  <PresentationFormat>Apresentação na tela (4:3)</PresentationFormat>
  <Paragraphs>206</Paragraphs>
  <Slides>37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Tema do Office</vt:lpstr>
      <vt:lpstr>Apresentação do PowerPoint</vt:lpstr>
      <vt:lpstr>Apresentação do PowerPoint</vt:lpstr>
      <vt:lpstr>CARTA AOS EFÉSIOS LIÇÃO 2:    Propósito da Salvação em Cristo</vt:lpstr>
      <vt:lpstr>Apresentação do PowerPoint</vt:lpstr>
      <vt:lpstr>Apresentação do PowerPoint</vt:lpstr>
      <vt:lpstr>CARTA AOS EFÉSIOS LIÇÃO 2:    Propósito da Salvação em Cristo</vt:lpstr>
      <vt:lpstr>CARTA AOS EFÉSIOS LIÇÃO 2:    Propósito da Salvação em Cristo</vt:lpstr>
      <vt:lpstr>CARTA AOS EFÉSIOS LIÇÃO 2:    Propósito da Salvação em Cristo</vt:lpstr>
      <vt:lpstr>CARTA AOS EFÉSIOS LIÇÃO 2:    Propósito da Salvação em Cristo</vt:lpstr>
      <vt:lpstr>Apresentação do PowerPoint</vt:lpstr>
      <vt:lpstr>CARTA AOS EFÉSIOS LIÇÃO 2:    Propósito da Salvação em Cristo</vt:lpstr>
      <vt:lpstr>Apresentação do PowerPoint</vt:lpstr>
      <vt:lpstr>CARTA AOS EFÉSIOS LIÇÃO 2:    Propósito da Salvação em Cristo</vt:lpstr>
      <vt:lpstr>Apresentação do PowerPoint</vt:lpstr>
      <vt:lpstr>CARTA AOS EFÉSIOS LIÇÃO 2:    Propósito da Salvação em Cristo</vt:lpstr>
      <vt:lpstr>Apresentação do PowerPoint</vt:lpstr>
      <vt:lpstr>CARTA AOS EFÉSIOS LIÇÃO 2:    Propósito da Salvação em Cristo</vt:lpstr>
      <vt:lpstr>Apresentação do PowerPoint</vt:lpstr>
      <vt:lpstr>CARTA AOS EFÉSIOS LIÇÃO 2:    Propósito da Salvação em Cristo</vt:lpstr>
      <vt:lpstr>Apresentação do PowerPoint</vt:lpstr>
      <vt:lpstr>CARTA AOS EFÉSIOS LIÇÃO 2:    Propósito da Salvação em Cristo</vt:lpstr>
      <vt:lpstr>Apresentação do PowerPoint</vt:lpstr>
      <vt:lpstr>CARTA AOS EFÉSIOS LIÇÃO 2:    Propósito da Salvação em Cristo</vt:lpstr>
      <vt:lpstr>Apresentação do PowerPoint</vt:lpstr>
      <vt:lpstr>CARTA AOS EFÉSIOS LIÇÃO 2:    Propósito da Salvação em Cristo</vt:lpstr>
      <vt:lpstr>Apresentação do PowerPoint</vt:lpstr>
      <vt:lpstr>CARTA AOS EFÉSIOS LIÇÃO 2:    Propósito da Salvação em Cristo</vt:lpstr>
      <vt:lpstr>Apresentação do PowerPoint</vt:lpstr>
      <vt:lpstr>CARTA AOS EFÉSIOS LIÇÃO 2:    Propósito da Salvação em Cristo</vt:lpstr>
      <vt:lpstr>Apresentação do PowerPoint</vt:lpstr>
      <vt:lpstr>CARTA AOS EFÉSIOS LIÇÃO 2:    Propósito da Salvação em Cristo</vt:lpstr>
      <vt:lpstr>Apresentação do PowerPoint</vt:lpstr>
      <vt:lpstr>CARTA AOS EFÉSIOS LIÇÃO 2:    Propósito da Salvação em Cristo</vt:lpstr>
      <vt:lpstr>CARTA AOS EFÉSIOS LIÇÃO 2:    Propósito da Salvação em Cristo</vt:lpstr>
      <vt:lpstr>CARTA AOS EFÉSIOS LIÇÃO 2:    Propósito da Salvação em Cristo</vt:lpstr>
      <vt:lpstr>CARTA AOS EFÉSIOS LIÇÃO 2:    Propósito da Salvação em Cristo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PARÁBOLAS</dc:title>
  <dc:creator>I.G.V</dc:creator>
  <cp:lastModifiedBy>I.G.V</cp:lastModifiedBy>
  <cp:revision>79</cp:revision>
  <dcterms:created xsi:type="dcterms:W3CDTF">2017-03-28T13:10:15Z</dcterms:created>
  <dcterms:modified xsi:type="dcterms:W3CDTF">2017-07-04T22:47:54Z</dcterms:modified>
</cp:coreProperties>
</file>