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59" r:id="rId3"/>
    <p:sldId id="257" r:id="rId4"/>
    <p:sldId id="279" r:id="rId5"/>
    <p:sldId id="303" r:id="rId6"/>
    <p:sldId id="260" r:id="rId7"/>
    <p:sldId id="262" r:id="rId8"/>
    <p:sldId id="263" r:id="rId9"/>
    <p:sldId id="294" r:id="rId10"/>
    <p:sldId id="317" r:id="rId11"/>
    <p:sldId id="318" r:id="rId12"/>
    <p:sldId id="299" r:id="rId13"/>
    <p:sldId id="264" r:id="rId14"/>
    <p:sldId id="281" r:id="rId15"/>
    <p:sldId id="305" r:id="rId16"/>
    <p:sldId id="306" r:id="rId17"/>
    <p:sldId id="307" r:id="rId18"/>
    <p:sldId id="314" r:id="rId19"/>
    <p:sldId id="324" r:id="rId20"/>
    <p:sldId id="325" r:id="rId21"/>
    <p:sldId id="326" r:id="rId22"/>
    <p:sldId id="300" r:id="rId23"/>
    <p:sldId id="267" r:id="rId24"/>
    <p:sldId id="310" r:id="rId25"/>
    <p:sldId id="302" r:id="rId26"/>
    <p:sldId id="322" r:id="rId27"/>
    <p:sldId id="301" r:id="rId28"/>
    <p:sldId id="268" r:id="rId29"/>
    <p:sldId id="312" r:id="rId30"/>
    <p:sldId id="327" r:id="rId31"/>
    <p:sldId id="311" r:id="rId32"/>
    <p:sldId id="315" r:id="rId33"/>
    <p:sldId id="304" r:id="rId34"/>
    <p:sldId id="313" r:id="rId35"/>
    <p:sldId id="298" r:id="rId36"/>
    <p:sldId id="297" r:id="rId37"/>
    <p:sldId id="31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4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0741A-BE66-4E16-82F7-21D5AC6B5DB7}" type="slidenum">
              <a:rPr lang="pt-BR"/>
              <a:pPr/>
              <a:t>20</a:t>
            </a:fld>
            <a:endParaRPr lang="pt-BR"/>
          </a:p>
        </p:txBody>
      </p:sp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0875" indent="-2508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01713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3350" indent="-201613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03400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sz="1600" b="0">
              <a:solidFill>
                <a:schemeClr val="bg1"/>
              </a:solidFill>
              <a:effectLst/>
            </a:endParaRPr>
          </a:p>
        </p:txBody>
      </p:sp>
      <p:sp>
        <p:nvSpPr>
          <p:cNvPr id="1771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5512" cy="35099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0741A-BE66-4E16-82F7-21D5AC6B5DB7}" type="slidenum">
              <a:rPr lang="pt-BR"/>
              <a:pPr/>
              <a:t>21</a:t>
            </a:fld>
            <a:endParaRPr lang="pt-BR"/>
          </a:p>
        </p:txBody>
      </p:sp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0875" indent="-2508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01713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3350" indent="-201613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03400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sz="1600" b="0">
              <a:solidFill>
                <a:schemeClr val="bg1"/>
              </a:solidFill>
              <a:effectLst/>
            </a:endParaRPr>
          </a:p>
        </p:txBody>
      </p:sp>
      <p:sp>
        <p:nvSpPr>
          <p:cNvPr id="1771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5512" cy="35099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As batalhas aparecerem no mundo físico, contudo são espirituais e, em aulas à frente, teremos instruções específicas  para vencê-las.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0EF02-D592-4BC0-8CCD-22DA2203E3DF}" type="slidenum">
              <a:rPr lang="pt-BR"/>
              <a:pPr/>
              <a:t>26</a:t>
            </a:fld>
            <a:endParaRPr lang="pt-BR"/>
          </a:p>
        </p:txBody>
      </p:sp>
      <p:sp>
        <p:nvSpPr>
          <p:cNvPr id="187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0875" indent="-2508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01713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3350" indent="-201613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03400" indent="-200025" algn="l" defTabSz="393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sz="1600" b="0">
              <a:solidFill>
                <a:schemeClr val="bg1"/>
              </a:solidFill>
              <a:effectLst/>
            </a:endParaRPr>
          </a:p>
        </p:txBody>
      </p:sp>
      <p:sp>
        <p:nvSpPr>
          <p:cNvPr id="1873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5512" cy="35099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A preocupação do obreiro deve ser realizar a obra a exemplo de Éfeso, os resultados para o Reino de Deus serão os mesmos. Não há força das trevas para resistir à pregação e ao ensino da Palavra de Deus. O que transforma uma cidade não são movimentos causados pelo homem, mas sim manifestações poderosas de Deus. </a:t>
            </a:r>
            <a:endParaRPr lang="pt-BR" sz="1200" b="1" dirty="0" smtClean="0">
              <a:cs typeface="Arial" pitchFamily="34" charset="0"/>
            </a:endParaRP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Nesta primeira LIÇÃO vamos fazer um estudo Histórico da carta, importante para UM  MELHOR   ENTENDIMENTO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7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r>
              <a:rPr lang="pt-BR" b="1" dirty="0" smtClean="0"/>
              <a:t>10 E durou isto por espaço de dois anos, de tal maneira que todos os que habitavam na Ásia ouviram a palavra do Senhor Jesus, tanto judeus como gregos.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19. 10 E durou isto por espaço de dois anos, de tal maneira que todos os que habitavam na Ásia ouviram a palavra do Senhor Jesus, tanto judeus como gregos.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l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2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atmos_7_igrejas_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C00000"/>
                </a:solidFill>
              </a:rPr>
              <a:t>I – Paulo em </a:t>
            </a:r>
            <a:r>
              <a:rPr lang="pt-BR" sz="4000" b="1" dirty="0" smtClean="0">
                <a:solidFill>
                  <a:srgbClr val="C000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 – Grandes Batalhas </a:t>
            </a:r>
            <a:r>
              <a:rPr lang="pt-BR" sz="3600" b="1" dirty="0" smtClean="0">
                <a:solidFill>
                  <a:srgbClr val="0066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 – Zelo e Cuidado pela Obra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063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Paulo em </a:t>
            </a:r>
            <a:r>
              <a:rPr lang="pt-BR" sz="2800" b="1" dirty="0" smtClean="0">
                <a:solidFill>
                  <a:srgbClr val="006600"/>
                </a:solidFill>
              </a:rPr>
              <a:t>Éfeso	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1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/>
              <a:t>Os primeiros relatos de Paulo em Éfeso encontram-se em </a:t>
            </a:r>
            <a:r>
              <a:rPr lang="pt-BR" sz="2800" dirty="0">
                <a:solidFill>
                  <a:srgbClr val="0000CC"/>
                </a:solidFill>
              </a:rPr>
              <a:t>Atos 18.19-21</a:t>
            </a:r>
            <a:r>
              <a:rPr lang="pt-BR" sz="2800" dirty="0"/>
              <a:t>, momento da sua 2ª Viagem Missionária, ocasião em que não permaneceu muito tempo na cidade, diferentemente da 3ª Viagem, </a:t>
            </a:r>
            <a:r>
              <a:rPr lang="pt-BR" sz="2800" dirty="0" smtClean="0"/>
              <a:t>registrada no </a:t>
            </a:r>
            <a:r>
              <a:rPr lang="pt-BR" sz="2800" dirty="0"/>
              <a:t>capítulo 19, quando permaneceu ali por um espaço de 2 anos (cf. verso </a:t>
            </a:r>
            <a:r>
              <a:rPr lang="pt-BR" sz="2800" dirty="0">
                <a:solidFill>
                  <a:srgbClr val="0000CC"/>
                </a:solidFill>
              </a:rPr>
              <a:t>10</a:t>
            </a:r>
            <a:r>
              <a:rPr lang="pt-BR" sz="2800" dirty="0" smtClean="0"/>
              <a:t>).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Atos 18.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18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E Paulo, </a:t>
            </a:r>
            <a:r>
              <a:rPr lang="pt-BR" sz="2800" dirty="0" smtClean="0">
                <a:solidFill>
                  <a:srgbClr val="0000CC"/>
                </a:solidFill>
              </a:rPr>
              <a:t>. . .  </a:t>
            </a:r>
            <a:r>
              <a:rPr lang="pt-BR" sz="2800" dirty="0">
                <a:solidFill>
                  <a:srgbClr val="0000CC"/>
                </a:solidFill>
              </a:rPr>
              <a:t>navegou para a Síria e, com ele, Priscila e </a:t>
            </a:r>
            <a:r>
              <a:rPr lang="pt-BR" sz="2800" dirty="0" err="1" smtClean="0">
                <a:solidFill>
                  <a:srgbClr val="0000CC"/>
                </a:solidFill>
              </a:rPr>
              <a:t>Áqüila</a:t>
            </a:r>
            <a:r>
              <a:rPr lang="pt-BR" sz="2800" dirty="0" smtClean="0">
                <a:solidFill>
                  <a:srgbClr val="0000CC"/>
                </a:solidFill>
              </a:rPr>
              <a:t> . . .</a:t>
            </a:r>
            <a:endParaRPr lang="pt-BR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19  </a:t>
            </a:r>
            <a:r>
              <a:rPr lang="pt-BR" sz="2800" dirty="0">
                <a:solidFill>
                  <a:srgbClr val="0000CC"/>
                </a:solidFill>
              </a:rPr>
              <a:t>E chegou a Éfeso e deixou-os ali; mas ele, entrando na sinagoga, disputava com os judeus.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20  E, rogando-lhe eles que ficasse por mais algum tempo, não conveio nisso.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21  Antes, se despediu deles, dizendo: Querendo Deus, outra vez voltarei a vós. E partiu de Éfeso.</a:t>
            </a:r>
            <a:endParaRPr lang="pt-B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Paulo em </a:t>
            </a:r>
            <a:r>
              <a:rPr lang="pt-BR" sz="2800" b="1" dirty="0" smtClean="0">
                <a:solidFill>
                  <a:srgbClr val="006600"/>
                </a:solidFill>
              </a:rPr>
              <a:t>Éfeso	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2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/>
              <a:t>Neste </a:t>
            </a:r>
            <a:r>
              <a:rPr lang="pt-BR" sz="2800" dirty="0"/>
              <a:t>período de tempo, todos os habitantes da Ásia ouviram a pregação do Evangelho, tanto judeus como gregos. Nesta região parece que não existiu apenas uma igreja, mas sim um conjunto delas espalhadas pela região – isto se depreende da leitura do próprio verso </a:t>
            </a:r>
            <a:r>
              <a:rPr lang="pt-BR" sz="2800" dirty="0" smtClean="0">
                <a:solidFill>
                  <a:srgbClr val="0000CC"/>
                </a:solidFill>
              </a:rPr>
              <a:t>10.</a:t>
            </a:r>
            <a:r>
              <a:rPr lang="pt-BR" sz="2800" dirty="0" smtClean="0"/>
              <a:t> 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4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Atos  </a:t>
            </a:r>
            <a:r>
              <a:rPr lang="pt-BR" sz="2800" dirty="0" smtClean="0">
                <a:solidFill>
                  <a:srgbClr val="0000CC"/>
                </a:solidFill>
              </a:rPr>
              <a:t>19</a:t>
            </a:r>
            <a:r>
              <a:rPr lang="pt-BR" sz="2800" dirty="0">
                <a:solidFill>
                  <a:srgbClr val="0000CC"/>
                </a:solidFill>
              </a:rPr>
              <a:t>. </a:t>
            </a:r>
            <a:r>
              <a:rPr lang="pt-BR" sz="2800" dirty="0" smtClean="0">
                <a:solidFill>
                  <a:srgbClr val="0000CC"/>
                </a:solidFill>
              </a:rPr>
              <a:t>10 </a:t>
            </a:r>
            <a:r>
              <a:rPr lang="pt-BR" sz="2800" dirty="0">
                <a:solidFill>
                  <a:srgbClr val="0000CC"/>
                </a:solidFill>
              </a:rPr>
              <a:t>E durou isto por espaço de dois anos, de tal maneira que </a:t>
            </a:r>
            <a:r>
              <a:rPr lang="pt-BR" sz="2800" u="sng" dirty="0">
                <a:solidFill>
                  <a:srgbClr val="0000CC"/>
                </a:solidFill>
              </a:rPr>
              <a:t>todos os que habitavam na Ásia </a:t>
            </a:r>
            <a:r>
              <a:rPr lang="pt-BR" sz="2800" dirty="0">
                <a:solidFill>
                  <a:srgbClr val="0000CC"/>
                </a:solidFill>
              </a:rPr>
              <a:t>ouviram a palavra do Senhor Jesus, tanto judeus como gregos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4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Paulo em </a:t>
            </a:r>
            <a:r>
              <a:rPr lang="pt-BR" sz="2800" b="1" dirty="0" smtClean="0">
                <a:solidFill>
                  <a:srgbClr val="006600"/>
                </a:solidFill>
              </a:rPr>
              <a:t>Éfeso	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3</a:t>
            </a:r>
          </a:p>
          <a:p>
            <a:pPr marL="0" lvl="0" indent="0">
              <a:buNone/>
            </a:pPr>
            <a:endParaRPr lang="pt-BR" sz="11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/>
              <a:t>O </a:t>
            </a:r>
            <a:r>
              <a:rPr lang="pt-BR" sz="2800" dirty="0"/>
              <a:t>trabalho realizado com afinco nesta cidade – na sinagoga por espaço de 3 meses e mais na escola de um certo Tirano (vv. </a:t>
            </a:r>
            <a:r>
              <a:rPr lang="pt-BR" sz="2800" dirty="0">
                <a:solidFill>
                  <a:srgbClr val="0000CC"/>
                </a:solidFill>
              </a:rPr>
              <a:t>8 e 9</a:t>
            </a:r>
            <a:r>
              <a:rPr lang="pt-BR" sz="2800" dirty="0"/>
              <a:t>) – resultou em muitas conversões que eram confessadas publicamente. Diz o </a:t>
            </a:r>
            <a:r>
              <a:rPr lang="pt-BR" sz="2800" dirty="0" smtClean="0"/>
              <a:t>versos </a:t>
            </a:r>
            <a:r>
              <a:rPr lang="pt-BR" sz="2800" dirty="0" smtClean="0">
                <a:solidFill>
                  <a:srgbClr val="0000CC"/>
                </a:solidFill>
              </a:rPr>
              <a:t>18 e </a:t>
            </a:r>
            <a:r>
              <a:rPr lang="pt-BR" sz="2800" dirty="0">
                <a:solidFill>
                  <a:srgbClr val="0000CC"/>
                </a:solidFill>
              </a:rPr>
              <a:t>19</a:t>
            </a:r>
            <a:r>
              <a:rPr lang="pt-BR" sz="2800" dirty="0"/>
              <a:t> do capítulo </a:t>
            </a:r>
            <a:r>
              <a:rPr lang="pt-BR" sz="2800" dirty="0">
                <a:solidFill>
                  <a:srgbClr val="0000CC"/>
                </a:solidFill>
              </a:rPr>
              <a:t>19</a:t>
            </a:r>
            <a:r>
              <a:rPr lang="pt-BR" sz="2800" dirty="0"/>
              <a:t> de Atos que muitos dos seguiam artes mágicas queimavam seus livros na presença de todos. Tão grande obra tem explicação no verso 20: “</a:t>
            </a:r>
            <a:r>
              <a:rPr lang="pt-BR" sz="2800" dirty="0">
                <a:solidFill>
                  <a:srgbClr val="0000CC"/>
                </a:solidFill>
              </a:rPr>
              <a:t>Assim, a palavra do Senhor crescia poderosamente e prevalecia</a:t>
            </a:r>
            <a:r>
              <a:rPr lang="pt-BR" sz="2800" dirty="0"/>
              <a:t>”. 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4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rgbClr val="0000CC"/>
                </a:solidFill>
              </a:rPr>
              <a:t>Atos  19</a:t>
            </a:r>
            <a:r>
              <a:rPr lang="pt-BR" sz="2600" dirty="0">
                <a:solidFill>
                  <a:srgbClr val="0000CC"/>
                </a:solidFill>
              </a:rPr>
              <a:t>. </a:t>
            </a:r>
            <a:r>
              <a:rPr lang="pt-BR" sz="2600" dirty="0" smtClean="0">
                <a:solidFill>
                  <a:srgbClr val="0000CC"/>
                </a:solidFill>
              </a:rPr>
              <a:t>  8  </a:t>
            </a:r>
            <a:r>
              <a:rPr lang="pt-BR" sz="2600" dirty="0">
                <a:solidFill>
                  <a:srgbClr val="0000CC"/>
                </a:solidFill>
              </a:rPr>
              <a:t>E, entrando na sinagoga, falou ousadamente por espaço de três meses, disputando e persuadindo-os acerca do Reino de </a:t>
            </a:r>
            <a:r>
              <a:rPr lang="pt-BR" sz="2600" dirty="0" smtClean="0">
                <a:solidFill>
                  <a:srgbClr val="0000CC"/>
                </a:solidFill>
              </a:rPr>
              <a:t>Deus.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0000CC"/>
                </a:solidFill>
              </a:rPr>
              <a:t>9 </a:t>
            </a:r>
            <a:r>
              <a:rPr lang="pt-BR" sz="2600" dirty="0">
                <a:solidFill>
                  <a:srgbClr val="0000CC"/>
                </a:solidFill>
              </a:rPr>
              <a:t>Mas, como alguns deles se endurecessem e não obedecessem, falando mal do Caminho perante a multidão, retirou-se deles e separou os discípulos, disputando todos os dias na escola de um certo Tirano</a:t>
            </a:r>
            <a:r>
              <a:rPr lang="pt-BR" sz="26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0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18  </a:t>
            </a:r>
            <a:r>
              <a:rPr lang="pt-BR" sz="2800" dirty="0">
                <a:solidFill>
                  <a:srgbClr val="002060"/>
                </a:solidFill>
              </a:rPr>
              <a:t>Muitos dos que tinham crido vinham, confessando e publicando os seus feitos.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2060"/>
                </a:solidFill>
              </a:rPr>
              <a:t>19  Também muitos dos que seguiam artes mágicas trouxeram os seus livros e os queimaram na presença de todos, e, feita a conta do seu preço, acharam que montava a </a:t>
            </a:r>
            <a:r>
              <a:rPr lang="pt-BR" sz="2800" dirty="0" err="1">
                <a:solidFill>
                  <a:srgbClr val="002060"/>
                </a:solidFill>
              </a:rPr>
              <a:t>cinqüenta</a:t>
            </a:r>
            <a:r>
              <a:rPr lang="pt-BR" sz="2800" dirty="0">
                <a:solidFill>
                  <a:srgbClr val="002060"/>
                </a:solidFill>
              </a:rPr>
              <a:t> mil peças de prata</a:t>
            </a:r>
            <a:r>
              <a:rPr lang="pt-BR" sz="2800" dirty="0" smtClean="0">
                <a:solidFill>
                  <a:srgbClr val="002060"/>
                </a:solidFill>
              </a:rPr>
              <a:t>.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50" y="-350838"/>
            <a:ext cx="9632950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800" b="1" i="1" dirty="0">
                <a:solidFill>
                  <a:srgbClr val="00B050"/>
                </a:solidFill>
                <a:cs typeface="Arial" charset="0"/>
              </a:rPr>
              <a:t>LIÇÃO  </a:t>
            </a:r>
            <a:r>
              <a:rPr lang="pt-BR" sz="4800" b="1" i="1" dirty="0" smtClean="0">
                <a:solidFill>
                  <a:srgbClr val="00B050"/>
                </a:solidFill>
                <a:cs typeface="Arial" charset="0"/>
              </a:rPr>
              <a:t>1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800" b="1" i="1" dirty="0" smtClean="0">
                <a:solidFill>
                  <a:srgbClr val="00B050"/>
                </a:solidFill>
                <a:cs typeface="Arial" charset="0"/>
              </a:rPr>
              <a:t>O </a:t>
            </a:r>
            <a:r>
              <a:rPr lang="pt-BR" sz="4800" b="1" i="1" dirty="0">
                <a:solidFill>
                  <a:srgbClr val="00B050"/>
                </a:solidFill>
                <a:cs typeface="Arial" charset="0"/>
              </a:rPr>
              <a:t>Evangelho Chega a Éfeso</a:t>
            </a:r>
            <a:endParaRPr lang="pt-BR" sz="48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815975" y="173038"/>
            <a:ext cx="738981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 defTabSz="407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74688" indent="-260350" algn="l" defTabSz="407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36638" indent="-207963" algn="l" defTabSz="407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50975" indent="-206375" algn="l" defTabSz="407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6900" indent="-207963" algn="l" defTabSz="407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sz="1600" b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70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65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Paulo em </a:t>
            </a:r>
            <a:r>
              <a:rPr lang="pt-BR" sz="3600" b="1" dirty="0" smtClean="0">
                <a:solidFill>
                  <a:srgbClr val="0066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000" b="1" dirty="0">
                <a:solidFill>
                  <a:srgbClr val="C00000"/>
                </a:solidFill>
              </a:rPr>
              <a:t>II – Grandes Batalhas </a:t>
            </a:r>
            <a:r>
              <a:rPr lang="pt-BR" sz="4000" b="1" dirty="0" smtClean="0">
                <a:solidFill>
                  <a:srgbClr val="C000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 – Zelo e Cuidado pela Obra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063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– Grandes Batalhas </a:t>
            </a:r>
            <a:r>
              <a:rPr lang="pt-BR" sz="2800" b="1" dirty="0" smtClean="0">
                <a:solidFill>
                  <a:srgbClr val="006600"/>
                </a:solidFill>
              </a:rPr>
              <a:t>Espirituais			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/>
              <a:t> Éfeso era a cidade onde se encontrava o templo da grande deusa Diana, cujo prestígio começa a cair em descrédito com o crescimento poderoso da Palavra de Deus. E não só ela como também a profissão dos artífices. Esse é o resultado de um trabalho </a:t>
            </a:r>
            <a:r>
              <a:rPr lang="pt-BR" sz="2800" dirty="0" smtClean="0"/>
              <a:t>sério</a:t>
            </a:r>
            <a:r>
              <a:rPr lang="pt-BR" sz="2800" dirty="0"/>
              <a:t>, com a pregação e ensino da Palavra de Deus. 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– Grandes Batalhas </a:t>
            </a:r>
            <a:r>
              <a:rPr lang="pt-BR" sz="2800" b="1" dirty="0" smtClean="0">
                <a:solidFill>
                  <a:srgbClr val="006600"/>
                </a:solidFill>
              </a:rPr>
              <a:t>Espirituais			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/>
              <a:t> </a:t>
            </a:r>
            <a:r>
              <a:rPr lang="pt-BR" sz="2800" dirty="0" smtClean="0"/>
              <a:t>Mas</a:t>
            </a:r>
            <a:r>
              <a:rPr lang="pt-BR" sz="2800" dirty="0"/>
              <a:t>, em contrapartida, também houve muita perseguição sobre os que criam. A cidade se reúne em um grande ajuntamento para barrar o avanço daquela obra, preocupada com a sua deusa e suas profissões, e então os discípulos são perseguidos e Paulo sai da cidade (</a:t>
            </a:r>
            <a:r>
              <a:rPr lang="pt-BR" sz="2800" dirty="0">
                <a:solidFill>
                  <a:srgbClr val="0000CC"/>
                </a:solidFill>
              </a:rPr>
              <a:t>At </a:t>
            </a:r>
            <a:r>
              <a:rPr lang="pt-BR" sz="2800" dirty="0" smtClean="0">
                <a:solidFill>
                  <a:srgbClr val="0000CC"/>
                </a:solidFill>
              </a:rPr>
              <a:t>19.23-30</a:t>
            </a:r>
            <a:r>
              <a:rPr lang="pt-BR" sz="2800" dirty="0" smtClean="0"/>
              <a:t>). 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2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At </a:t>
            </a:r>
            <a:r>
              <a:rPr lang="pt-BR" sz="2200" dirty="0">
                <a:solidFill>
                  <a:srgbClr val="0000CC"/>
                </a:solidFill>
              </a:rPr>
              <a:t>19</a:t>
            </a:r>
            <a:r>
              <a:rPr lang="pt-BR" sz="2200" dirty="0" smtClean="0">
                <a:solidFill>
                  <a:srgbClr val="0000CC"/>
                </a:solidFill>
              </a:rPr>
              <a:t>. 23  </a:t>
            </a:r>
            <a:r>
              <a:rPr lang="pt-BR" sz="2200" dirty="0">
                <a:solidFill>
                  <a:srgbClr val="0000CC"/>
                </a:solidFill>
              </a:rPr>
              <a:t>Naquele mesmo tempo, houve um não pequeno alvoroço acerca do Caminho</a:t>
            </a:r>
            <a:r>
              <a:rPr lang="pt-BR" sz="2200" dirty="0" smtClean="0">
                <a:solidFill>
                  <a:srgbClr val="0000CC"/>
                </a:solidFill>
              </a:rPr>
              <a:t>.   24  </a:t>
            </a:r>
            <a:r>
              <a:rPr lang="pt-BR" sz="2200" dirty="0">
                <a:solidFill>
                  <a:srgbClr val="0000CC"/>
                </a:solidFill>
              </a:rPr>
              <a:t>Porque um certo ourives da prata, por nome Demétrio, que fazia, de prata, nichos de Diana, dava não pouco lucro aos artífices</a:t>
            </a:r>
            <a:r>
              <a:rPr lang="pt-BR" sz="2200" dirty="0" smtClean="0">
                <a:solidFill>
                  <a:srgbClr val="0000CC"/>
                </a:solidFill>
              </a:rPr>
              <a:t>,    25  </a:t>
            </a:r>
            <a:r>
              <a:rPr lang="pt-BR" sz="2200" dirty="0">
                <a:solidFill>
                  <a:srgbClr val="0000CC"/>
                </a:solidFill>
              </a:rPr>
              <a:t>aos quais, havendo-os ajuntado com os oficiais de obras semelhantes, disse: Varões, vós bem sabeis que deste ofício temos a nossa prosperidade</a:t>
            </a:r>
            <a:r>
              <a:rPr lang="pt-BR" sz="2200" dirty="0" smtClean="0">
                <a:solidFill>
                  <a:srgbClr val="0000CC"/>
                </a:solidFill>
              </a:rPr>
              <a:t>;    26  </a:t>
            </a:r>
            <a:r>
              <a:rPr lang="pt-BR" sz="2200" dirty="0">
                <a:solidFill>
                  <a:srgbClr val="0000CC"/>
                </a:solidFill>
              </a:rPr>
              <a:t>e bem vedes e ouvis que não só em Éfeso, mas até quase em toda a Ásia, este Paulo tem convencido e afastado uma grande multidão, dizendo que não são deuses os que se fazem com as mãos</a:t>
            </a:r>
            <a:r>
              <a:rPr lang="pt-BR" sz="2200" dirty="0" smtClean="0">
                <a:solidFill>
                  <a:srgbClr val="0000CC"/>
                </a:solidFill>
              </a:rPr>
              <a:t>.    27  </a:t>
            </a:r>
            <a:r>
              <a:rPr lang="pt-BR" sz="2200" dirty="0">
                <a:solidFill>
                  <a:srgbClr val="0000CC"/>
                </a:solidFill>
              </a:rPr>
              <a:t>Não somente há o perigo de que a nossa profissão caia em descrédito, mas também de que o próprio templo da grande deusa Diana seja estimado em nada, vindo a majestade daquela que toda a Ásia e o mundo veneram a ser destruída</a:t>
            </a:r>
            <a:r>
              <a:rPr lang="pt-BR" sz="2200" dirty="0" smtClean="0">
                <a:solidFill>
                  <a:srgbClr val="0000CC"/>
                </a:solidFill>
              </a:rPr>
              <a:t>.    28  </a:t>
            </a:r>
            <a:r>
              <a:rPr lang="pt-BR" sz="2200" dirty="0">
                <a:solidFill>
                  <a:srgbClr val="0000CC"/>
                </a:solidFill>
              </a:rPr>
              <a:t>Ouvindo isto, encheram-se de ira e clamaram, dizendo: Grande é a Diana dos efésios</a:t>
            </a:r>
            <a:r>
              <a:rPr lang="pt-BR" sz="2200" dirty="0" smtClean="0">
                <a:solidFill>
                  <a:srgbClr val="0000CC"/>
                </a:solidFill>
              </a:rPr>
              <a:t>! 29 E encheu-se de </a:t>
            </a:r>
            <a:r>
              <a:rPr lang="pt-BR" sz="2200" dirty="0">
                <a:solidFill>
                  <a:srgbClr val="0000CC"/>
                </a:solidFill>
              </a:rPr>
              <a:t>confusão toda a cidade, e unânimes correram ao teatro, arrebatando a Gaio e a Aristarco, macedônios, companheiros de Paulo na viagem. 30  E, querendo Paulo apresentar-se ao povo, não </a:t>
            </a:r>
            <a:r>
              <a:rPr lang="pt-BR" sz="2200" dirty="0" err="1">
                <a:solidFill>
                  <a:srgbClr val="0000CC"/>
                </a:solidFill>
              </a:rPr>
              <a:t>lho</a:t>
            </a:r>
            <a:r>
              <a:rPr lang="pt-BR" sz="2200" dirty="0">
                <a:solidFill>
                  <a:srgbClr val="0000CC"/>
                </a:solidFill>
              </a:rPr>
              <a:t> permitiram os discípulos</a:t>
            </a:r>
            <a:r>
              <a:rPr lang="pt-BR" sz="2200" dirty="0" smtClean="0">
                <a:solidFill>
                  <a:srgbClr val="0000CC"/>
                </a:solidFill>
              </a:rPr>
              <a:t>.</a:t>
            </a:r>
            <a:endParaRPr lang="pt-BR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70" name="Object 1"/>
          <p:cNvGraphicFramePr>
            <a:graphicFrameLocks noChangeAspect="1"/>
          </p:cNvGraphicFramePr>
          <p:nvPr/>
        </p:nvGraphicFramePr>
        <p:xfrm>
          <a:off x="782638" y="1928813"/>
          <a:ext cx="83597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9655200" imgH="4715280" progId="">
                  <p:embed/>
                </p:oleObj>
              </mc:Choice>
              <mc:Fallback>
                <p:oleObj r:id="rId4" imgW="9655200" imgH="4715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928813"/>
                        <a:ext cx="8359775" cy="4276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63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590550"/>
            <a:ext cx="37560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5715000" y="6389688"/>
            <a:ext cx="32400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74688" indent="-260350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36638" indent="-207963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50975" indent="-206375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6900" indent="-207963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8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500">
                <a:solidFill>
                  <a:srgbClr val="FFFF99"/>
                </a:solidFill>
                <a:effectLst/>
                <a:latin typeface="Verdana" pitchFamily="34" charset="0"/>
              </a:rPr>
              <a:t>Estátua de Diana</a:t>
            </a:r>
          </a:p>
        </p:txBody>
      </p:sp>
      <p:sp>
        <p:nvSpPr>
          <p:cNvPr id="186374" name="Text Box 5"/>
          <p:cNvSpPr txBox="1">
            <a:spLocks noChangeArrowheads="1"/>
          </p:cNvSpPr>
          <p:nvPr/>
        </p:nvSpPr>
        <p:spPr bwMode="auto">
          <a:xfrm>
            <a:off x="3648075" y="22225"/>
            <a:ext cx="32099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74688" indent="-260350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36638" indent="-207963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50975" indent="-206375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6900" indent="-207963" algn="l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8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500">
                <a:solidFill>
                  <a:srgbClr val="FFFF99"/>
                </a:solidFill>
                <a:effectLst/>
                <a:latin typeface="Verdana" pitchFamily="34" charset="0"/>
              </a:rPr>
              <a:t>Templo de Diana</a:t>
            </a:r>
          </a:p>
        </p:txBody>
      </p:sp>
    </p:spTree>
    <p:extLst>
      <p:ext uri="{BB962C8B-B14F-4D97-AF65-F5344CB8AC3E}">
        <p14:creationId xmlns:p14="http://schemas.microsoft.com/office/powerpoint/2010/main" val="3677080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Paulo em </a:t>
            </a:r>
            <a:r>
              <a:rPr lang="pt-BR" sz="3600" b="1" dirty="0" smtClean="0">
                <a:solidFill>
                  <a:srgbClr val="0066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 – Grandes Batalhas </a:t>
            </a:r>
            <a:r>
              <a:rPr lang="pt-BR" sz="3600" b="1" dirty="0" smtClean="0">
                <a:solidFill>
                  <a:srgbClr val="0066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000" b="1" dirty="0">
                <a:solidFill>
                  <a:srgbClr val="C00000"/>
                </a:solidFill>
              </a:rPr>
              <a:t>III – Zelo e Cuidado pela Obra</a:t>
            </a:r>
            <a:r>
              <a:rPr lang="pt-BR" sz="3600" b="1" dirty="0">
                <a:solidFill>
                  <a:srgbClr val="006600"/>
                </a:solidFill>
              </a:rPr>
              <a:t>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063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 – Zelo e Cuidado pela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Obra					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/>
              <a:t> Por fim, em sua última oportunidade de falar pessoalmente aos Anciãos de Éfeso, Paulo recomendou que estes apascentassem o rebanho de Deus, porquanto, após sua partida, as batalhas iriam se intensificar, exigindo dos pastores maiores cuidados com a igreja (</a:t>
            </a:r>
            <a:r>
              <a:rPr lang="pt-BR" sz="2800" dirty="0">
                <a:solidFill>
                  <a:srgbClr val="0000CC"/>
                </a:solidFill>
              </a:rPr>
              <a:t>At </a:t>
            </a:r>
            <a:r>
              <a:rPr lang="pt-BR" sz="2800" dirty="0" smtClean="0">
                <a:solidFill>
                  <a:srgbClr val="0000CC"/>
                </a:solidFill>
              </a:rPr>
              <a:t>20.17-21, 28-30 </a:t>
            </a:r>
            <a:r>
              <a:rPr lang="pt-BR" sz="2800" dirty="0" smtClean="0"/>
              <a:t>).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17 De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Mileto, mandou a Éfeso chamar os anciãos da igreja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  </a:t>
            </a:r>
            <a:r>
              <a:rPr lang="pt-BR" sz="37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logo que chegaram junto dele, disse-lhes: Vós bem sabeis, desde o primeiro dia em que entrei na Ásia, como em todo esse tempo me portei no meio de vós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   </a:t>
            </a:r>
            <a:r>
              <a:rPr lang="pt-BR" sz="37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servindo ao Senhor com toda a humildade e com muitas lágrimas e tentações que, pelas ciladas dos judeus, me sobrevieram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     </a:t>
            </a:r>
            <a:r>
              <a:rPr lang="pt-BR" sz="37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como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nada, que útil seja, deixei de vos anunciar e ensinar publicamente e pelas casas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    </a:t>
            </a:r>
            <a:r>
              <a:rPr lang="pt-BR" sz="37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testificando, tanto aos judeus como aos gregos, a conversão a Deus e a fé em nosso Senhor Jesus Cristo. </a:t>
            </a: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28  </a:t>
            </a:r>
            <a:r>
              <a:rPr lang="pt-BR" sz="3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Olhai, pois, por vós e por todo o rebanho sobre que o Espírito Santo vos constituiu bispos, para apascentardes a igreja de Deus, que ele resgatou com seu próprio sangue.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29  Porque eu sei isto: que, depois da minha partida, entrarão no meio de vós lobos cruéis, que não perdoarão o rebanho</a:t>
            </a:r>
            <a:r>
              <a:rPr lang="pt-BR" sz="3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	</a:t>
            </a:r>
            <a:r>
              <a:rPr lang="pt-BR" sz="38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pt-BR" sz="3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3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que, dentre vós mesmos, se levantarão homens que falarão coisas perversas, para atraírem os discípulos após si.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 smtClean="0">
                <a:solidFill>
                  <a:srgbClr val="00B050"/>
                </a:solidFill>
                <a:ea typeface="+mn-ea"/>
                <a:cs typeface="Arial" charset="0"/>
              </a:rPr>
              <a:t>LIÇÃO 01:   </a:t>
            </a:r>
            <a:r>
              <a:rPr lang="pt-BR" sz="4200" b="1" i="1" dirty="0">
                <a:solidFill>
                  <a:srgbClr val="00B050"/>
                </a:solidFill>
                <a:ea typeface="+mn-ea"/>
                <a:cs typeface="Arial" charset="0"/>
              </a:rPr>
              <a:t>O Evangelho Chega a </a:t>
            </a:r>
            <a:r>
              <a:rPr lang="pt-BR" sz="4200" b="1" i="1" dirty="0" smtClean="0">
                <a:solidFill>
                  <a:srgbClr val="00B050"/>
                </a:solidFill>
                <a:ea typeface="+mn-ea"/>
                <a:cs typeface="Arial" charset="0"/>
              </a:rPr>
              <a:t>Éfeso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</a:t>
            </a:r>
            <a:r>
              <a:rPr lang="pt-BR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  19.1-12</a:t>
            </a: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GVafons\geografia\MAPA3ªVIAGPAUL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r="13143" b="369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 – Zelo e Cuidado pela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Obra					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/>
              <a:t> </a:t>
            </a:r>
            <a:r>
              <a:rPr lang="pt-BR" sz="2800" dirty="0" smtClean="0"/>
              <a:t>Além </a:t>
            </a:r>
            <a:r>
              <a:rPr lang="pt-BR" sz="2800" dirty="0"/>
              <a:t>do cuidado com o rebanho, também deveria haver cuidado com eles próprios para não serem amantes de si mesmos, avarentos ou presunçosos. Porque isso seria um laço e um embaraço para o avanço da obra. E o antídoto para tal veneno espiritual é: lembrar-se sempre da palavra de nosso Senhor Jesus Cristo: “</a:t>
            </a:r>
            <a:r>
              <a:rPr lang="pt-BR" sz="2800" dirty="0">
                <a:solidFill>
                  <a:srgbClr val="0000CC"/>
                </a:solidFill>
              </a:rPr>
              <a:t>Mais bem-aventurada coisa é dar do que receber</a:t>
            </a:r>
            <a:r>
              <a:rPr lang="pt-BR" sz="2800" dirty="0"/>
              <a:t>” (</a:t>
            </a:r>
            <a:r>
              <a:rPr lang="pt-BR" sz="2800" dirty="0">
                <a:solidFill>
                  <a:srgbClr val="0000CC"/>
                </a:solidFill>
              </a:rPr>
              <a:t>At </a:t>
            </a:r>
            <a:r>
              <a:rPr lang="pt-BR" sz="2800" dirty="0" smtClean="0">
                <a:solidFill>
                  <a:srgbClr val="0000CC"/>
                </a:solidFill>
              </a:rPr>
              <a:t>20.31 e 35</a:t>
            </a:r>
            <a:r>
              <a:rPr lang="pt-BR" sz="2800" dirty="0"/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87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pt-BR" sz="3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20. </a:t>
            </a:r>
            <a:endParaRPr lang="pt-BR" sz="35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31  </a:t>
            </a:r>
            <a:r>
              <a:rPr lang="pt-BR" sz="3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Portanto, vigiai, lembrando-vos de que, durante três anos, não cessei, noite e dia, de admoestar, com lágrimas, a cada um de vós</a:t>
            </a:r>
            <a:r>
              <a:rPr lang="pt-BR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35  Tenho-vos mostrado em tudo que, trabalhando assim, é necessário auxiliar os enfermos e recordar as palavras do Senhor Jesus, que disse: Mais bem-aventurada coisa é dar do que receber.</a:t>
            </a:r>
          </a:p>
        </p:txBody>
      </p:sp>
    </p:spTree>
    <p:extLst>
      <p:ext uri="{BB962C8B-B14F-4D97-AF65-F5344CB8AC3E}">
        <p14:creationId xmlns:p14="http://schemas.microsoft.com/office/powerpoint/2010/main" val="477392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Paulo em </a:t>
            </a:r>
            <a:r>
              <a:rPr lang="pt-BR" sz="3600" b="1" dirty="0" smtClean="0">
                <a:solidFill>
                  <a:srgbClr val="0066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 – Grandes Batalhas </a:t>
            </a:r>
            <a:r>
              <a:rPr lang="pt-BR" sz="3600" b="1" dirty="0" smtClean="0">
                <a:solidFill>
                  <a:srgbClr val="0066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 – Zelo e Cuidado pela Obra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800" b="1" dirty="0">
                <a:solidFill>
                  <a:srgbClr val="C000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30937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Conclusão							1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5400" dirty="0"/>
              <a:t> </a:t>
            </a:r>
            <a:r>
              <a:rPr lang="pt-BR" sz="5400" dirty="0" smtClean="0"/>
              <a:t>O </a:t>
            </a:r>
            <a:r>
              <a:rPr lang="pt-BR" sz="5400" dirty="0"/>
              <a:t>trabalho que se iniciou em Éfeso no período da 3ª viagem não parou; agora, na época da escrita da carta – provavelmente no ano 61 d.C., Paulo continua a ensinar a igreja. Ou seja, o trabalho na obra é constante, sem intervalos. A igreja deve ser sempre instruída em todas as áreas de atuação. Isto é o que vamos estudar neste trimestre: obra espiritual, vida cristã, social, família, etc. Bom estudo! 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Paulo em </a:t>
            </a:r>
            <a:r>
              <a:rPr lang="pt-BR" sz="3600" b="1" dirty="0" smtClean="0">
                <a:solidFill>
                  <a:srgbClr val="0066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 – Grandes Batalhas </a:t>
            </a:r>
            <a:r>
              <a:rPr lang="pt-BR" sz="3600" b="1" dirty="0" smtClean="0">
                <a:solidFill>
                  <a:srgbClr val="0066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 – Zelo e Cuidado pela Obra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3172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Assim, a Palavra do Senhor crescia poderosamente e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prevalecia.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Atos </a:t>
            </a:r>
            <a:r>
              <a:rPr lang="pt-BR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19.20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700" dirty="0">
                <a:solidFill>
                  <a:srgbClr val="0000CC"/>
                </a:solidFill>
              </a:rPr>
              <a:t>At  19. </a:t>
            </a:r>
            <a:r>
              <a:rPr lang="pt-BR" sz="2700" dirty="0" smtClean="0">
                <a:solidFill>
                  <a:srgbClr val="0000CC"/>
                </a:solidFill>
              </a:rPr>
              <a:t>1 </a:t>
            </a:r>
            <a:r>
              <a:rPr lang="pt-BR" sz="2700" dirty="0">
                <a:solidFill>
                  <a:srgbClr val="0000CC"/>
                </a:solidFill>
              </a:rPr>
              <a:t>E sucedeu que, enquanto Apolo estava em Corinto, Paulo, tendo passado por todas as regiões superiores, chegou a Éfeso e, achando ali alguns discípulos</a:t>
            </a:r>
            <a:r>
              <a:rPr lang="pt-BR" sz="2700" dirty="0" smtClean="0">
                <a:solidFill>
                  <a:srgbClr val="0000CC"/>
                </a:solidFill>
              </a:rPr>
              <a:t>,    2 </a:t>
            </a:r>
            <a:r>
              <a:rPr lang="pt-BR" sz="2700" dirty="0">
                <a:solidFill>
                  <a:srgbClr val="0000CC"/>
                </a:solidFill>
              </a:rPr>
              <a:t>disse-lhes: Recebestes vós já o Espírito Santo quando crestes? E eles disseram-lhe: Nós nem ainda ouvimos que haja Espírito Santo</a:t>
            </a:r>
            <a:r>
              <a:rPr lang="pt-BR" sz="2700" dirty="0" smtClean="0">
                <a:solidFill>
                  <a:srgbClr val="0000CC"/>
                </a:solidFill>
              </a:rPr>
              <a:t>.    3 Perguntou-lhes</a:t>
            </a:r>
            <a:r>
              <a:rPr lang="pt-BR" sz="2700" dirty="0">
                <a:solidFill>
                  <a:srgbClr val="0000CC"/>
                </a:solidFill>
              </a:rPr>
              <a:t>, então: Em que sois batizados, então? E eles disseram: No batismo de João</a:t>
            </a:r>
            <a:r>
              <a:rPr lang="pt-BR" sz="2700" dirty="0" smtClean="0">
                <a:solidFill>
                  <a:srgbClr val="0000CC"/>
                </a:solidFill>
              </a:rPr>
              <a:t>.    4 Mas </a:t>
            </a:r>
            <a:r>
              <a:rPr lang="pt-BR" sz="2700" dirty="0">
                <a:solidFill>
                  <a:srgbClr val="0000CC"/>
                </a:solidFill>
              </a:rPr>
              <a:t>Paulo disse: Certamente João batizou com o batismo do arrependimento, dizendo ao povo que cresse no que após ele havia de vir, isto é, em Jesus Cristo</a:t>
            </a:r>
            <a:r>
              <a:rPr lang="pt-BR" sz="2700" dirty="0" smtClean="0">
                <a:solidFill>
                  <a:srgbClr val="0000CC"/>
                </a:solidFill>
              </a:rPr>
              <a:t>.    5 E </a:t>
            </a:r>
            <a:r>
              <a:rPr lang="pt-BR" sz="2700" dirty="0">
                <a:solidFill>
                  <a:srgbClr val="0000CC"/>
                </a:solidFill>
              </a:rPr>
              <a:t>os que ouviram foram batizados em nome do Senhor Jesus</a:t>
            </a:r>
            <a:r>
              <a:rPr lang="pt-BR" sz="2700" dirty="0" smtClean="0">
                <a:solidFill>
                  <a:srgbClr val="0000CC"/>
                </a:solidFill>
              </a:rPr>
              <a:t>.    6  </a:t>
            </a:r>
            <a:r>
              <a:rPr lang="pt-BR" sz="2700" dirty="0">
                <a:solidFill>
                  <a:srgbClr val="0000CC"/>
                </a:solidFill>
              </a:rPr>
              <a:t>E, impondo-lhes Paulo as mãos, veio sobre eles o Espírito Santo; e falavam línguas e profetizavam</a:t>
            </a:r>
            <a:r>
              <a:rPr lang="pt-BR" sz="2700" dirty="0" smtClean="0">
                <a:solidFill>
                  <a:srgbClr val="0000CC"/>
                </a:solidFill>
              </a:rPr>
              <a:t>.    7 </a:t>
            </a:r>
            <a:r>
              <a:rPr lang="pt-BR" sz="2700" dirty="0">
                <a:solidFill>
                  <a:srgbClr val="0000CC"/>
                </a:solidFill>
              </a:rPr>
              <a:t>Estes eram, ao todo, uns doze varões</a:t>
            </a:r>
            <a:r>
              <a:rPr lang="pt-BR" sz="2700" dirty="0" smtClean="0">
                <a:solidFill>
                  <a:srgbClr val="0000CC"/>
                </a:solidFill>
              </a:rPr>
              <a:t>.    </a:t>
            </a:r>
            <a:endParaRPr lang="pt-BR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At  19.  8  E, entrando na sinagoga, falou ousadamente por espaço de três meses, disputando e persuadindo-os acerca do Reino de Deus.    9 Mas, como alguns deles se endurecessem e não obedecessem, falando mal do Caminho perante a multidão, retirou-se deles e separou os discípulos, disputando todos os dias na escola de um certo Tirano.    10 E durou isto por espaço de dois anos, de tal maneira que todos os que habitavam na Ásia ouviram a palavra do Senhor Jesus, tanto judeus como gregos.    11 E Deus, pelas mãos de Paulo, fazia maravilhas extraordinárias,   12 de sorte que até os lenços e aventais se levavam do seu corpo aos enfermos, e as enfermidades fugiam deles, e os espíritos malignos saíam.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Assim, a Palavra do Senhor crescia poderosamente e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prevalecia.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Atos </a:t>
            </a:r>
            <a:r>
              <a:rPr lang="pt-BR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19.20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Paulo em </a:t>
            </a:r>
            <a:r>
              <a:rPr lang="pt-BR" sz="3600" b="1" dirty="0" smtClean="0">
                <a:solidFill>
                  <a:srgbClr val="006600"/>
                </a:solidFill>
              </a:rPr>
              <a:t>Éfeso</a:t>
            </a:r>
          </a:p>
          <a:p>
            <a:pPr marL="0" indent="0">
              <a:buNone/>
            </a:pP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 – Grandes Batalhas </a:t>
            </a:r>
            <a:r>
              <a:rPr lang="pt-BR" sz="3600" b="1" dirty="0" smtClean="0">
                <a:solidFill>
                  <a:srgbClr val="006600"/>
                </a:solidFill>
              </a:rPr>
              <a:t>Espirituais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 – Zelo e Cuidado pela Obra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01:   O Evangelho Chega a Éfeso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2400" b="1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Neste trimestre nosso estudo está baseado na Carta de Paulo ao Efésios. É bem aceito que esta carta foi escrita enquanto Paulo se encontrava em uma prisão (</a:t>
            </a:r>
            <a:r>
              <a:rPr lang="pt-BR" sz="2800" dirty="0" err="1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2800" dirty="0">
                <a:solidFill>
                  <a:srgbClr val="0000CC"/>
                </a:solidFill>
                <a:latin typeface="Arial" charset="0"/>
                <a:cs typeface="Arial" charset="0"/>
              </a:rPr>
              <a:t> 3.1; </a:t>
            </a:r>
            <a:r>
              <a:rPr lang="pt-BR" sz="2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6.20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); e temos ainda outras cartas escritas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 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mesma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situação, por exemplo: carta aos Filipenses 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pt-BR" sz="2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1.12-14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 e aos 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Colossenses (</a:t>
            </a:r>
            <a:r>
              <a:rPr lang="pt-BR" sz="2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4.3,10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).</a:t>
            </a: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err="1">
                <a:solidFill>
                  <a:srgbClr val="0000CC"/>
                </a:solidFill>
              </a:rPr>
              <a:t>Ef</a:t>
            </a:r>
            <a:r>
              <a:rPr lang="pt-BR" sz="2200" dirty="0">
                <a:solidFill>
                  <a:srgbClr val="0000CC"/>
                </a:solidFill>
              </a:rPr>
              <a:t> </a:t>
            </a:r>
            <a:r>
              <a:rPr lang="pt-BR" sz="2200" dirty="0" smtClean="0">
                <a:solidFill>
                  <a:srgbClr val="0000CC"/>
                </a:solidFill>
              </a:rPr>
              <a:t>3</a:t>
            </a:r>
            <a:r>
              <a:rPr lang="pt-BR" sz="2200" dirty="0">
                <a:solidFill>
                  <a:srgbClr val="0000CC"/>
                </a:solidFill>
              </a:rPr>
              <a:t>. 1 </a:t>
            </a:r>
            <a:r>
              <a:rPr lang="pt-BR" sz="2200" dirty="0" smtClean="0">
                <a:solidFill>
                  <a:srgbClr val="0000CC"/>
                </a:solidFill>
              </a:rPr>
              <a:t> </a:t>
            </a:r>
            <a:r>
              <a:rPr lang="pt-BR" sz="2200" dirty="0">
                <a:solidFill>
                  <a:srgbClr val="0000CC"/>
                </a:solidFill>
              </a:rPr>
              <a:t>Por esta causa, eu, Paulo, </a:t>
            </a:r>
            <a:r>
              <a:rPr lang="pt-BR" sz="2400" u="sng" dirty="0">
                <a:solidFill>
                  <a:srgbClr val="0000CC"/>
                </a:solidFill>
              </a:rPr>
              <a:t>sou o prisioneiro </a:t>
            </a:r>
            <a:r>
              <a:rPr lang="pt-BR" sz="2200" dirty="0">
                <a:solidFill>
                  <a:srgbClr val="0000CC"/>
                </a:solidFill>
              </a:rPr>
              <a:t>de Jesus Cristo por vós, os gentios,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6</a:t>
            </a:r>
            <a:r>
              <a:rPr lang="pt-BR" sz="2200" dirty="0">
                <a:solidFill>
                  <a:srgbClr val="0000CC"/>
                </a:solidFill>
              </a:rPr>
              <a:t>. 20  pelo qual sou embaixador </a:t>
            </a:r>
            <a:r>
              <a:rPr lang="pt-BR" sz="2200" b="1" dirty="0">
                <a:solidFill>
                  <a:srgbClr val="0000CC"/>
                </a:solidFill>
              </a:rPr>
              <a:t>em cadeias</a:t>
            </a:r>
            <a:r>
              <a:rPr lang="pt-BR" sz="2200" dirty="0">
                <a:solidFill>
                  <a:srgbClr val="0000CC"/>
                </a:solidFill>
              </a:rPr>
              <a:t>; para que possa falar dele livremente, como me convém falar.</a:t>
            </a: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200" dirty="0" err="1" smtClean="0">
                <a:solidFill>
                  <a:srgbClr val="002060"/>
                </a:solidFill>
              </a:rPr>
              <a:t>Fp</a:t>
            </a:r>
            <a:r>
              <a:rPr lang="pt-BR" sz="2200" dirty="0" smtClean="0">
                <a:solidFill>
                  <a:srgbClr val="002060"/>
                </a:solidFill>
              </a:rPr>
              <a:t> 1</a:t>
            </a:r>
            <a:r>
              <a:rPr lang="pt-BR" sz="2200" dirty="0">
                <a:solidFill>
                  <a:srgbClr val="002060"/>
                </a:solidFill>
              </a:rPr>
              <a:t>. </a:t>
            </a:r>
            <a:r>
              <a:rPr lang="pt-BR" sz="2200" dirty="0" smtClean="0">
                <a:solidFill>
                  <a:srgbClr val="002060"/>
                </a:solidFill>
              </a:rPr>
              <a:t>2 E </a:t>
            </a:r>
            <a:r>
              <a:rPr lang="pt-BR" sz="2200" dirty="0">
                <a:solidFill>
                  <a:srgbClr val="002060"/>
                </a:solidFill>
              </a:rPr>
              <a:t>quero, irmãos, que saibais que as coisas que me aconteceram </a:t>
            </a:r>
            <a:r>
              <a:rPr lang="pt-BR" sz="2200" dirty="0">
                <a:solidFill>
                  <a:srgbClr val="002060"/>
                </a:solidFill>
              </a:rPr>
              <a:t>contribuíram </a:t>
            </a:r>
            <a:r>
              <a:rPr lang="pt-BR" sz="2200" dirty="0">
                <a:solidFill>
                  <a:srgbClr val="002060"/>
                </a:solidFill>
              </a:rPr>
              <a:t>para maior proveito do evangelho</a:t>
            </a:r>
            <a:r>
              <a:rPr lang="pt-BR" sz="2200" dirty="0" smtClean="0">
                <a:solidFill>
                  <a:srgbClr val="002060"/>
                </a:solidFill>
              </a:rPr>
              <a:t>.    13  </a:t>
            </a:r>
            <a:r>
              <a:rPr lang="pt-BR" sz="2200" dirty="0">
                <a:solidFill>
                  <a:srgbClr val="002060"/>
                </a:solidFill>
              </a:rPr>
              <a:t>De maneira que </a:t>
            </a:r>
            <a:r>
              <a:rPr lang="pt-BR" sz="2400" u="sng" dirty="0">
                <a:solidFill>
                  <a:srgbClr val="002060"/>
                </a:solidFill>
              </a:rPr>
              <a:t>as minhas prisões </a:t>
            </a:r>
            <a:r>
              <a:rPr lang="pt-BR" sz="2200" dirty="0">
                <a:solidFill>
                  <a:srgbClr val="002060"/>
                </a:solidFill>
              </a:rPr>
              <a:t>em Cristo foram manifestas por toda a guarda pretoriana e por todos os demais lugares</a:t>
            </a:r>
            <a:r>
              <a:rPr lang="pt-BR" sz="2200" dirty="0" smtClean="0">
                <a:solidFill>
                  <a:srgbClr val="002060"/>
                </a:solidFill>
              </a:rPr>
              <a:t>;    14  </a:t>
            </a:r>
            <a:r>
              <a:rPr lang="pt-BR" sz="2200" dirty="0">
                <a:solidFill>
                  <a:srgbClr val="002060"/>
                </a:solidFill>
              </a:rPr>
              <a:t>e muitos dos irmãos no Senhor, tomando ânimo com as minhas prisões, ousam falar a palavra mais confiadamente, sem </a:t>
            </a:r>
            <a:r>
              <a:rPr lang="pt-BR" sz="2200" dirty="0" smtClean="0">
                <a:solidFill>
                  <a:srgbClr val="002060"/>
                </a:solidFill>
              </a:rPr>
              <a:t>temor.</a:t>
            </a: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Cl 4</a:t>
            </a:r>
            <a:r>
              <a:rPr lang="pt-BR" sz="2200" dirty="0">
                <a:solidFill>
                  <a:srgbClr val="0000CC"/>
                </a:solidFill>
              </a:rPr>
              <a:t>. 3  orando também juntamente por nós, para que Deus nos abra a porta da palavra, a fim de falarmos do mistério de Cristo, pelo qual </a:t>
            </a:r>
            <a:r>
              <a:rPr lang="pt-BR" sz="2200" b="1" dirty="0">
                <a:solidFill>
                  <a:srgbClr val="0000CC"/>
                </a:solidFill>
              </a:rPr>
              <a:t>estou</a:t>
            </a:r>
            <a:r>
              <a:rPr lang="pt-BR" sz="2200" dirty="0">
                <a:solidFill>
                  <a:srgbClr val="0000CC"/>
                </a:solidFill>
              </a:rPr>
              <a:t> também </a:t>
            </a:r>
            <a:r>
              <a:rPr lang="pt-BR" sz="2200" b="1" dirty="0" smtClean="0">
                <a:solidFill>
                  <a:srgbClr val="0000CC"/>
                </a:solidFill>
              </a:rPr>
              <a:t>preso</a:t>
            </a:r>
            <a:r>
              <a:rPr lang="pt-BR" sz="2200" dirty="0" smtClean="0">
                <a:solidFill>
                  <a:srgbClr val="0000CC"/>
                </a:solidFill>
              </a:rPr>
              <a:t>;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10  </a:t>
            </a:r>
            <a:r>
              <a:rPr lang="pt-BR" sz="2200" dirty="0">
                <a:solidFill>
                  <a:srgbClr val="0000CC"/>
                </a:solidFill>
              </a:rPr>
              <a:t>Aristarco, </a:t>
            </a:r>
            <a:r>
              <a:rPr lang="pt-BR" sz="2400" u="sng" dirty="0">
                <a:solidFill>
                  <a:srgbClr val="0000CC"/>
                </a:solidFill>
              </a:rPr>
              <a:t>que está preso comigo</a:t>
            </a:r>
            <a:r>
              <a:rPr lang="pt-BR" sz="2200" dirty="0">
                <a:solidFill>
                  <a:srgbClr val="0000CC"/>
                </a:solidFill>
              </a:rPr>
              <a:t>, vos saúda, e Marcos, o sobrinho de Barnabé, acerca do qual já recebestes mandamentos; se ele for ter convosco, recebei-o;</a:t>
            </a:r>
          </a:p>
        </p:txBody>
      </p:sp>
    </p:spTree>
    <p:extLst>
      <p:ext uri="{BB962C8B-B14F-4D97-AF65-F5344CB8AC3E}">
        <p14:creationId xmlns:p14="http://schemas.microsoft.com/office/powerpoint/2010/main" val="2602480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1446</Words>
  <Application>Microsoft Office PowerPoint</Application>
  <PresentationFormat>Apresentação na tela (4:3)</PresentationFormat>
  <Paragraphs>186</Paragraphs>
  <Slides>37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CARTA AOS EFÉSIOS LIÇÃO 01:   O Evangelho Chega a Éfeso</vt:lpstr>
      <vt:lpstr>Apresentação do PowerPoint</vt:lpstr>
      <vt:lpstr>Apresentação do PowerPoint</vt:lpstr>
      <vt:lpstr>CARTA AOS EFÉSIOS LIÇÃO 01:   O Evangelho Chega a Éfeso</vt:lpstr>
      <vt:lpstr>CARTA AOS EFÉSIOS LIÇÃO 01:   O Evangelho Chega a Éfeso</vt:lpstr>
      <vt:lpstr>CARTA AOS EFÉSIOS LIÇÃO 01:   O Evangelho Chega a Éfeso</vt:lpstr>
      <vt:lpstr>Apresentação do PowerPoint</vt:lpstr>
      <vt:lpstr>Apresentação do PowerPoint</vt:lpstr>
      <vt:lpstr>Apresentação do PowerPoint</vt:lpstr>
      <vt:lpstr>CARTA AOS EFÉSIOS LIÇÃO 01:   O Evangelho Chega a Éfeso</vt:lpstr>
      <vt:lpstr>CARTA AOS EFÉSIOS LIÇÃO 01:   O Evangelho Chega a Éfeso</vt:lpstr>
      <vt:lpstr>Apresentação do PowerPoint</vt:lpstr>
      <vt:lpstr>CARTA AOS EFÉSIOS LIÇÃO 01:   O Evangelho Chega a Éfeso</vt:lpstr>
      <vt:lpstr>Apresentação do PowerPoint</vt:lpstr>
      <vt:lpstr>CARTA AOS EFÉSIOS LIÇÃO 01:   O Evangelho Chega a Éfeso</vt:lpstr>
      <vt:lpstr>Apresentação do PowerPoint</vt:lpstr>
      <vt:lpstr>Apresentação do PowerPoint</vt:lpstr>
      <vt:lpstr>Apresentação do PowerPoint</vt:lpstr>
      <vt:lpstr>Apresentação do PowerPoint</vt:lpstr>
      <vt:lpstr>CARTA AOS EFÉSIOS LIÇÃO 01:   O Evangelho Chega a Éfeso</vt:lpstr>
      <vt:lpstr>CARTA AOS EFÉSIOS LIÇÃO 01:   O Evangelho Chega a Éfeso</vt:lpstr>
      <vt:lpstr>CARTA AOS EFÉSIOS LIÇÃO 01:   O Evangelho Chega a Éfeso</vt:lpstr>
      <vt:lpstr>Apresentação do PowerPoint</vt:lpstr>
      <vt:lpstr>Apresentação do PowerPoint</vt:lpstr>
      <vt:lpstr>CARTA AOS EFÉSIOS LIÇÃO 01:   O Evangelho Chega a Éfeso</vt:lpstr>
      <vt:lpstr>CARTA AOS EFÉSIOS LIÇÃO 01:   O Evangelho Chega a Éfeso</vt:lpstr>
      <vt:lpstr>Apresentação do PowerPoint</vt:lpstr>
      <vt:lpstr>Apresentação do PowerPoint</vt:lpstr>
      <vt:lpstr>CARTA AOS EFÉSIOS LIÇÃO 01:   O Evangelho Chega a Éfeso</vt:lpstr>
      <vt:lpstr>Apresentação do PowerPoint</vt:lpstr>
      <vt:lpstr>CARTA AOS EFÉSIOS LIÇÃO 01:   O Evangelho Chega a Éfeso</vt:lpstr>
      <vt:lpstr>CARTA AOS EFÉSIOS LIÇÃO 01:   O Evangelho Chega a Éfeso</vt:lpstr>
      <vt:lpstr>CARTA AOS EFÉSIOS LIÇÃO 01:   O Evangelho Chega a Éfeso</vt:lpstr>
      <vt:lpstr>CARTA AOS EFÉSIOS LIÇÃO 01:   O Evangelho Chega a Éfeso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64</cp:revision>
  <dcterms:created xsi:type="dcterms:W3CDTF">2017-03-28T13:10:15Z</dcterms:created>
  <dcterms:modified xsi:type="dcterms:W3CDTF">2017-06-27T22:49:27Z</dcterms:modified>
</cp:coreProperties>
</file>