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8" r:id="rId2"/>
    <p:sldId id="256" r:id="rId3"/>
    <p:sldId id="259" r:id="rId4"/>
    <p:sldId id="257" r:id="rId5"/>
    <p:sldId id="279" r:id="rId6"/>
    <p:sldId id="320" r:id="rId7"/>
    <p:sldId id="260" r:id="rId8"/>
    <p:sldId id="262" r:id="rId9"/>
    <p:sldId id="263" r:id="rId10"/>
    <p:sldId id="302" r:id="rId11"/>
    <p:sldId id="322" r:id="rId12"/>
    <p:sldId id="328" r:id="rId13"/>
    <p:sldId id="329" r:id="rId14"/>
    <p:sldId id="295" r:id="rId15"/>
    <p:sldId id="264" r:id="rId16"/>
    <p:sldId id="330" r:id="rId17"/>
    <p:sldId id="305" r:id="rId18"/>
    <p:sldId id="331" r:id="rId19"/>
    <p:sldId id="332" r:id="rId20"/>
    <p:sldId id="296" r:id="rId21"/>
    <p:sldId id="267" r:id="rId22"/>
    <p:sldId id="310" r:id="rId23"/>
    <p:sldId id="333" r:id="rId24"/>
    <p:sldId id="311" r:id="rId25"/>
    <p:sldId id="334" r:id="rId26"/>
    <p:sldId id="335" r:id="rId27"/>
    <p:sldId id="336" r:id="rId28"/>
    <p:sldId id="337" r:id="rId29"/>
    <p:sldId id="323" r:id="rId30"/>
    <p:sldId id="324" r:id="rId31"/>
    <p:sldId id="338" r:id="rId32"/>
    <p:sldId id="297" r:id="rId33"/>
    <p:sldId id="268" r:id="rId34"/>
    <p:sldId id="325" r:id="rId35"/>
    <p:sldId id="312" r:id="rId36"/>
    <p:sldId id="319" r:id="rId37"/>
    <p:sldId id="339" r:id="rId38"/>
    <p:sldId id="340" r:id="rId39"/>
    <p:sldId id="298" r:id="rId40"/>
    <p:sldId id="265" r:id="rId41"/>
    <p:sldId id="327" r:id="rId42"/>
    <p:sldId id="299" r:id="rId43"/>
    <p:sldId id="300" r:id="rId44"/>
    <p:sldId id="289" r:id="rId4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C9BF2-DC0F-4452-ABF8-F28AC5D4A9F9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A1916-7331-4A11-846C-A049D8C27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41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129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	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2786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	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2786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	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9580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			</a:t>
            </a:r>
            <a:r>
              <a:rPr lang="pt-BR" sz="1200" b="1" kern="1200" baseline="0" dirty="0" smtClean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51  E disse-lhes Jesus: Entendestes todas estas </a:t>
            </a:r>
            <a:r>
              <a:rPr lang="pt-BR" sz="1200" b="1" i="1" kern="1200" baseline="0" dirty="0" smtClean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coisas?</a:t>
            </a:r>
            <a:r>
              <a:rPr lang="pt-BR" sz="1200" b="1" i="0" kern="1200" baseline="0" dirty="0" smtClean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 Disseram-lhe eles: Sim, Senhor.</a:t>
            </a:r>
            <a:endParaRPr lang="pt-BR" b="1" baseline="0" dirty="0">
              <a:solidFill>
                <a:srgbClr val="0000CC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512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			</a:t>
            </a:r>
            <a:r>
              <a:rPr lang="pt-BR" sz="1200" b="1" kern="1200" baseline="0" dirty="0" smtClean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51  E disse-lhes Jesus: Entendestes todas estas </a:t>
            </a:r>
            <a:r>
              <a:rPr lang="pt-BR" sz="1200" b="1" i="1" kern="1200" baseline="0" dirty="0" smtClean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coisas?</a:t>
            </a:r>
            <a:r>
              <a:rPr lang="pt-BR" sz="1200" b="1" i="0" kern="1200" baseline="0" dirty="0" smtClean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 Disseram-lhe eles: Sim, Senhor.</a:t>
            </a:r>
            <a:endParaRPr lang="pt-BR" b="1" baseline="0" dirty="0">
              <a:solidFill>
                <a:srgbClr val="0000CC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52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572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47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942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28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459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080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6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262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00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52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1589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47B21-5B4F-430E-8779-9B4706A37A3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205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E:\Afonso2017\EBD2017\Lições p adultos_jovens\JesusParábolas1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49" y="3079271"/>
            <a:ext cx="2095500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:\Afonso2017\EBD2017\Lições p adultos_jovens\JesusParábolas1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206" y="1996224"/>
            <a:ext cx="2955793" cy="228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:\Afonso2017\EBD2017\Lições p adultos_jovens\JesusParábolas17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9" r="5659"/>
          <a:stretch/>
        </p:blipFill>
        <p:spPr bwMode="auto">
          <a:xfrm>
            <a:off x="5902222" y="4276690"/>
            <a:ext cx="3260778" cy="2600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E:\Afonso2017\EBD2017\Lições p adultos_jovens\JesusParábolas18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4" r="4331" b="7734"/>
          <a:stretch/>
        </p:blipFill>
        <p:spPr bwMode="auto">
          <a:xfrm>
            <a:off x="-20423" y="3079271"/>
            <a:ext cx="1856119" cy="229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E:\Afonso2017\EBD2017\Lições p adultos_jovens\JesusParábolas20.jp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2" t="2187" r="4994" b="5606"/>
          <a:stretch/>
        </p:blipFill>
        <p:spPr bwMode="auto">
          <a:xfrm>
            <a:off x="4117695" y="4763598"/>
            <a:ext cx="1986320" cy="213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E:\Afonso2017\EBD2017\Lições p adultos_jovens\JesusParábolas6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17" r="-6544"/>
          <a:stretch/>
        </p:blipFill>
        <p:spPr bwMode="auto">
          <a:xfrm>
            <a:off x="-20423" y="5248799"/>
            <a:ext cx="2476501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E:\Afonso2017\EBD2017\Lições p adultos_jovens\JesusParábolas11.jpg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/>
          <a:stretch/>
        </p:blipFill>
        <p:spPr bwMode="auto">
          <a:xfrm>
            <a:off x="6299671" y="-4869"/>
            <a:ext cx="2844329" cy="209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Afonso2017\EBD2017\Lições p adultos_jovens\JesusParábolas22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23" y="-99391"/>
            <a:ext cx="6341867" cy="3240360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:\Afonso2017\EBD2017\Lições p adultos_jovens\JesusParábolas15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957" y="3140967"/>
            <a:ext cx="27622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:\Afonso2017\EBD2017\Lições p adultos_jovens\JesusParábolas9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818459"/>
            <a:ext cx="2386669" cy="205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m 11" descr="E:\Afonso2017\EBD2017\Lições p adultos_jovens\JesusParábolas23c.jpg"/>
          <p:cNvPicPr/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38" t="18299"/>
          <a:stretch/>
        </p:blipFill>
        <p:spPr bwMode="auto">
          <a:xfrm>
            <a:off x="1691680" y="3079271"/>
            <a:ext cx="7471320" cy="37983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9737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pt-BR" sz="2400" b="1" dirty="0" smtClean="0">
                <a:solidFill>
                  <a:srgbClr val="EEECE1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pt-BR" sz="3500" b="1" dirty="0" smtClean="0">
                <a:solidFill>
                  <a:srgbClr val="006600"/>
                </a:solidFill>
              </a:rPr>
              <a:t>Introdução</a:t>
            </a:r>
            <a:r>
              <a:rPr lang="pt-BR" sz="2400" b="1" dirty="0">
                <a:solidFill>
                  <a:srgbClr val="EEECE1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						      </a:t>
            </a:r>
            <a:r>
              <a:rPr lang="pt-BR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pt-BR" sz="2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800" dirty="0"/>
              <a:t>Entre a morte e a ressurreição não existe qualquer estado intermediário consciente, seja </a:t>
            </a:r>
            <a:r>
              <a:rPr lang="pt-BR" sz="2800" dirty="0" smtClean="0"/>
              <a:t>de felicidade </a:t>
            </a:r>
            <a:r>
              <a:rPr lang="pt-BR" sz="2800" dirty="0"/>
              <a:t>para os justos, ou de sofrimento para os ímpios – todos aguardam inconscientes no pó da </a:t>
            </a:r>
            <a:r>
              <a:rPr lang="pt-BR" sz="2800" dirty="0" smtClean="0"/>
              <a:t>terra até </a:t>
            </a:r>
            <a:r>
              <a:rPr lang="pt-BR" sz="2800" dirty="0"/>
              <a:t>a ressurreição e o juízo do último dia (cf. </a:t>
            </a:r>
            <a:r>
              <a:rPr lang="pt-BR" sz="2800" dirty="0" err="1">
                <a:solidFill>
                  <a:srgbClr val="0000CC"/>
                </a:solidFill>
              </a:rPr>
              <a:t>Ec</a:t>
            </a:r>
            <a:r>
              <a:rPr lang="pt-BR" sz="2800" dirty="0">
                <a:solidFill>
                  <a:srgbClr val="0000CC"/>
                </a:solidFill>
              </a:rPr>
              <a:t> 9.5, 6; </a:t>
            </a:r>
            <a:r>
              <a:rPr lang="pt-BR" sz="2800" dirty="0" err="1">
                <a:solidFill>
                  <a:srgbClr val="0000CC"/>
                </a:solidFill>
              </a:rPr>
              <a:t>Sl</a:t>
            </a:r>
            <a:r>
              <a:rPr lang="pt-BR" sz="2800" dirty="0">
                <a:solidFill>
                  <a:srgbClr val="0000CC"/>
                </a:solidFill>
              </a:rPr>
              <a:t> 6.5; </a:t>
            </a:r>
            <a:r>
              <a:rPr lang="pt-BR" sz="2800" dirty="0" err="1">
                <a:solidFill>
                  <a:srgbClr val="0000CC"/>
                </a:solidFill>
              </a:rPr>
              <a:t>Is</a:t>
            </a:r>
            <a:r>
              <a:rPr lang="pt-BR" sz="2800" dirty="0">
                <a:solidFill>
                  <a:srgbClr val="0000CC"/>
                </a:solidFill>
              </a:rPr>
              <a:t> 38.18, 19; </a:t>
            </a:r>
            <a:r>
              <a:rPr lang="pt-BR" sz="2800" dirty="0" err="1">
                <a:solidFill>
                  <a:srgbClr val="0000CC"/>
                </a:solidFill>
              </a:rPr>
              <a:t>Dn</a:t>
            </a:r>
            <a:r>
              <a:rPr lang="pt-BR" sz="2800" dirty="0">
                <a:solidFill>
                  <a:srgbClr val="0000CC"/>
                </a:solidFill>
              </a:rPr>
              <a:t> 12.2; </a:t>
            </a:r>
            <a:r>
              <a:rPr lang="pt-BR" sz="2800" dirty="0" err="1">
                <a:solidFill>
                  <a:srgbClr val="0000CC"/>
                </a:solidFill>
              </a:rPr>
              <a:t>Jo</a:t>
            </a:r>
            <a:r>
              <a:rPr lang="pt-BR" sz="2800" dirty="0">
                <a:solidFill>
                  <a:srgbClr val="0000CC"/>
                </a:solidFill>
              </a:rPr>
              <a:t> 5.28, 29</a:t>
            </a:r>
            <a:r>
              <a:rPr lang="pt-BR" sz="2800" dirty="0"/>
              <a:t>).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6082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Ec</a:t>
            </a:r>
            <a:r>
              <a:rPr lang="pt-BR" b="1" dirty="0" smtClean="0">
                <a:solidFill>
                  <a:srgbClr val="FF0000"/>
                </a:solidFill>
              </a:rPr>
              <a:t> 9.5-6 </a:t>
            </a:r>
            <a:r>
              <a:rPr lang="pt-BR" dirty="0" smtClean="0">
                <a:solidFill>
                  <a:srgbClr val="0000CC"/>
                </a:solidFill>
              </a:rPr>
              <a:t>- </a:t>
            </a:r>
            <a:r>
              <a:rPr lang="pt-BR" dirty="0">
                <a:solidFill>
                  <a:srgbClr val="0000CC"/>
                </a:solidFill>
              </a:rPr>
              <a:t>Porque os vivos sabem que hão de morrer, mas os mortos não sabem coisa nenhuma, nem tampouco eles têm jamais recompensa, mas a sua memória ficou entregue ao esquecimento. Até o seu amor, o seu ódio e a sua inveja já pereceram e já não têm parte alguma neste século, em coisa alguma do que se faz debaixo do sol. </a:t>
            </a:r>
            <a:endParaRPr lang="pt-BR" dirty="0" smtClean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Sl</a:t>
            </a:r>
            <a:r>
              <a:rPr lang="pt-BR" b="1" dirty="0" smtClean="0">
                <a:solidFill>
                  <a:srgbClr val="FF0000"/>
                </a:solidFill>
              </a:rPr>
              <a:t> 6.5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dirty="0">
                <a:solidFill>
                  <a:srgbClr val="0000CC"/>
                </a:solidFill>
              </a:rPr>
              <a:t>- Porque na morte não há lembrança de ti; no sepulcro quem te </a:t>
            </a:r>
            <a:r>
              <a:rPr lang="pt-BR" dirty="0" smtClean="0">
                <a:solidFill>
                  <a:srgbClr val="0000CC"/>
                </a:solidFill>
              </a:rPr>
              <a:t>louvará?</a:t>
            </a:r>
            <a:endParaRPr lang="pt-BR" dirty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Is</a:t>
            </a:r>
            <a:r>
              <a:rPr lang="pt-BR" b="1" dirty="0" smtClean="0">
                <a:solidFill>
                  <a:srgbClr val="FF0000"/>
                </a:solidFill>
              </a:rPr>
              <a:t> </a:t>
            </a:r>
            <a:r>
              <a:rPr lang="pt-BR" b="1" dirty="0">
                <a:solidFill>
                  <a:srgbClr val="FF0000"/>
                </a:solidFill>
              </a:rPr>
              <a:t>38.18-19 </a:t>
            </a:r>
            <a:r>
              <a:rPr lang="pt-BR" dirty="0">
                <a:solidFill>
                  <a:srgbClr val="0000CC"/>
                </a:solidFill>
              </a:rPr>
              <a:t>- Porque não pode louvar-te a sepultura, nem a morte glorificar-te; nem esperarão em tua verdade os que descem à cova. </a:t>
            </a:r>
            <a:r>
              <a:rPr lang="pt-BR" dirty="0" smtClean="0">
                <a:solidFill>
                  <a:srgbClr val="0000CC"/>
                </a:solidFill>
              </a:rPr>
              <a:t>Os </a:t>
            </a:r>
            <a:r>
              <a:rPr lang="pt-BR" dirty="0">
                <a:solidFill>
                  <a:srgbClr val="0000CC"/>
                </a:solidFill>
              </a:rPr>
              <a:t>vivos, os vivos, esses te louvarão, como eu hoje faço; o pai aos filhos fará notória a tua </a:t>
            </a:r>
            <a:r>
              <a:rPr lang="pt-BR" dirty="0" smtClean="0">
                <a:solidFill>
                  <a:srgbClr val="0000CC"/>
                </a:solidFill>
              </a:rPr>
              <a:t>verdade.</a:t>
            </a:r>
          </a:p>
        </p:txBody>
      </p:sp>
    </p:spTree>
    <p:extLst>
      <p:ext uri="{BB962C8B-B14F-4D97-AF65-F5344CB8AC3E}">
        <p14:creationId xmlns:p14="http://schemas.microsoft.com/office/powerpoint/2010/main" val="166815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Dn</a:t>
            </a:r>
            <a:r>
              <a:rPr lang="pt-BR" b="1" dirty="0" smtClean="0">
                <a:solidFill>
                  <a:srgbClr val="FF0000"/>
                </a:solidFill>
              </a:rPr>
              <a:t> 12.2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dirty="0">
                <a:solidFill>
                  <a:srgbClr val="0000CC"/>
                </a:solidFill>
              </a:rPr>
              <a:t>- E muitos dos que dormem no pó da terra ressuscitarão, uns para a vida eterna e outros para vergonha e desprezo eterno.</a:t>
            </a:r>
            <a:endParaRPr lang="pt-BR" dirty="0" smtClean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Jo</a:t>
            </a:r>
            <a:r>
              <a:rPr lang="pt-BR" b="1" dirty="0">
                <a:solidFill>
                  <a:srgbClr val="FF0000"/>
                </a:solidFill>
              </a:rPr>
              <a:t> 5.28-29 </a:t>
            </a:r>
            <a:r>
              <a:rPr lang="pt-BR" dirty="0">
                <a:solidFill>
                  <a:srgbClr val="0000CC"/>
                </a:solidFill>
              </a:rPr>
              <a:t>- Não vos maravilheis disso, porque vem a hora em que todos os que estão nos sepulcros ouvirão a sua voz. </a:t>
            </a:r>
            <a:r>
              <a:rPr lang="pt-BR" dirty="0" smtClean="0">
                <a:solidFill>
                  <a:srgbClr val="0000CC"/>
                </a:solidFill>
              </a:rPr>
              <a:t>E </a:t>
            </a:r>
            <a:r>
              <a:rPr lang="pt-BR" dirty="0">
                <a:solidFill>
                  <a:srgbClr val="0000CC"/>
                </a:solidFill>
              </a:rPr>
              <a:t>os que fizeram o bem sairão para a ressurreição da vida; e os que fizeram o mal, para a ressurreição da condenação.</a:t>
            </a:r>
          </a:p>
          <a:p>
            <a:pPr marL="0" indent="0" algn="just">
              <a:buNone/>
            </a:pPr>
            <a:endParaRPr lang="pt-B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86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pt-BR" sz="2400" b="1" dirty="0" smtClean="0">
                <a:solidFill>
                  <a:srgbClr val="EEECE1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pt-BR" sz="3500" b="1" dirty="0" smtClean="0">
                <a:solidFill>
                  <a:srgbClr val="006600"/>
                </a:solidFill>
              </a:rPr>
              <a:t>Introdução</a:t>
            </a:r>
            <a:r>
              <a:rPr lang="pt-BR" sz="2400" b="1" dirty="0">
                <a:solidFill>
                  <a:srgbClr val="EEECE1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						      </a:t>
            </a:r>
            <a:r>
              <a:rPr lang="pt-BR" sz="2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pt-BR" sz="2400" b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pt-BR" sz="2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800" dirty="0" smtClean="0"/>
              <a:t>	Portanto</a:t>
            </a:r>
            <a:r>
              <a:rPr lang="pt-BR" sz="2800" dirty="0"/>
              <a:t>, aconselha-se a não se sair do objetivo principal pelo qual Jesus contou a parábola </a:t>
            </a:r>
            <a:r>
              <a:rPr lang="pt-BR" sz="2800" dirty="0" smtClean="0"/>
              <a:t>do rico </a:t>
            </a:r>
            <a:r>
              <a:rPr lang="pt-BR" sz="2800" dirty="0"/>
              <a:t>e Lázaro; como em todas as demais parábolas, o objetivo desta que ora estudaremos se encontra </a:t>
            </a:r>
            <a:r>
              <a:rPr lang="pt-BR" sz="2800" dirty="0" smtClean="0"/>
              <a:t>no contexto </a:t>
            </a:r>
            <a:r>
              <a:rPr lang="pt-BR" sz="2800" dirty="0"/>
              <a:t>imediato dos versos 13 a 18, conforme passamos a analisar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5035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4337" y="1700808"/>
            <a:ext cx="8064896" cy="4237931"/>
          </a:xfrm>
        </p:spPr>
        <p:txBody>
          <a:bodyPr>
            <a:normAutofit fontScale="92500" lnSpcReduction="10000"/>
          </a:bodyPr>
          <a:lstStyle/>
          <a:p>
            <a:endParaRPr lang="pt-BR" sz="3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3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3000" b="1" dirty="0">
                <a:solidFill>
                  <a:srgbClr val="FF0000"/>
                </a:solidFill>
              </a:rPr>
              <a:t>I –  OS FARISEUS E A AVAREZA</a:t>
            </a:r>
          </a:p>
          <a:p>
            <a:pPr marL="0" indent="0">
              <a:buNone/>
            </a:pPr>
            <a:endParaRPr lang="pt-BR" sz="3000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– O CAMINHO DE LÁZARO E O CAMINHO DO RICO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cap="small" dirty="0">
              <a:solidFill>
                <a:srgbClr val="006600"/>
              </a:solidFill>
              <a:cs typeface="Arial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cap="small" dirty="0">
                <a:solidFill>
                  <a:srgbClr val="006600"/>
                </a:solidFill>
                <a:cs typeface="Arial" charset="0"/>
              </a:rPr>
              <a:t>III – A SUFICIÊNCIA DA PALAVRA DE DEUS</a:t>
            </a:r>
            <a:endParaRPr lang="pt-BR" sz="3000" dirty="0">
              <a:solidFill>
                <a:srgbClr val="006600"/>
              </a:solidFill>
              <a:cs typeface="Arial" pitchFamily="34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35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9056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38138"/>
          </a:xfrm>
        </p:spPr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pt-BR" sz="2400" b="1" dirty="0">
                <a:solidFill>
                  <a:srgbClr val="006600"/>
                </a:solidFill>
              </a:rPr>
              <a:t>I –  </a:t>
            </a:r>
            <a:r>
              <a:rPr lang="pt-BR" sz="2400" b="1" dirty="0" smtClean="0">
                <a:solidFill>
                  <a:srgbClr val="006600"/>
                </a:solidFill>
              </a:rPr>
              <a:t>OS FARISEUS E A AVAREZA              </a:t>
            </a:r>
            <a:r>
              <a:rPr lang="pt-BR" sz="2400" b="1" dirty="0" smtClean="0">
                <a:solidFill>
                  <a:srgbClr val="006600"/>
                </a:solidFill>
              </a:rPr>
              <a:t>	</a:t>
            </a:r>
            <a:r>
              <a:rPr lang="pt-BR" sz="20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</a:t>
            </a:r>
            <a:r>
              <a:rPr lang="pt-BR" sz="20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               </a:t>
            </a:r>
            <a:r>
              <a:rPr lang="pt-BR" sz="20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1</a:t>
            </a:r>
            <a:endParaRPr lang="pt-BR" sz="1400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>
              <a:buNone/>
            </a:pPr>
            <a:endParaRPr lang="pt-BR" sz="14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800" dirty="0" smtClean="0"/>
              <a:t>	</a:t>
            </a:r>
            <a:r>
              <a:rPr lang="pt-BR" sz="2800" dirty="0" smtClean="0"/>
              <a:t>Jesus </a:t>
            </a:r>
            <a:r>
              <a:rPr lang="pt-BR" sz="2800" dirty="0"/>
              <a:t>havia acabado de contar a Seus discípulos uma parábola acerca de um mordomo </a:t>
            </a:r>
            <a:r>
              <a:rPr lang="pt-BR" sz="2800" dirty="0" smtClean="0"/>
              <a:t>ou administrador </a:t>
            </a:r>
            <a:r>
              <a:rPr lang="pt-BR" sz="2800" dirty="0"/>
              <a:t>infiel (</a:t>
            </a:r>
            <a:r>
              <a:rPr lang="pt-BR" sz="2800" dirty="0" err="1">
                <a:solidFill>
                  <a:srgbClr val="0000CC"/>
                </a:solidFill>
              </a:rPr>
              <a:t>Lc</a:t>
            </a:r>
            <a:r>
              <a:rPr lang="pt-BR" sz="2800" dirty="0">
                <a:solidFill>
                  <a:srgbClr val="0000CC"/>
                </a:solidFill>
              </a:rPr>
              <a:t> 16.1-13</a:t>
            </a:r>
            <a:r>
              <a:rPr lang="pt-BR" sz="2800" dirty="0"/>
              <a:t>), o qual, ao saber que seria despedido por seu senhor, fez uso dos </a:t>
            </a:r>
            <a:r>
              <a:rPr lang="pt-BR" sz="2800" dirty="0" smtClean="0"/>
              <a:t>bens que </a:t>
            </a:r>
            <a:r>
              <a:rPr lang="pt-BR" sz="2800" dirty="0"/>
              <a:t>lhe haviam sido confiados para granjear favor e aceitação entre os próprios devedores de seu senhor</a:t>
            </a:r>
            <a:r>
              <a:rPr lang="pt-BR" sz="2800" dirty="0" smtClean="0"/>
              <a:t>. Jesus </a:t>
            </a:r>
            <a:r>
              <a:rPr lang="pt-BR" sz="2800" dirty="0"/>
              <a:t>elogia a prudência desse homem e ensina que, do mesmo modo, devemos usar nossos </a:t>
            </a:r>
            <a:r>
              <a:rPr lang="pt-BR" sz="2800" dirty="0" smtClean="0"/>
              <a:t>bens materiais </a:t>
            </a:r>
            <a:r>
              <a:rPr lang="pt-BR" sz="2800" dirty="0"/>
              <a:t>– que são as “riquezas da injustiça”, o pouco e o alheio que nos foi confiado – visando a </a:t>
            </a:r>
            <a:r>
              <a:rPr lang="pt-BR" sz="2800" dirty="0" smtClean="0"/>
              <a:t>glória de </a:t>
            </a:r>
            <a:r>
              <a:rPr lang="pt-BR" sz="2800" dirty="0"/>
              <a:t>Deus, em benefício do nosso próximo (cf. </a:t>
            </a:r>
            <a:r>
              <a:rPr lang="pt-BR" sz="2800" dirty="0" err="1">
                <a:solidFill>
                  <a:srgbClr val="0000CC"/>
                </a:solidFill>
              </a:rPr>
              <a:t>Lc</a:t>
            </a:r>
            <a:r>
              <a:rPr lang="pt-BR" sz="2800" dirty="0">
                <a:solidFill>
                  <a:srgbClr val="0000CC"/>
                </a:solidFill>
              </a:rPr>
              <a:t> 12.33; 18.22</a:t>
            </a:r>
            <a:r>
              <a:rPr lang="pt-BR" sz="2800" dirty="0"/>
              <a:t>); enquanto apegar-se às riquezas é </a:t>
            </a:r>
            <a:r>
              <a:rPr lang="pt-BR" sz="2800" dirty="0" smtClean="0"/>
              <a:t>como servi-las </a:t>
            </a:r>
            <a:r>
              <a:rPr lang="pt-BR" sz="2800" dirty="0"/>
              <a:t>em lugar de Deus. Em suma: </a:t>
            </a:r>
            <a:r>
              <a:rPr lang="pt-BR" sz="2800" i="1" dirty="0"/>
              <a:t>“Não podeis servir a Deus e a </a:t>
            </a:r>
            <a:r>
              <a:rPr lang="pt-BR" sz="2800" i="1" dirty="0" err="1"/>
              <a:t>Mamom</a:t>
            </a:r>
            <a:r>
              <a:rPr lang="pt-BR" sz="2800" i="1" dirty="0"/>
              <a:t>” </a:t>
            </a:r>
            <a:r>
              <a:rPr lang="pt-BR" sz="2800" dirty="0"/>
              <a:t>(v. </a:t>
            </a:r>
            <a:r>
              <a:rPr lang="pt-BR" sz="2800" dirty="0">
                <a:solidFill>
                  <a:srgbClr val="0000CC"/>
                </a:solidFill>
              </a:rPr>
              <a:t>13</a:t>
            </a:r>
            <a:r>
              <a:rPr lang="pt-BR" sz="2800" dirty="0"/>
              <a:t>).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Lc</a:t>
            </a:r>
            <a:r>
              <a:rPr lang="pt-BR" b="1" dirty="0" smtClean="0">
                <a:solidFill>
                  <a:srgbClr val="FF0000"/>
                </a:solidFill>
              </a:rPr>
              <a:t> 12.33 </a:t>
            </a:r>
            <a:r>
              <a:rPr lang="pt-BR" dirty="0">
                <a:solidFill>
                  <a:srgbClr val="0000CC"/>
                </a:solidFill>
              </a:rPr>
              <a:t>– Vendei o que tendes, e dai esmolas, e fazei para vós bolsas que não se envelheçam, tesouro nos céus que nunca acabe, aonde não chega ladrão, e a traça não rói.</a:t>
            </a:r>
          </a:p>
          <a:p>
            <a:pPr marL="0" indent="0" algn="just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Lc</a:t>
            </a:r>
            <a:r>
              <a:rPr lang="pt-BR" b="1" dirty="0" smtClean="0">
                <a:solidFill>
                  <a:srgbClr val="FF0000"/>
                </a:solidFill>
              </a:rPr>
              <a:t> </a:t>
            </a:r>
            <a:r>
              <a:rPr lang="pt-BR" b="1" dirty="0">
                <a:solidFill>
                  <a:srgbClr val="FF0000"/>
                </a:solidFill>
              </a:rPr>
              <a:t>18.22 </a:t>
            </a:r>
            <a:r>
              <a:rPr lang="pt-BR" dirty="0">
                <a:solidFill>
                  <a:srgbClr val="0000CC"/>
                </a:solidFill>
              </a:rPr>
              <a:t>- E, quando Jesus ouviu isso, disse-lhe: Ainda te falta uma coisa: vende tudo quanto tens, reparte-o pelos pobres e terás um tesouro no céu; depois, vem e segue-me</a:t>
            </a:r>
            <a:r>
              <a:rPr lang="pt-BR" dirty="0" smtClean="0">
                <a:solidFill>
                  <a:srgbClr val="0000CC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Lc</a:t>
            </a:r>
            <a:r>
              <a:rPr lang="pt-BR" b="1" dirty="0" smtClean="0">
                <a:solidFill>
                  <a:srgbClr val="FF0000"/>
                </a:solidFill>
              </a:rPr>
              <a:t> 16.13 </a:t>
            </a:r>
            <a:r>
              <a:rPr lang="pt-BR" dirty="0" smtClean="0">
                <a:solidFill>
                  <a:srgbClr val="0000CC"/>
                </a:solidFill>
              </a:rPr>
              <a:t>- </a:t>
            </a:r>
            <a:r>
              <a:rPr lang="pt-BR" dirty="0">
                <a:solidFill>
                  <a:srgbClr val="0000CC"/>
                </a:solidFill>
              </a:rPr>
              <a:t>Nenhum servo pode servir a dois senhores, porque ou há de aborrecer a um e amar ao outro ou se há de chegar a um e desprezar ao outro. Não podeis servir a Deus e a </a:t>
            </a:r>
            <a:r>
              <a:rPr lang="pt-BR" dirty="0" err="1">
                <a:solidFill>
                  <a:srgbClr val="0000CC"/>
                </a:solidFill>
              </a:rPr>
              <a:t>Mamom</a:t>
            </a:r>
            <a:r>
              <a:rPr lang="pt-BR" dirty="0">
                <a:solidFill>
                  <a:srgbClr val="0000CC"/>
                </a:solidFill>
              </a:rPr>
              <a:t>. </a:t>
            </a:r>
            <a:endParaRPr lang="pt-B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01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38138"/>
          </a:xfrm>
        </p:spPr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pt-BR" sz="2400" b="1" dirty="0">
                <a:solidFill>
                  <a:srgbClr val="006600"/>
                </a:solidFill>
              </a:rPr>
              <a:t>I –  </a:t>
            </a:r>
            <a:r>
              <a:rPr lang="pt-BR" sz="2400" b="1" dirty="0">
                <a:solidFill>
                  <a:srgbClr val="006600"/>
                </a:solidFill>
              </a:rPr>
              <a:t>OS FARISEUS E A AVAREZA </a:t>
            </a:r>
            <a:r>
              <a:rPr lang="pt-BR" sz="2400" b="1" dirty="0" smtClean="0">
                <a:solidFill>
                  <a:srgbClr val="006600"/>
                </a:solidFill>
              </a:rPr>
              <a:t>                  </a:t>
            </a:r>
            <a:r>
              <a:rPr lang="pt-BR" sz="2400" b="1" dirty="0" smtClean="0">
                <a:solidFill>
                  <a:srgbClr val="006600"/>
                </a:solidFill>
              </a:rPr>
              <a:t>		</a:t>
            </a:r>
            <a:r>
              <a:rPr lang="pt-BR" sz="20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       2</a:t>
            </a:r>
          </a:p>
          <a:p>
            <a:pPr marL="0" lvl="0" indent="0">
              <a:buNone/>
            </a:pPr>
            <a:endParaRPr lang="pt-BR" sz="12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0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</a:t>
            </a:r>
            <a:r>
              <a:rPr lang="pt-BR" sz="2800" dirty="0" smtClean="0"/>
              <a:t>Os </a:t>
            </a:r>
            <a:r>
              <a:rPr lang="pt-BR" sz="2800" dirty="0"/>
              <a:t>fariseus, amantes do dinheiro, quando ouviram estas palavras, ao invés de se </a:t>
            </a:r>
            <a:r>
              <a:rPr lang="pt-BR" sz="2800" dirty="0" smtClean="0"/>
              <a:t>sentirem compungidos </a:t>
            </a:r>
            <a:r>
              <a:rPr lang="pt-BR" sz="2800" dirty="0"/>
              <a:t>em seus corações pela sua avareza, escarneceram, ridicularizando as palavras de </a:t>
            </a:r>
            <a:r>
              <a:rPr lang="pt-BR" sz="2800" dirty="0" smtClean="0"/>
              <a:t>Cristo diante </a:t>
            </a:r>
            <a:r>
              <a:rPr lang="pt-BR" sz="2800" dirty="0"/>
              <a:t>dos Seus ouvintes (v. </a:t>
            </a:r>
            <a:r>
              <a:rPr lang="pt-BR" sz="2800" dirty="0">
                <a:solidFill>
                  <a:srgbClr val="0000CC"/>
                </a:solidFill>
              </a:rPr>
              <a:t>14</a:t>
            </a:r>
            <a:r>
              <a:rPr lang="pt-BR" sz="2800" dirty="0"/>
              <a:t>). Isto levou o Senhor Jesus a Se dirigir a eles, desmascarando-os </a:t>
            </a:r>
            <a:r>
              <a:rPr lang="pt-BR" sz="2800" dirty="0" smtClean="0"/>
              <a:t>como homens </a:t>
            </a:r>
            <a:r>
              <a:rPr lang="pt-BR" sz="2800" dirty="0"/>
              <a:t>que se justificavam a si mesmos, ou seja, sempre apresentavam razões para todos os seus atos</a:t>
            </a:r>
            <a:r>
              <a:rPr lang="pt-BR" sz="2800" dirty="0" smtClean="0"/>
              <a:t>, inclusive </a:t>
            </a:r>
            <a:r>
              <a:rPr lang="pt-BR" sz="2800" dirty="0"/>
              <a:t>quando agiam em flagrante contradição com a Lei de Deus – como no presente caso, em </a:t>
            </a:r>
            <a:r>
              <a:rPr lang="pt-BR" sz="2800" dirty="0" smtClean="0"/>
              <a:t>que preferiam </a:t>
            </a:r>
            <a:r>
              <a:rPr lang="pt-BR" sz="2800" dirty="0"/>
              <a:t>nutrir sua ganância por bens materiais, do que empregá-los como recursos que o próprio </a:t>
            </a:r>
            <a:r>
              <a:rPr lang="pt-BR" sz="2800" dirty="0" smtClean="0"/>
              <a:t>Deus lhes </a:t>
            </a:r>
            <a:r>
              <a:rPr lang="pt-BR" sz="2800" dirty="0"/>
              <a:t>confiou para lançarem “um bom fundamento para o futuro” (cf. </a:t>
            </a:r>
            <a:r>
              <a:rPr lang="pt-BR" sz="2800" dirty="0">
                <a:solidFill>
                  <a:srgbClr val="0000CC"/>
                </a:solidFill>
              </a:rPr>
              <a:t>1 </a:t>
            </a:r>
            <a:r>
              <a:rPr lang="pt-BR" sz="2800" dirty="0" err="1">
                <a:solidFill>
                  <a:srgbClr val="0000CC"/>
                </a:solidFill>
              </a:rPr>
              <a:t>Tm</a:t>
            </a:r>
            <a:r>
              <a:rPr lang="pt-BR" sz="2800" dirty="0">
                <a:solidFill>
                  <a:srgbClr val="0000CC"/>
                </a:solidFill>
              </a:rPr>
              <a:t> 6.17-19</a:t>
            </a:r>
            <a:r>
              <a:rPr lang="pt-BR" sz="2800" dirty="0"/>
              <a:t>).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9857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solidFill>
                  <a:srgbClr val="FF0000"/>
                </a:solidFill>
              </a:rPr>
              <a:t>1 </a:t>
            </a:r>
            <a:r>
              <a:rPr lang="pt-BR" b="1" dirty="0" err="1">
                <a:solidFill>
                  <a:srgbClr val="FF0000"/>
                </a:solidFill>
              </a:rPr>
              <a:t>Tm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6.17 </a:t>
            </a:r>
            <a:r>
              <a:rPr lang="pt-BR" dirty="0">
                <a:solidFill>
                  <a:srgbClr val="0000CC"/>
                </a:solidFill>
              </a:rPr>
              <a:t>- Manda aos ricos deste mundo que não sejam altivos, nem ponham a esperança na incerteza das riquezas, mas em Deus, que abundantemente nos dá todas as coisas para delas gozarmos; </a:t>
            </a:r>
            <a:r>
              <a:rPr lang="pt-BR" b="1" dirty="0" smtClean="0">
                <a:solidFill>
                  <a:srgbClr val="FF0000"/>
                </a:solidFill>
              </a:rPr>
              <a:t>18</a:t>
            </a:r>
            <a:r>
              <a:rPr lang="pt-BR" b="1" dirty="0" smtClean="0">
                <a:solidFill>
                  <a:srgbClr val="0000CC"/>
                </a:solidFill>
              </a:rPr>
              <a:t> </a:t>
            </a:r>
            <a:r>
              <a:rPr lang="pt-BR" dirty="0" smtClean="0">
                <a:solidFill>
                  <a:srgbClr val="0000CC"/>
                </a:solidFill>
              </a:rPr>
              <a:t>que façam o bem, enriqueçam em boas obras, repartam de boa mente e sejam comunicáveis; </a:t>
            </a:r>
            <a:r>
              <a:rPr lang="pt-BR" b="1" dirty="0" smtClean="0">
                <a:solidFill>
                  <a:srgbClr val="FF0000"/>
                </a:solidFill>
              </a:rPr>
              <a:t>19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que entesourem para si mesmos um bom fundamento para o futuro, para que possam alcançar a vida eterna.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rgbClr val="0000CC"/>
                </a:solidFill>
              </a:rPr>
              <a:t> </a:t>
            </a:r>
            <a:endParaRPr lang="pt-B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64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38138"/>
          </a:xfrm>
        </p:spPr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9654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t-BR" sz="2400" b="1" dirty="0">
                <a:solidFill>
                  <a:srgbClr val="006600"/>
                </a:solidFill>
              </a:rPr>
              <a:t>I –  </a:t>
            </a:r>
            <a:r>
              <a:rPr lang="pt-BR" sz="2400" b="1" dirty="0">
                <a:solidFill>
                  <a:srgbClr val="006600"/>
                </a:solidFill>
              </a:rPr>
              <a:t>OS FARISEUS E A AVAREZA </a:t>
            </a:r>
            <a:r>
              <a:rPr lang="pt-BR" sz="2400" b="1" dirty="0" smtClean="0">
                <a:solidFill>
                  <a:srgbClr val="006600"/>
                </a:solidFill>
              </a:rPr>
              <a:t>                  </a:t>
            </a:r>
            <a:r>
              <a:rPr lang="pt-BR" sz="2400" b="1" dirty="0" smtClean="0">
                <a:solidFill>
                  <a:srgbClr val="006600"/>
                </a:solidFill>
              </a:rPr>
              <a:t>		</a:t>
            </a:r>
            <a:r>
              <a:rPr lang="pt-BR" sz="20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       </a:t>
            </a:r>
            <a:r>
              <a:rPr lang="pt-BR" sz="20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3</a:t>
            </a:r>
            <a:endParaRPr lang="pt-BR" sz="2000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>
              <a:buNone/>
            </a:pPr>
            <a:endParaRPr lang="pt-BR" sz="12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0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</a:t>
            </a:r>
            <a:r>
              <a:rPr lang="pt-BR" sz="2800" dirty="0" smtClean="0"/>
              <a:t>Assim</a:t>
            </a:r>
            <a:r>
              <a:rPr lang="pt-BR" sz="2800" dirty="0"/>
              <a:t>, a parábola que se segue tem o propósito de ilustrar vividamente o engano de tais </a:t>
            </a:r>
            <a:r>
              <a:rPr lang="pt-BR" sz="2800" dirty="0" smtClean="0"/>
              <a:t>homens que </a:t>
            </a:r>
            <a:r>
              <a:rPr lang="pt-BR" sz="2800" dirty="0"/>
              <a:t>confiam nas riquezas, e não se preocupam em ser primeiramente ricos para com Deus.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1326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endParaRPr lang="pt-BR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5600" b="1" i="1" dirty="0">
                <a:solidFill>
                  <a:srgbClr val="00B050"/>
                </a:solidFill>
                <a:cs typeface="Arial" charset="0"/>
              </a:rPr>
              <a:t>EBD – 2º TRIMESTRE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5600" b="1" i="1" dirty="0">
                <a:solidFill>
                  <a:srgbClr val="00B050"/>
                </a:solidFill>
                <a:cs typeface="Arial" charset="0"/>
              </a:rPr>
              <a:t>DE   2017</a:t>
            </a:r>
            <a:endParaRPr lang="pt-BR" sz="3000" dirty="0">
              <a:solidFill>
                <a:srgbClr val="00B05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003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4237931"/>
          </a:xfrm>
        </p:spPr>
        <p:txBody>
          <a:bodyPr>
            <a:normAutofit fontScale="92500" lnSpcReduction="10000"/>
          </a:bodyPr>
          <a:lstStyle/>
          <a:p>
            <a:endParaRPr lang="pt-BR" sz="3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3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3000" b="1" dirty="0">
                <a:solidFill>
                  <a:srgbClr val="006600"/>
                </a:solidFill>
              </a:rPr>
              <a:t>I –  OS FARISEUS E A AVAREZA</a:t>
            </a:r>
          </a:p>
          <a:p>
            <a:pPr marL="0" indent="0">
              <a:buNone/>
            </a:pPr>
            <a:endParaRPr lang="pt-BR" sz="3000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FF0000"/>
                </a:solidFill>
              </a:rPr>
              <a:t>II – O CAMINHO DE LÁZARO E O CAMINHO DO RICO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cap="small" dirty="0">
              <a:solidFill>
                <a:srgbClr val="006600"/>
              </a:solidFill>
              <a:cs typeface="Arial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cap="small" dirty="0">
                <a:solidFill>
                  <a:srgbClr val="006600"/>
                </a:solidFill>
                <a:cs typeface="Arial" charset="0"/>
              </a:rPr>
              <a:t>III – A SUFICIÊNCIA DA PALAVRA DE DEUS</a:t>
            </a:r>
            <a:endParaRPr lang="pt-BR" sz="3000" dirty="0">
              <a:solidFill>
                <a:srgbClr val="006600"/>
              </a:solidFill>
              <a:cs typeface="Arial" pitchFamily="34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35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9056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400" b="1" dirty="0">
                <a:solidFill>
                  <a:srgbClr val="006600"/>
                </a:solidFill>
              </a:rPr>
              <a:t>II – </a:t>
            </a:r>
            <a:r>
              <a:rPr lang="pt-BR" sz="2400" b="1" dirty="0" smtClean="0">
                <a:solidFill>
                  <a:srgbClr val="006600"/>
                </a:solidFill>
              </a:rPr>
              <a:t>O CAMINHO DE LÁZARO E O CAMINHO DO RICO</a:t>
            </a:r>
            <a:r>
              <a:rPr lang="pt-BR" sz="2400" b="1" dirty="0" smtClean="0">
                <a:solidFill>
                  <a:srgbClr val="006600"/>
                </a:solidFill>
              </a:rPr>
              <a:t>	      1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2400" b="1" dirty="0">
              <a:solidFill>
                <a:srgbClr val="006600"/>
              </a:solidFill>
            </a:endParaRPr>
          </a:p>
          <a:p>
            <a:pPr marL="0" indent="0" algn="just">
              <a:buNone/>
            </a:pPr>
            <a:r>
              <a:rPr lang="pt-BR" sz="2400" b="1" dirty="0">
                <a:solidFill>
                  <a:srgbClr val="006600"/>
                </a:solidFill>
              </a:rPr>
              <a:t>	</a:t>
            </a:r>
            <a:r>
              <a:rPr lang="pt-BR" sz="2800" dirty="0" smtClean="0"/>
              <a:t>A </a:t>
            </a:r>
            <a:r>
              <a:rPr lang="pt-BR" sz="2800" dirty="0"/>
              <a:t>parábola começa retratando o extremo oposto de duas vidas: um homem rico que desfrutava </a:t>
            </a:r>
            <a:r>
              <a:rPr lang="pt-BR" sz="2800" dirty="0" smtClean="0"/>
              <a:t>de todos </a:t>
            </a:r>
            <a:r>
              <a:rPr lang="pt-BR" sz="2800" dirty="0"/>
              <a:t>os luxos e satisfações que sua riqueza podia lhe proporcionar; e outro homem, Lázaro, que, além </a:t>
            </a:r>
            <a:r>
              <a:rPr lang="pt-BR" sz="2800" dirty="0" smtClean="0"/>
              <a:t>de padecer </a:t>
            </a:r>
            <a:r>
              <a:rPr lang="pt-BR" sz="2800" dirty="0"/>
              <a:t>toda a penúria e necessidade de um mendigo, ainda era assolado pela enfermidade, </a:t>
            </a:r>
            <a:r>
              <a:rPr lang="pt-BR" sz="2800" dirty="0" smtClean="0"/>
              <a:t>não recebendo </a:t>
            </a:r>
            <a:r>
              <a:rPr lang="pt-BR" sz="2800" dirty="0"/>
              <a:t>qualquer benefício material nesta vida, senão o de cães que vinham lamber suas feridas.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7950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53136"/>
          </a:xfrm>
        </p:spPr>
        <p:txBody>
          <a:bodyPr>
            <a:normAutofit fontScale="925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400" b="1" dirty="0">
                <a:solidFill>
                  <a:srgbClr val="006600"/>
                </a:solidFill>
              </a:rPr>
              <a:t>II – </a:t>
            </a:r>
            <a:r>
              <a:rPr lang="pt-BR" sz="2400" b="1" dirty="0">
                <a:solidFill>
                  <a:srgbClr val="006600"/>
                </a:solidFill>
              </a:rPr>
              <a:t>O CAMINHO DE LÁZARO E O CAMINHO DO RICO</a:t>
            </a:r>
            <a:r>
              <a:rPr lang="pt-BR" sz="2400" b="1" dirty="0">
                <a:solidFill>
                  <a:srgbClr val="006600"/>
                </a:solidFill>
              </a:rPr>
              <a:t>	      </a:t>
            </a:r>
            <a:r>
              <a:rPr lang="pt-BR" sz="2400" b="1" dirty="0" smtClean="0">
                <a:solidFill>
                  <a:srgbClr val="006600"/>
                </a:solidFill>
              </a:rPr>
              <a:t>2</a:t>
            </a:r>
            <a:endParaRPr lang="pt-BR" sz="24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200" b="1" dirty="0">
              <a:solidFill>
                <a:srgbClr val="006600"/>
              </a:solidFill>
            </a:endParaRPr>
          </a:p>
          <a:p>
            <a:pPr marL="0" indent="0" algn="just">
              <a:buNone/>
            </a:pPr>
            <a:r>
              <a:rPr lang="pt-BR" sz="2400" dirty="0" smtClean="0"/>
              <a:t>	Ocorre</a:t>
            </a:r>
            <a:r>
              <a:rPr lang="pt-BR" sz="2400" dirty="0"/>
              <a:t>, porém, que tanto Lázaro como o rico morrem e, a partir desse momento, a condição </a:t>
            </a:r>
            <a:r>
              <a:rPr lang="pt-BR" sz="2400" dirty="0" smtClean="0"/>
              <a:t>de ambos </a:t>
            </a:r>
            <a:r>
              <a:rPr lang="pt-BR" sz="2400" dirty="0"/>
              <a:t>se inverte. Tendo o cuidado de não interpretar literalmente os detalhes da narrativa, </a:t>
            </a:r>
            <a:r>
              <a:rPr lang="pt-BR" sz="2400" dirty="0" smtClean="0"/>
              <a:t>notemos, porém</a:t>
            </a:r>
            <a:r>
              <a:rPr lang="pt-BR" sz="2400" dirty="0"/>
              <a:t>, o contraste entre uma morte gloriosa, na descrição de que os anjos levaram o sofrido Lázaro </a:t>
            </a:r>
            <a:r>
              <a:rPr lang="pt-BR" sz="2400" dirty="0" smtClean="0"/>
              <a:t>para o </a:t>
            </a:r>
            <a:r>
              <a:rPr lang="pt-BR" sz="2400" dirty="0"/>
              <a:t>seio de Abraão; e a morte do rico, descrita friamente pela expressão: </a:t>
            </a:r>
            <a:r>
              <a:rPr lang="pt-BR" sz="2400" i="1" dirty="0"/>
              <a:t>“e foi sepultado”. </a:t>
            </a:r>
            <a:r>
              <a:rPr lang="pt-BR" sz="2400" dirty="0"/>
              <a:t>A imagem </a:t>
            </a:r>
            <a:r>
              <a:rPr lang="pt-BR" sz="2400" dirty="0" smtClean="0"/>
              <a:t>torna-se ainda </a:t>
            </a:r>
            <a:r>
              <a:rPr lang="pt-BR" sz="2400" dirty="0"/>
              <a:t>mais forte nos detalhes seguintes: Lázaro desfruta do privilégio de estar junto de Abraão, </a:t>
            </a:r>
            <a:r>
              <a:rPr lang="pt-BR" sz="2400" dirty="0" smtClean="0"/>
              <a:t>ao passo </a:t>
            </a:r>
            <a:r>
              <a:rPr lang="pt-BR" sz="2400" dirty="0"/>
              <a:t>que o rico é atormentado numa chama. Enquanto em vida era Lázaro quem jazia à porta do rico</a:t>
            </a:r>
            <a:r>
              <a:rPr lang="pt-BR" sz="2400" dirty="0" smtClean="0"/>
              <a:t>, ansiando </a:t>
            </a:r>
            <a:r>
              <a:rPr lang="pt-BR" sz="2400" dirty="0"/>
              <a:t>pelas suas migalhas, sem as receber; agora, é a vez de o rico contemplar a felicidade daquele, </a:t>
            </a:r>
            <a:r>
              <a:rPr lang="pt-BR" sz="2400" dirty="0" smtClean="0"/>
              <a:t>e ansiar </a:t>
            </a:r>
            <a:r>
              <a:rPr lang="pt-BR" sz="2400" dirty="0"/>
              <a:t>por um mínimo de refrigério, que do mesmo modo não lhe pode ser dado.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2566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53136"/>
          </a:xfrm>
        </p:spPr>
        <p:txBody>
          <a:bodyPr>
            <a:normAutofit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400" b="1" dirty="0">
                <a:solidFill>
                  <a:srgbClr val="006600"/>
                </a:solidFill>
              </a:rPr>
              <a:t>II – </a:t>
            </a:r>
            <a:r>
              <a:rPr lang="pt-BR" sz="2400" b="1" dirty="0">
                <a:solidFill>
                  <a:srgbClr val="006600"/>
                </a:solidFill>
              </a:rPr>
              <a:t>O CAMINHO DE LÁZARO E O CAMINHO DO RICO</a:t>
            </a:r>
            <a:r>
              <a:rPr lang="pt-BR" sz="2400" b="1" dirty="0">
                <a:solidFill>
                  <a:srgbClr val="006600"/>
                </a:solidFill>
              </a:rPr>
              <a:t>	      </a:t>
            </a:r>
            <a:r>
              <a:rPr lang="pt-BR" sz="2400" b="1" dirty="0" smtClean="0">
                <a:solidFill>
                  <a:srgbClr val="006600"/>
                </a:solidFill>
              </a:rPr>
              <a:t>3</a:t>
            </a:r>
            <a:endParaRPr lang="pt-BR" sz="24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200" b="1" dirty="0">
              <a:solidFill>
                <a:srgbClr val="006600"/>
              </a:solidFill>
            </a:endParaRPr>
          </a:p>
          <a:p>
            <a:pPr marL="0" indent="0" algn="just">
              <a:buNone/>
            </a:pPr>
            <a:r>
              <a:rPr lang="pt-BR" sz="2400" dirty="0" smtClean="0"/>
              <a:t>	</a:t>
            </a:r>
            <a:r>
              <a:rPr lang="pt-BR" sz="2400" dirty="0"/>
              <a:t> Contudo, Lázaro não foi salvo por ser pobre, tampouco o rico condenado por ser rico. A </a:t>
            </a:r>
            <a:r>
              <a:rPr lang="pt-BR" sz="2400" dirty="0" smtClean="0"/>
              <a:t>parábola ilustra </a:t>
            </a:r>
            <a:r>
              <a:rPr lang="pt-BR" sz="2400" dirty="0"/>
              <a:t>o comportamento típico dos fariseus, ou seja, a de homens que serviam ao mundo e </a:t>
            </a:r>
            <a:r>
              <a:rPr lang="pt-BR" sz="2400" i="1" dirty="0" smtClean="0"/>
              <a:t>confiavam </a:t>
            </a:r>
            <a:r>
              <a:rPr lang="pt-BR" sz="2400" dirty="0" smtClean="0"/>
              <a:t>nas </a:t>
            </a:r>
            <a:r>
              <a:rPr lang="pt-BR" sz="2400" dirty="0"/>
              <a:t>riquezas (</a:t>
            </a:r>
            <a:r>
              <a:rPr lang="pt-BR" sz="2400" dirty="0">
                <a:solidFill>
                  <a:srgbClr val="0000CC"/>
                </a:solidFill>
              </a:rPr>
              <a:t>Mc 10.21-24; </a:t>
            </a:r>
            <a:r>
              <a:rPr lang="pt-BR" sz="2400" dirty="0" err="1">
                <a:solidFill>
                  <a:srgbClr val="0000CC"/>
                </a:solidFill>
              </a:rPr>
              <a:t>Tg</a:t>
            </a:r>
            <a:r>
              <a:rPr lang="pt-BR" sz="2400" dirty="0">
                <a:solidFill>
                  <a:srgbClr val="0000CC"/>
                </a:solidFill>
              </a:rPr>
              <a:t> 4.4; cf. </a:t>
            </a:r>
            <a:r>
              <a:rPr lang="pt-BR" sz="2400" dirty="0" err="1">
                <a:solidFill>
                  <a:srgbClr val="0000CC"/>
                </a:solidFill>
              </a:rPr>
              <a:t>Sl</a:t>
            </a:r>
            <a:r>
              <a:rPr lang="pt-BR" sz="2400" dirty="0">
                <a:solidFill>
                  <a:srgbClr val="0000CC"/>
                </a:solidFill>
              </a:rPr>
              <a:t> 73.3-7</a:t>
            </a:r>
            <a:r>
              <a:rPr lang="pt-BR" sz="2400" dirty="0"/>
              <a:t>), preocupando-se mais com o reconhecimento social e </a:t>
            </a:r>
            <a:r>
              <a:rPr lang="pt-BR" sz="2400" dirty="0" smtClean="0"/>
              <a:t>o prestígio </a:t>
            </a:r>
            <a:r>
              <a:rPr lang="pt-BR" sz="2400" dirty="0"/>
              <a:t>mundano que elas </a:t>
            </a:r>
            <a:r>
              <a:rPr lang="pt-BR" sz="2400" dirty="0" smtClean="0"/>
              <a:t>lhes proporcionavam</a:t>
            </a:r>
            <a:r>
              <a:rPr lang="pt-BR" sz="2400" dirty="0"/>
              <a:t>, do que com a glória de Deus, na renúncia do </a:t>
            </a:r>
            <a:r>
              <a:rPr lang="pt-BR" sz="2400" dirty="0" smtClean="0"/>
              <a:t>amor próprio </a:t>
            </a:r>
            <a:r>
              <a:rPr lang="pt-BR" sz="2400" dirty="0"/>
              <a:t>e dos deleites desta vida (</a:t>
            </a:r>
            <a:r>
              <a:rPr lang="pt-BR" sz="2400" dirty="0" err="1">
                <a:solidFill>
                  <a:srgbClr val="0000CC"/>
                </a:solidFill>
              </a:rPr>
              <a:t>Mt</a:t>
            </a:r>
            <a:r>
              <a:rPr lang="pt-BR" sz="2400" dirty="0">
                <a:solidFill>
                  <a:srgbClr val="0000CC"/>
                </a:solidFill>
              </a:rPr>
              <a:t> 16.24; 1 </a:t>
            </a:r>
            <a:r>
              <a:rPr lang="pt-BR" sz="2400" dirty="0" err="1">
                <a:solidFill>
                  <a:srgbClr val="0000CC"/>
                </a:solidFill>
              </a:rPr>
              <a:t>Jo</a:t>
            </a:r>
            <a:r>
              <a:rPr lang="pt-BR" sz="2400" dirty="0">
                <a:solidFill>
                  <a:srgbClr val="0000CC"/>
                </a:solidFill>
              </a:rPr>
              <a:t> 2.15, 16</a:t>
            </a:r>
            <a:r>
              <a:rPr lang="pt-BR" sz="2400" dirty="0"/>
              <a:t>), ainda que isto resultasse em vergonha </a:t>
            </a:r>
            <a:r>
              <a:rPr lang="pt-BR" sz="2400" dirty="0" smtClean="0"/>
              <a:t>e desprezo </a:t>
            </a:r>
            <a:r>
              <a:rPr lang="pt-BR" sz="2400" dirty="0"/>
              <a:t>pelos homens. A recompensa dos que servem </a:t>
            </a:r>
            <a:r>
              <a:rPr lang="pt-BR" sz="2400" dirty="0" smtClean="0"/>
              <a:t>a </a:t>
            </a:r>
            <a:r>
              <a:rPr lang="pt-BR" sz="2400" dirty="0" err="1" smtClean="0"/>
              <a:t>Mamom</a:t>
            </a:r>
            <a:r>
              <a:rPr lang="pt-BR" sz="2400" dirty="0" smtClean="0"/>
              <a:t> </a:t>
            </a:r>
            <a:r>
              <a:rPr lang="pt-BR" sz="2400" dirty="0"/>
              <a:t>é irremediavelmente a sepultura e </a:t>
            </a:r>
            <a:r>
              <a:rPr lang="pt-BR" sz="2400" dirty="0" smtClean="0"/>
              <a:t>a condenação </a:t>
            </a:r>
            <a:r>
              <a:rPr lang="pt-BR" sz="2400" dirty="0"/>
              <a:t>no futuro (</a:t>
            </a:r>
            <a:r>
              <a:rPr lang="pt-BR" sz="2400" dirty="0" err="1">
                <a:solidFill>
                  <a:srgbClr val="0000CC"/>
                </a:solidFill>
              </a:rPr>
              <a:t>Lc</a:t>
            </a:r>
            <a:r>
              <a:rPr lang="pt-BR" sz="2400" dirty="0">
                <a:solidFill>
                  <a:srgbClr val="0000CC"/>
                </a:solidFill>
              </a:rPr>
              <a:t> 12.15-21; </a:t>
            </a:r>
            <a:r>
              <a:rPr lang="pt-BR" sz="2400" dirty="0" err="1">
                <a:solidFill>
                  <a:srgbClr val="0000CC"/>
                </a:solidFill>
              </a:rPr>
              <a:t>Sl</a:t>
            </a:r>
            <a:r>
              <a:rPr lang="pt-BR" sz="2400" dirty="0">
                <a:solidFill>
                  <a:srgbClr val="0000CC"/>
                </a:solidFill>
              </a:rPr>
              <a:t> 73.18-20; </a:t>
            </a:r>
            <a:r>
              <a:rPr lang="pt-BR" sz="2400" dirty="0" err="1">
                <a:solidFill>
                  <a:srgbClr val="0000CC"/>
                </a:solidFill>
              </a:rPr>
              <a:t>Tg</a:t>
            </a:r>
            <a:r>
              <a:rPr lang="pt-BR" sz="2400" dirty="0">
                <a:solidFill>
                  <a:srgbClr val="0000CC"/>
                </a:solidFill>
              </a:rPr>
              <a:t> 1.9-11; 5.1-5</a:t>
            </a:r>
            <a:r>
              <a:rPr lang="pt-BR" sz="2400" dirty="0"/>
              <a:t>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55445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600" b="1" dirty="0">
                <a:solidFill>
                  <a:srgbClr val="FF0000"/>
                </a:solidFill>
              </a:rPr>
              <a:t>Mc </a:t>
            </a:r>
            <a:r>
              <a:rPr lang="pt-BR" sz="2600" b="1" dirty="0" smtClean="0">
                <a:solidFill>
                  <a:srgbClr val="FF0000"/>
                </a:solidFill>
              </a:rPr>
              <a:t>10.21-24</a:t>
            </a:r>
            <a:r>
              <a:rPr lang="pt-BR" sz="2600" b="1" dirty="0">
                <a:solidFill>
                  <a:srgbClr val="FF0000"/>
                </a:solidFill>
              </a:rPr>
              <a:t> </a:t>
            </a:r>
            <a:r>
              <a:rPr lang="pt-BR" sz="2600" dirty="0" smtClean="0">
                <a:solidFill>
                  <a:srgbClr val="0000CC"/>
                </a:solidFill>
              </a:rPr>
              <a:t>- </a:t>
            </a:r>
            <a:r>
              <a:rPr lang="pt-BR" sz="2600" b="1" dirty="0">
                <a:solidFill>
                  <a:srgbClr val="0000CC"/>
                </a:solidFill>
              </a:rPr>
              <a:t> </a:t>
            </a:r>
            <a:r>
              <a:rPr lang="pt-BR" sz="2600" dirty="0">
                <a:solidFill>
                  <a:srgbClr val="0000CC"/>
                </a:solidFill>
              </a:rPr>
              <a:t>E Jesus, olhando para ele, o amou e lhe disse: Falta-te uma coisa: vai, e vende tudo quanto tens, e dá-o aos pobres, e terás um tesouro no céu; e vem e segue-me</a:t>
            </a:r>
            <a:r>
              <a:rPr lang="pt-BR" sz="2600" dirty="0" smtClean="0">
                <a:solidFill>
                  <a:srgbClr val="0000CC"/>
                </a:solidFill>
              </a:rPr>
              <a:t>. </a:t>
            </a:r>
            <a:r>
              <a:rPr lang="pt-BR" sz="2600" b="1" dirty="0" smtClean="0">
                <a:solidFill>
                  <a:srgbClr val="FF0000"/>
                </a:solidFill>
              </a:rPr>
              <a:t>22</a:t>
            </a:r>
            <a:r>
              <a:rPr lang="pt-BR" sz="2600" b="1" dirty="0"/>
              <a:t> </a:t>
            </a:r>
            <a:r>
              <a:rPr lang="pt-BR" sz="2600" dirty="0">
                <a:solidFill>
                  <a:srgbClr val="0000CC"/>
                </a:solidFill>
              </a:rPr>
              <a:t>Mas ele, contrariado com essa palavra, retirou-se triste, porque possuía muitas propriedades. </a:t>
            </a:r>
            <a:r>
              <a:rPr lang="pt-BR" sz="2600" b="1" dirty="0" smtClean="0">
                <a:solidFill>
                  <a:srgbClr val="FF0000"/>
                </a:solidFill>
              </a:rPr>
              <a:t>23</a:t>
            </a:r>
            <a:r>
              <a:rPr lang="pt-BR" sz="2600" b="1" dirty="0"/>
              <a:t> </a:t>
            </a:r>
            <a:r>
              <a:rPr lang="pt-BR" sz="2600" dirty="0">
                <a:solidFill>
                  <a:srgbClr val="0000CC"/>
                </a:solidFill>
              </a:rPr>
              <a:t>Então, Jesus, olhando ao redor, disse aos seus discípulos: Quão dificilmente entrarão no Reino de Deus os que têm riquezas! </a:t>
            </a:r>
            <a:r>
              <a:rPr lang="pt-BR" sz="2600" b="1" dirty="0" smtClean="0">
                <a:solidFill>
                  <a:srgbClr val="FF0000"/>
                </a:solidFill>
              </a:rPr>
              <a:t>24</a:t>
            </a:r>
            <a:r>
              <a:rPr lang="pt-BR" sz="2600" b="1" dirty="0"/>
              <a:t> </a:t>
            </a:r>
            <a:r>
              <a:rPr lang="pt-BR" sz="2600" dirty="0">
                <a:solidFill>
                  <a:srgbClr val="0000CC"/>
                </a:solidFill>
              </a:rPr>
              <a:t>E os discípulos se admiraram destas suas palavras; mas Jesus, tornando a falar, disse-lhes: Filhos, quão difícil é, para os que confiam nas riquezas, entrar no Reino de </a:t>
            </a:r>
            <a:r>
              <a:rPr lang="pt-BR" sz="2600" dirty="0" smtClean="0">
                <a:solidFill>
                  <a:srgbClr val="0000CC"/>
                </a:solidFill>
              </a:rPr>
              <a:t>Deus!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t-BR" sz="2600" b="1" dirty="0" err="1" smtClean="0">
                <a:solidFill>
                  <a:srgbClr val="FF0000"/>
                </a:solidFill>
              </a:rPr>
              <a:t>Tg</a:t>
            </a:r>
            <a:r>
              <a:rPr lang="pt-BR" sz="2600" b="1" dirty="0" smtClean="0">
                <a:solidFill>
                  <a:srgbClr val="FF0000"/>
                </a:solidFill>
              </a:rPr>
              <a:t> 4.4</a:t>
            </a:r>
            <a:r>
              <a:rPr lang="pt-BR" sz="2600" b="1" dirty="0">
                <a:solidFill>
                  <a:srgbClr val="FF0000"/>
                </a:solidFill>
              </a:rPr>
              <a:t> </a:t>
            </a:r>
            <a:r>
              <a:rPr lang="pt-BR" sz="2600" dirty="0"/>
              <a:t>- </a:t>
            </a:r>
            <a:r>
              <a:rPr lang="pt-BR" sz="2600" dirty="0">
                <a:solidFill>
                  <a:srgbClr val="0000CC"/>
                </a:solidFill>
              </a:rPr>
              <a:t>Adúlteros e adúlteras, não sabeis vós que a amizade do mundo é inimizade contra Deus? Portanto, qualquer que quiser ser amigo do mundo constitui-se inimigo de </a:t>
            </a:r>
            <a:r>
              <a:rPr lang="pt-BR" sz="2600" dirty="0" smtClean="0">
                <a:solidFill>
                  <a:srgbClr val="0000CC"/>
                </a:solidFill>
              </a:rPr>
              <a:t>Deus.</a:t>
            </a:r>
            <a:endParaRPr lang="pt-BR" sz="26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3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700" b="1" dirty="0" err="1" smtClean="0">
                <a:solidFill>
                  <a:srgbClr val="FF0000"/>
                </a:solidFill>
              </a:rPr>
              <a:t>Sl</a:t>
            </a:r>
            <a:r>
              <a:rPr lang="pt-BR" sz="2700" b="1" dirty="0" smtClean="0">
                <a:solidFill>
                  <a:srgbClr val="FF0000"/>
                </a:solidFill>
              </a:rPr>
              <a:t> </a:t>
            </a:r>
            <a:r>
              <a:rPr lang="pt-BR" sz="2700" b="1" dirty="0">
                <a:solidFill>
                  <a:srgbClr val="FF0000"/>
                </a:solidFill>
              </a:rPr>
              <a:t>73.3-7 </a:t>
            </a:r>
            <a:r>
              <a:rPr lang="pt-BR" sz="2700" dirty="0"/>
              <a:t>- </a:t>
            </a:r>
            <a:r>
              <a:rPr lang="pt-BR" sz="2700" dirty="0">
                <a:solidFill>
                  <a:srgbClr val="0000CC"/>
                </a:solidFill>
              </a:rPr>
              <a:t>Pois eu tinha inveja dos soberbos, ao ver a prosperidade dos ímpios. </a:t>
            </a:r>
            <a:r>
              <a:rPr lang="pt-BR" sz="2700" b="1" dirty="0" smtClean="0">
                <a:solidFill>
                  <a:srgbClr val="FF0000"/>
                </a:solidFill>
              </a:rPr>
              <a:t>4</a:t>
            </a:r>
            <a:r>
              <a:rPr lang="pt-BR" sz="2700" b="1" dirty="0"/>
              <a:t> </a:t>
            </a:r>
            <a:r>
              <a:rPr lang="pt-BR" sz="2700" dirty="0">
                <a:solidFill>
                  <a:srgbClr val="0000CC"/>
                </a:solidFill>
              </a:rPr>
              <a:t>Porque não há apertos na sua morte, mas firme está a sua força. </a:t>
            </a:r>
            <a:r>
              <a:rPr lang="pt-BR" sz="2700" b="1" dirty="0">
                <a:solidFill>
                  <a:srgbClr val="FF0000"/>
                </a:solidFill>
              </a:rPr>
              <a:t>5</a:t>
            </a:r>
            <a:r>
              <a:rPr lang="pt-BR" sz="2700" b="1" dirty="0"/>
              <a:t> </a:t>
            </a:r>
            <a:r>
              <a:rPr lang="pt-BR" sz="2700" dirty="0">
                <a:solidFill>
                  <a:srgbClr val="0000CC"/>
                </a:solidFill>
              </a:rPr>
              <a:t>Não se acham em trabalhos como outra gente, nem são afligidos como outros homens.</a:t>
            </a:r>
            <a:r>
              <a:rPr lang="pt-BR" sz="2700" dirty="0"/>
              <a:t> </a:t>
            </a:r>
            <a:r>
              <a:rPr lang="pt-BR" sz="2700" b="1" dirty="0">
                <a:solidFill>
                  <a:srgbClr val="FF0000"/>
                </a:solidFill>
              </a:rPr>
              <a:t>6</a:t>
            </a:r>
            <a:r>
              <a:rPr lang="pt-BR" sz="2700" b="1" dirty="0"/>
              <a:t> </a:t>
            </a:r>
            <a:r>
              <a:rPr lang="pt-BR" sz="2700" dirty="0">
                <a:solidFill>
                  <a:srgbClr val="0000CC"/>
                </a:solidFill>
              </a:rPr>
              <a:t>Pelo que a soberba os cerca como um colar; vestem-se de violência como de um adorno. </a:t>
            </a:r>
            <a:r>
              <a:rPr lang="pt-BR" sz="2700" dirty="0" smtClean="0"/>
              <a:t> </a:t>
            </a:r>
            <a:r>
              <a:rPr lang="pt-BR" sz="2700" b="1" dirty="0" smtClean="0">
                <a:solidFill>
                  <a:srgbClr val="FF0000"/>
                </a:solidFill>
              </a:rPr>
              <a:t>7</a:t>
            </a:r>
            <a:r>
              <a:rPr lang="pt-BR" sz="2700" b="1" dirty="0"/>
              <a:t> </a:t>
            </a:r>
            <a:r>
              <a:rPr lang="pt-BR" sz="2700" dirty="0">
                <a:solidFill>
                  <a:srgbClr val="0000CC"/>
                </a:solidFill>
              </a:rPr>
              <a:t>Os olhos deles estão inchados de gordura; superabundam as imaginações do seu coração</a:t>
            </a:r>
            <a:r>
              <a:rPr lang="pt-BR" sz="2700" dirty="0" smtClean="0">
                <a:solidFill>
                  <a:srgbClr val="0000CC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pt-BR" sz="2800" b="1" dirty="0" err="1">
                <a:solidFill>
                  <a:srgbClr val="FF0000"/>
                </a:solidFill>
              </a:rPr>
              <a:t>Mt</a:t>
            </a:r>
            <a:r>
              <a:rPr lang="pt-BR" sz="2800" b="1" dirty="0">
                <a:solidFill>
                  <a:srgbClr val="FF0000"/>
                </a:solidFill>
              </a:rPr>
              <a:t> 16.24 </a:t>
            </a:r>
            <a:r>
              <a:rPr lang="pt-BR" sz="2800" dirty="0">
                <a:solidFill>
                  <a:srgbClr val="0000CC"/>
                </a:solidFill>
              </a:rPr>
              <a:t>- Então, disse Jesus aos seus discípulos: Se alguém quiser vir após mim, renuncie-se a si mesmo, tome sobre si a sua cruz e siga-me;</a:t>
            </a:r>
          </a:p>
          <a:p>
            <a:pPr marL="0" indent="0" algn="just">
              <a:buNone/>
            </a:pPr>
            <a:endParaRPr lang="pt-BR" sz="2800" dirty="0">
              <a:solidFill>
                <a:srgbClr val="0000CC"/>
              </a:solidFill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47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300" b="1" dirty="0" smtClean="0">
                <a:solidFill>
                  <a:srgbClr val="FF0000"/>
                </a:solidFill>
              </a:rPr>
              <a:t>1 </a:t>
            </a:r>
            <a:r>
              <a:rPr lang="pt-BR" sz="2300" b="1" dirty="0" err="1" smtClean="0">
                <a:solidFill>
                  <a:srgbClr val="FF0000"/>
                </a:solidFill>
              </a:rPr>
              <a:t>Jo</a:t>
            </a:r>
            <a:r>
              <a:rPr lang="pt-BR" sz="2300" b="1" dirty="0" smtClean="0">
                <a:solidFill>
                  <a:srgbClr val="FF0000"/>
                </a:solidFill>
              </a:rPr>
              <a:t> 2.15-16 </a:t>
            </a:r>
            <a:r>
              <a:rPr lang="pt-BR" sz="2300" dirty="0" smtClean="0">
                <a:solidFill>
                  <a:srgbClr val="0000CC"/>
                </a:solidFill>
              </a:rPr>
              <a:t>- </a:t>
            </a:r>
            <a:r>
              <a:rPr lang="pt-BR" sz="2300" dirty="0">
                <a:solidFill>
                  <a:srgbClr val="0000CC"/>
                </a:solidFill>
              </a:rPr>
              <a:t>Não ameis o mundo, nem o que no mundo há. Se alguém ama o mundo, o amor do Pai não está nele. </a:t>
            </a:r>
            <a:r>
              <a:rPr lang="pt-BR" sz="2300" b="1" dirty="0" smtClean="0">
                <a:solidFill>
                  <a:srgbClr val="FF0000"/>
                </a:solidFill>
              </a:rPr>
              <a:t>16</a:t>
            </a:r>
            <a:r>
              <a:rPr lang="pt-BR" sz="2300" b="1" dirty="0"/>
              <a:t> </a:t>
            </a:r>
            <a:r>
              <a:rPr lang="pt-BR" sz="2300" dirty="0">
                <a:solidFill>
                  <a:srgbClr val="0000CC"/>
                </a:solidFill>
              </a:rPr>
              <a:t>Porque tudo o que há no mundo, a concupiscência da carne, a concupiscência dos olhos e a soberba da vida, não é do Pai, mas do mundo.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t-BR" sz="2300" b="1" dirty="0" err="1">
                <a:solidFill>
                  <a:srgbClr val="FF0000"/>
                </a:solidFill>
              </a:rPr>
              <a:t>Lc</a:t>
            </a:r>
            <a:r>
              <a:rPr lang="pt-BR" sz="2300" b="1" dirty="0">
                <a:solidFill>
                  <a:srgbClr val="FF0000"/>
                </a:solidFill>
              </a:rPr>
              <a:t> 12.15-21 </a:t>
            </a:r>
            <a:r>
              <a:rPr lang="pt-BR" sz="2300" dirty="0">
                <a:solidFill>
                  <a:srgbClr val="0000CC"/>
                </a:solidFill>
              </a:rPr>
              <a:t>- E disse-lhes: Acautelai-vos e guardai-vos da avareza, porque a vida de qualquer não consiste na abundância do que possui. </a:t>
            </a:r>
            <a:r>
              <a:rPr lang="pt-BR" sz="2300" b="1" dirty="0">
                <a:solidFill>
                  <a:srgbClr val="FF0000"/>
                </a:solidFill>
              </a:rPr>
              <a:t>16</a:t>
            </a:r>
            <a:r>
              <a:rPr lang="pt-BR" sz="2300" b="1" dirty="0">
                <a:solidFill>
                  <a:srgbClr val="0000CC"/>
                </a:solidFill>
              </a:rPr>
              <a:t> </a:t>
            </a:r>
            <a:r>
              <a:rPr lang="pt-BR" sz="2300" dirty="0">
                <a:solidFill>
                  <a:srgbClr val="0000CC"/>
                </a:solidFill>
              </a:rPr>
              <a:t>E propôs-lhes uma parábola, dizendo: a herdade de um homem rico tinha produzido com abundância. </a:t>
            </a:r>
            <a:r>
              <a:rPr lang="pt-BR" sz="2300" b="1" dirty="0">
                <a:solidFill>
                  <a:srgbClr val="FF0000"/>
                </a:solidFill>
              </a:rPr>
              <a:t>17</a:t>
            </a:r>
            <a:r>
              <a:rPr lang="pt-BR" sz="2300" b="1" dirty="0">
                <a:solidFill>
                  <a:srgbClr val="0000CC"/>
                </a:solidFill>
              </a:rPr>
              <a:t> </a:t>
            </a:r>
            <a:r>
              <a:rPr lang="pt-BR" sz="2300" dirty="0">
                <a:solidFill>
                  <a:srgbClr val="0000CC"/>
                </a:solidFill>
              </a:rPr>
              <a:t>E arrazoava ele entre si, dizendo: Que farei? Não tenho onde recolher os meus frutos. </a:t>
            </a:r>
            <a:r>
              <a:rPr lang="pt-BR" sz="2300" b="1" dirty="0">
                <a:solidFill>
                  <a:srgbClr val="FF0000"/>
                </a:solidFill>
              </a:rPr>
              <a:t>18</a:t>
            </a:r>
            <a:r>
              <a:rPr lang="pt-BR" sz="2300" b="1" dirty="0">
                <a:solidFill>
                  <a:srgbClr val="0000CC"/>
                </a:solidFill>
              </a:rPr>
              <a:t> </a:t>
            </a:r>
            <a:r>
              <a:rPr lang="pt-BR" sz="2300" dirty="0">
                <a:solidFill>
                  <a:srgbClr val="0000CC"/>
                </a:solidFill>
              </a:rPr>
              <a:t>E disse: Farei isto: derribarei os meus celeiros, e edificarei outros maiores, e ali recolherei todas as minhas novidades e os meus bens; </a:t>
            </a:r>
            <a:r>
              <a:rPr lang="pt-BR" sz="2300" b="1" dirty="0">
                <a:solidFill>
                  <a:srgbClr val="FF0000"/>
                </a:solidFill>
              </a:rPr>
              <a:t>19</a:t>
            </a:r>
            <a:r>
              <a:rPr lang="pt-BR" sz="2300" b="1" dirty="0">
                <a:solidFill>
                  <a:srgbClr val="0000CC"/>
                </a:solidFill>
              </a:rPr>
              <a:t> </a:t>
            </a:r>
            <a:r>
              <a:rPr lang="pt-BR" sz="2300" dirty="0">
                <a:solidFill>
                  <a:srgbClr val="0000CC"/>
                </a:solidFill>
              </a:rPr>
              <a:t>e direi à minha alma: alma, tens em depósito muitos bens, para muitos anos; descansa, come, bebe e folga. </a:t>
            </a:r>
            <a:r>
              <a:rPr lang="pt-BR" sz="2300" b="1" dirty="0">
                <a:solidFill>
                  <a:srgbClr val="FF0000"/>
                </a:solidFill>
              </a:rPr>
              <a:t>20</a:t>
            </a:r>
            <a:r>
              <a:rPr lang="pt-BR" sz="2300" b="1" dirty="0">
                <a:solidFill>
                  <a:srgbClr val="0000CC"/>
                </a:solidFill>
              </a:rPr>
              <a:t> </a:t>
            </a:r>
            <a:r>
              <a:rPr lang="pt-BR" sz="2300" dirty="0">
                <a:solidFill>
                  <a:srgbClr val="0000CC"/>
                </a:solidFill>
              </a:rPr>
              <a:t>Mas Deus lhe disse: Louco, esta noite te pedirão a tua alma, e o que tens preparado para quem será? </a:t>
            </a:r>
            <a:r>
              <a:rPr lang="pt-BR" sz="2300" b="1" dirty="0">
                <a:solidFill>
                  <a:srgbClr val="FF0000"/>
                </a:solidFill>
              </a:rPr>
              <a:t>21</a:t>
            </a:r>
            <a:r>
              <a:rPr lang="pt-BR" sz="2300" b="1" dirty="0">
                <a:solidFill>
                  <a:srgbClr val="0000CC"/>
                </a:solidFill>
              </a:rPr>
              <a:t> </a:t>
            </a:r>
            <a:r>
              <a:rPr lang="pt-BR" sz="2300" dirty="0">
                <a:solidFill>
                  <a:srgbClr val="0000CC"/>
                </a:solidFill>
              </a:rPr>
              <a:t>Assim é aquele que para si ajunta tesouros e não é rico para com Deus.</a:t>
            </a:r>
            <a:endParaRPr lang="pt-BR" sz="2300" dirty="0">
              <a:solidFill>
                <a:srgbClr val="0000CC"/>
              </a:solidFill>
              <a:cs typeface="Arial" pitchFamily="34" charset="0"/>
            </a:endParaRPr>
          </a:p>
          <a:p>
            <a:pPr marL="0" indent="0" algn="just">
              <a:buNone/>
            </a:pPr>
            <a:endParaRPr lang="pt-BR" sz="2500" dirty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endParaRPr lang="pt-BR" sz="2800" dirty="0">
              <a:solidFill>
                <a:srgbClr val="0000CC"/>
              </a:solidFill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nn-NO" sz="2800" b="1" dirty="0">
                <a:solidFill>
                  <a:srgbClr val="FF0000"/>
                </a:solidFill>
              </a:rPr>
              <a:t>Sl </a:t>
            </a:r>
            <a:r>
              <a:rPr lang="nn-NO" sz="2800" b="1" dirty="0" smtClean="0">
                <a:solidFill>
                  <a:srgbClr val="FF0000"/>
                </a:solidFill>
              </a:rPr>
              <a:t>73.18-20</a:t>
            </a:r>
            <a:r>
              <a:rPr lang="nn-NO" sz="2800" b="1" dirty="0">
                <a:solidFill>
                  <a:srgbClr val="FF0000"/>
                </a:solidFill>
              </a:rPr>
              <a:t> </a:t>
            </a:r>
            <a:r>
              <a:rPr lang="nn-NO" sz="2800" dirty="0" smtClean="0">
                <a:solidFill>
                  <a:srgbClr val="0000CC"/>
                </a:solidFill>
              </a:rPr>
              <a:t>- </a:t>
            </a:r>
            <a:r>
              <a:rPr lang="pt-BR" sz="2800" dirty="0">
                <a:solidFill>
                  <a:srgbClr val="0000CC"/>
                </a:solidFill>
              </a:rPr>
              <a:t>Certamente, tu os puseste em lugares escorregadios; tu os lanças em destruição. </a:t>
            </a:r>
            <a:r>
              <a:rPr lang="pt-BR" sz="2800" b="1" dirty="0">
                <a:solidFill>
                  <a:srgbClr val="FF0000"/>
                </a:solidFill>
              </a:rPr>
              <a:t>19</a:t>
            </a:r>
            <a:r>
              <a:rPr lang="pt-BR" sz="2800" b="1" dirty="0">
                <a:solidFill>
                  <a:srgbClr val="0000CC"/>
                </a:solidFill>
              </a:rPr>
              <a:t> </a:t>
            </a:r>
            <a:r>
              <a:rPr lang="pt-BR" sz="2800" dirty="0">
                <a:solidFill>
                  <a:srgbClr val="0000CC"/>
                </a:solidFill>
              </a:rPr>
              <a:t>Como caem na desolação, quase num momento! Ficam totalmente consumidos de terrores. </a:t>
            </a:r>
            <a:r>
              <a:rPr lang="pt-BR" sz="2800" b="1" dirty="0" smtClean="0">
                <a:solidFill>
                  <a:srgbClr val="FF0000"/>
                </a:solidFill>
              </a:rPr>
              <a:t>20</a:t>
            </a:r>
            <a:r>
              <a:rPr lang="pt-BR" sz="2800" b="1" dirty="0">
                <a:solidFill>
                  <a:srgbClr val="0000CC"/>
                </a:solidFill>
              </a:rPr>
              <a:t> </a:t>
            </a:r>
            <a:r>
              <a:rPr lang="pt-BR" sz="2800" dirty="0">
                <a:solidFill>
                  <a:srgbClr val="0000CC"/>
                </a:solidFill>
              </a:rPr>
              <a:t>Como faz com um sonho o que acorda, assim, ó Senhor, quando acordares, desprezarás a aparência deles.</a:t>
            </a:r>
          </a:p>
          <a:p>
            <a:pPr marL="0" indent="0" algn="just">
              <a:buNone/>
            </a:pPr>
            <a:r>
              <a:rPr lang="nn-NO" sz="2800" b="1" dirty="0" smtClean="0">
                <a:solidFill>
                  <a:srgbClr val="FF0000"/>
                </a:solidFill>
              </a:rPr>
              <a:t>Tg 1.9-11</a:t>
            </a:r>
            <a:r>
              <a:rPr lang="nn-NO" sz="2800" b="1" dirty="0">
                <a:solidFill>
                  <a:srgbClr val="FF0000"/>
                </a:solidFill>
              </a:rPr>
              <a:t> </a:t>
            </a:r>
            <a:r>
              <a:rPr lang="nn-NO" sz="2800" b="1" dirty="0" smtClean="0">
                <a:solidFill>
                  <a:srgbClr val="FF0000"/>
                </a:solidFill>
              </a:rPr>
              <a:t>- </a:t>
            </a:r>
            <a:r>
              <a:rPr lang="pt-BR" sz="2800" dirty="0">
                <a:solidFill>
                  <a:srgbClr val="0000CC"/>
                </a:solidFill>
              </a:rPr>
              <a:t>Mas glorie-se o irmão abatido na sua exaltação, </a:t>
            </a:r>
            <a:r>
              <a:rPr lang="pt-BR" sz="2800" b="1" dirty="0">
                <a:solidFill>
                  <a:srgbClr val="FF0000"/>
                </a:solidFill>
              </a:rPr>
              <a:t>10</a:t>
            </a:r>
            <a:r>
              <a:rPr lang="pt-BR" sz="2800" b="1" dirty="0">
                <a:solidFill>
                  <a:srgbClr val="0000CC"/>
                </a:solidFill>
              </a:rPr>
              <a:t> </a:t>
            </a:r>
            <a:r>
              <a:rPr lang="pt-BR" sz="2800" dirty="0">
                <a:solidFill>
                  <a:srgbClr val="0000CC"/>
                </a:solidFill>
              </a:rPr>
              <a:t>e o rico, em seu abatimento, porque ele passará como a flor da erva. </a:t>
            </a:r>
            <a:r>
              <a:rPr lang="pt-BR" sz="2800" b="1" dirty="0" smtClean="0">
                <a:solidFill>
                  <a:srgbClr val="FF0000"/>
                </a:solidFill>
              </a:rPr>
              <a:t>11</a:t>
            </a:r>
            <a:r>
              <a:rPr lang="pt-BR" sz="2800" b="1" dirty="0">
                <a:solidFill>
                  <a:srgbClr val="0000CC"/>
                </a:solidFill>
              </a:rPr>
              <a:t> </a:t>
            </a:r>
            <a:r>
              <a:rPr lang="pt-BR" sz="2800" dirty="0">
                <a:solidFill>
                  <a:srgbClr val="0000CC"/>
                </a:solidFill>
              </a:rPr>
              <a:t>Porque sai o sol com ardor, e a erva seca, e a sua flor cai, e a formosa aparência do seu aspecto perece; assim se murchará também o rico em seus </a:t>
            </a:r>
            <a:r>
              <a:rPr lang="pt-BR" sz="2800" dirty="0" smtClean="0">
                <a:solidFill>
                  <a:srgbClr val="0000CC"/>
                </a:solidFill>
              </a:rPr>
              <a:t>caminhos.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40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b="1" dirty="0" err="1" smtClean="0">
                <a:solidFill>
                  <a:srgbClr val="FF0000"/>
                </a:solidFill>
              </a:rPr>
              <a:t>Tg</a:t>
            </a:r>
            <a:r>
              <a:rPr lang="pt-BR" sz="2800" b="1" dirty="0" smtClean="0">
                <a:solidFill>
                  <a:srgbClr val="FF0000"/>
                </a:solidFill>
              </a:rPr>
              <a:t> 5.1-5 </a:t>
            </a:r>
            <a:r>
              <a:rPr lang="pt-BR" sz="2800" dirty="0" smtClean="0">
                <a:solidFill>
                  <a:srgbClr val="0000CC"/>
                </a:solidFill>
              </a:rPr>
              <a:t>-</a:t>
            </a:r>
            <a:r>
              <a:rPr lang="pt-BR" sz="2800" b="1" dirty="0" smtClean="0">
                <a:solidFill>
                  <a:srgbClr val="0000CC"/>
                </a:solidFill>
              </a:rPr>
              <a:t> </a:t>
            </a:r>
            <a:r>
              <a:rPr lang="pt-BR" sz="2800" b="1" dirty="0">
                <a:solidFill>
                  <a:srgbClr val="0000CC"/>
                </a:solidFill>
              </a:rPr>
              <a:t> </a:t>
            </a:r>
            <a:r>
              <a:rPr lang="pt-BR" sz="2800" dirty="0">
                <a:solidFill>
                  <a:srgbClr val="0000CC"/>
                </a:solidFill>
              </a:rPr>
              <a:t>Eia, pois, agora vós, ricos, chorai e pranteai por vossas misérias, que sobre vós hão de vir. </a:t>
            </a:r>
            <a:r>
              <a:rPr lang="pt-BR" sz="2800" b="1" dirty="0">
                <a:solidFill>
                  <a:srgbClr val="FF0000"/>
                </a:solidFill>
              </a:rPr>
              <a:t>2 </a:t>
            </a:r>
            <a:r>
              <a:rPr lang="pt-BR" sz="2800" dirty="0">
                <a:solidFill>
                  <a:srgbClr val="0000CC"/>
                </a:solidFill>
              </a:rPr>
              <a:t>As vossas riquezas estão apodrecidas, e as vossas vestes estão comidas da traça. </a:t>
            </a:r>
            <a:r>
              <a:rPr lang="pt-BR" sz="2800" b="1" dirty="0">
                <a:solidFill>
                  <a:srgbClr val="FF0000"/>
                </a:solidFill>
              </a:rPr>
              <a:t>3</a:t>
            </a:r>
            <a:r>
              <a:rPr lang="pt-BR" sz="2800" b="1" dirty="0">
                <a:solidFill>
                  <a:srgbClr val="0000CC"/>
                </a:solidFill>
              </a:rPr>
              <a:t> </a:t>
            </a:r>
            <a:r>
              <a:rPr lang="pt-BR" sz="2800" dirty="0">
                <a:solidFill>
                  <a:srgbClr val="0000CC"/>
                </a:solidFill>
              </a:rPr>
              <a:t>O vosso ouro e a vossa prata se enferrujaram; e a sua ferrugem dará testemunho contra vós e comerá como fogo a vossa carne. Entesourastes para os últimos dias. </a:t>
            </a:r>
            <a:r>
              <a:rPr lang="pt-BR" sz="2800" b="1" dirty="0">
                <a:solidFill>
                  <a:srgbClr val="FF0000"/>
                </a:solidFill>
              </a:rPr>
              <a:t>4</a:t>
            </a:r>
            <a:r>
              <a:rPr lang="pt-BR" sz="2800" b="1" dirty="0">
                <a:solidFill>
                  <a:srgbClr val="0000CC"/>
                </a:solidFill>
              </a:rPr>
              <a:t> </a:t>
            </a:r>
            <a:r>
              <a:rPr lang="pt-BR" sz="2800" dirty="0">
                <a:solidFill>
                  <a:srgbClr val="0000CC"/>
                </a:solidFill>
              </a:rPr>
              <a:t>Eis que o salário dos trabalhadores que ceifaram as vossas terras e que por vós foi diminuído clama; e os clamores dos que ceifaram entraram nos ouvidos do Senhor dos Exércitos. </a:t>
            </a:r>
            <a:r>
              <a:rPr lang="pt-BR" sz="2800" b="1" dirty="0">
                <a:solidFill>
                  <a:srgbClr val="FF0000"/>
                </a:solidFill>
              </a:rPr>
              <a:t>5</a:t>
            </a:r>
            <a:r>
              <a:rPr lang="pt-BR" sz="2800" b="1" dirty="0">
                <a:solidFill>
                  <a:srgbClr val="0000CC"/>
                </a:solidFill>
              </a:rPr>
              <a:t> </a:t>
            </a:r>
            <a:r>
              <a:rPr lang="pt-BR" sz="2800" dirty="0">
                <a:solidFill>
                  <a:srgbClr val="0000CC"/>
                </a:solidFill>
              </a:rPr>
              <a:t>Deliciosamente, vivestes sobre a terra, e vos deleitastes, e cevastes o vosso coração, como num dia de matança. 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01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53136"/>
          </a:xfrm>
        </p:spPr>
        <p:txBody>
          <a:bodyPr>
            <a:normAutofit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400" b="1" dirty="0">
                <a:solidFill>
                  <a:srgbClr val="006600"/>
                </a:solidFill>
              </a:rPr>
              <a:t>II – </a:t>
            </a:r>
            <a:r>
              <a:rPr lang="pt-BR" sz="2400" b="1" dirty="0">
                <a:solidFill>
                  <a:srgbClr val="006600"/>
                </a:solidFill>
              </a:rPr>
              <a:t>O CAMINHO DE LÁZARO E O CAMINHO DO RICO</a:t>
            </a:r>
            <a:r>
              <a:rPr lang="pt-BR" sz="2400" b="1" dirty="0">
                <a:solidFill>
                  <a:srgbClr val="006600"/>
                </a:solidFill>
              </a:rPr>
              <a:t>	      </a:t>
            </a:r>
            <a:r>
              <a:rPr lang="pt-BR" sz="2400" b="1" dirty="0" smtClean="0">
                <a:solidFill>
                  <a:srgbClr val="006600"/>
                </a:solidFill>
              </a:rPr>
              <a:t>3</a:t>
            </a:r>
            <a:endParaRPr lang="pt-BR" sz="24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200" b="1" dirty="0">
              <a:solidFill>
                <a:srgbClr val="006600"/>
              </a:solidFill>
            </a:endParaRPr>
          </a:p>
          <a:p>
            <a:pPr marL="0" indent="0" algn="just">
              <a:buNone/>
            </a:pPr>
            <a:r>
              <a:rPr lang="pt-BR" sz="2400" dirty="0" smtClean="0"/>
              <a:t>Em </a:t>
            </a:r>
            <a:r>
              <a:rPr lang="pt-BR" sz="2400" dirty="0"/>
              <a:t>Lázaro, por sua vez, está </a:t>
            </a:r>
            <a:r>
              <a:rPr lang="pt-BR" sz="2400" dirty="0" smtClean="0"/>
              <a:t>retratado todo </a:t>
            </a:r>
            <a:r>
              <a:rPr lang="pt-BR" sz="2400" dirty="0"/>
              <a:t>o crente que se resigna às dores e aflições que possam lhe sobrevir, confiando e esperando </a:t>
            </a:r>
            <a:r>
              <a:rPr lang="pt-BR" sz="2400" dirty="0" smtClean="0"/>
              <a:t>na </a:t>
            </a:r>
            <a:r>
              <a:rPr lang="pt-BR" sz="2400" dirty="0"/>
              <a:t>providência e socorro de Deus (Lázaro é outra forma do nome </a:t>
            </a:r>
            <a:r>
              <a:rPr lang="pt-BR" sz="2400" i="1" dirty="0"/>
              <a:t>Eliezer, </a:t>
            </a:r>
            <a:r>
              <a:rPr lang="pt-BR" sz="2400" dirty="0"/>
              <a:t>que significa: “Deus é a </a:t>
            </a:r>
            <a:r>
              <a:rPr lang="pt-BR" sz="2400" dirty="0" smtClean="0"/>
              <a:t>minha ajuda</a:t>
            </a:r>
            <a:r>
              <a:rPr lang="pt-BR" sz="2400" dirty="0"/>
              <a:t>”, ou “Deus ajudou”). Ainda que desprezado pelos homens, este é conhecido de Deus, e </a:t>
            </a:r>
            <a:r>
              <a:rPr lang="pt-BR" sz="2400" dirty="0" smtClean="0"/>
              <a:t>será chamado </a:t>
            </a:r>
            <a:r>
              <a:rPr lang="pt-BR" sz="2400" dirty="0"/>
              <a:t>para Sua glória e para a vida eterna naquele grande dia (cf. </a:t>
            </a:r>
            <a:r>
              <a:rPr lang="pt-BR" sz="2400" dirty="0" err="1">
                <a:solidFill>
                  <a:srgbClr val="0000CC"/>
                </a:solidFill>
              </a:rPr>
              <a:t>Mt</a:t>
            </a:r>
            <a:r>
              <a:rPr lang="pt-BR" sz="2400" dirty="0">
                <a:solidFill>
                  <a:srgbClr val="0000CC"/>
                </a:solidFill>
              </a:rPr>
              <a:t> 19.27-29; 2 </a:t>
            </a:r>
            <a:r>
              <a:rPr lang="pt-BR" sz="2400" dirty="0" err="1">
                <a:solidFill>
                  <a:srgbClr val="0000CC"/>
                </a:solidFill>
              </a:rPr>
              <a:t>Co</a:t>
            </a:r>
            <a:r>
              <a:rPr lang="pt-BR" sz="2400" dirty="0">
                <a:solidFill>
                  <a:srgbClr val="0000CC"/>
                </a:solidFill>
              </a:rPr>
              <a:t> 4.16-5.1; 2 </a:t>
            </a:r>
            <a:r>
              <a:rPr lang="pt-BR" sz="2400" dirty="0" err="1">
                <a:solidFill>
                  <a:srgbClr val="0000CC"/>
                </a:solidFill>
              </a:rPr>
              <a:t>Ts</a:t>
            </a:r>
            <a:r>
              <a:rPr lang="pt-BR" sz="2400" dirty="0">
                <a:solidFill>
                  <a:srgbClr val="0000CC"/>
                </a:solidFill>
              </a:rPr>
              <a:t> </a:t>
            </a:r>
            <a:r>
              <a:rPr lang="pt-BR" sz="2400" dirty="0" smtClean="0">
                <a:solidFill>
                  <a:srgbClr val="0000CC"/>
                </a:solidFill>
              </a:rPr>
              <a:t>1.3-5</a:t>
            </a:r>
            <a:r>
              <a:rPr lang="pt-BR" sz="2400" dirty="0"/>
              <a:t>). A resposta de Abraão também mostra a justiça de Deus na consolação de Lázaro e no sofrimento </a:t>
            </a:r>
            <a:r>
              <a:rPr lang="pt-BR" sz="2400" dirty="0" smtClean="0"/>
              <a:t>do rico</a:t>
            </a:r>
            <a:r>
              <a:rPr lang="pt-BR" sz="2400" dirty="0"/>
              <a:t>, precisamente porque este viveu somente para si, sem preocupar-se com a vida futura: “recebeste </a:t>
            </a:r>
            <a:r>
              <a:rPr lang="pt-BR" sz="2400" dirty="0" smtClean="0"/>
              <a:t>os </a:t>
            </a:r>
            <a:r>
              <a:rPr lang="pt-BR" sz="2400" i="1" dirty="0" smtClean="0"/>
              <a:t>teus </a:t>
            </a:r>
            <a:r>
              <a:rPr lang="pt-BR" sz="2400" dirty="0"/>
              <a:t>bens em </a:t>
            </a:r>
            <a:r>
              <a:rPr lang="pt-BR" sz="2400" i="1" dirty="0"/>
              <a:t>tua </a:t>
            </a:r>
            <a:r>
              <a:rPr lang="pt-BR" sz="2400" dirty="0"/>
              <a:t>vida”.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6556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endParaRPr lang="pt-BR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992888" cy="1752600"/>
          </a:xfrm>
        </p:spPr>
        <p:txBody>
          <a:bodyPr>
            <a:noAutofit/>
          </a:bodyPr>
          <a:lstStyle/>
          <a:p>
            <a:pPr marL="342900" lvl="0" indent="-342900" fontAlgn="base">
              <a:spcAft>
                <a:spcPct val="0"/>
              </a:spcAft>
              <a:defRPr/>
            </a:pPr>
            <a:r>
              <a:rPr lang="pt-BR" b="1" i="1" dirty="0">
                <a:solidFill>
                  <a:srgbClr val="00B050"/>
                </a:solidFill>
                <a:cs typeface="Arial" charset="0"/>
              </a:rPr>
              <a:t>LIÇÃO </a:t>
            </a:r>
            <a:r>
              <a:rPr lang="pt-BR" b="1" i="1" dirty="0" smtClean="0">
                <a:solidFill>
                  <a:srgbClr val="00B050"/>
                </a:solidFill>
                <a:cs typeface="Arial" charset="0"/>
              </a:rPr>
              <a:t>11:  </a:t>
            </a:r>
            <a:r>
              <a:rPr lang="pt-BR" b="1" i="1" dirty="0">
                <a:solidFill>
                  <a:srgbClr val="00B050"/>
                </a:solidFill>
                <a:cs typeface="Arial" charset="0"/>
              </a:rPr>
              <a:t>A PARÁBOLA DO </a:t>
            </a:r>
            <a:r>
              <a:rPr lang="pt-BR" b="1" i="1" dirty="0" smtClean="0">
                <a:solidFill>
                  <a:srgbClr val="00B050"/>
                </a:solidFill>
                <a:cs typeface="Arial" charset="0"/>
              </a:rPr>
              <a:t>RICO E LÁZARO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3000" b="1" i="1" dirty="0" smtClean="0">
                <a:solidFill>
                  <a:srgbClr val="FF0000"/>
                </a:solidFill>
                <a:cs typeface="Arial" charset="0"/>
              </a:rPr>
              <a:t>(</a:t>
            </a:r>
            <a:r>
              <a:rPr lang="pt-BR" sz="3000" b="1" i="1" dirty="0" err="1" smtClean="0">
                <a:solidFill>
                  <a:srgbClr val="0000CC"/>
                </a:solidFill>
                <a:cs typeface="Arial" charset="0"/>
              </a:rPr>
              <a:t>Lc</a:t>
            </a:r>
            <a:r>
              <a:rPr lang="pt-BR" sz="3000" b="1" i="1" dirty="0" smtClean="0">
                <a:solidFill>
                  <a:srgbClr val="0000CC"/>
                </a:solidFill>
                <a:cs typeface="Arial" charset="0"/>
              </a:rPr>
              <a:t> 16.19-31</a:t>
            </a:r>
            <a:r>
              <a:rPr lang="pt-BR" sz="3000" b="1" i="1" dirty="0" smtClean="0">
                <a:solidFill>
                  <a:srgbClr val="FF0000"/>
                </a:solidFill>
                <a:cs typeface="Arial" charset="0"/>
              </a:rPr>
              <a:t>)</a:t>
            </a:r>
            <a:endParaRPr lang="pt-BR" sz="3000" b="1" i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95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 err="1">
                <a:solidFill>
                  <a:srgbClr val="FF0000"/>
                </a:solidFill>
              </a:rPr>
              <a:t>Mt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19.27-29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- 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Então, Pedro, tomando a palavra, disse-lhe: Eis que nós deixamos tudo e te seguimos; que receberemos? </a:t>
            </a:r>
            <a:r>
              <a:rPr lang="pt-BR" b="1" dirty="0">
                <a:solidFill>
                  <a:srgbClr val="FF0000"/>
                </a:solidFill>
              </a:rPr>
              <a:t>28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E Jesus disse-lhes: Em verdade vos digo que vós, que me seguistes, quando, na regeneração, o Filho do Homem se assentar no trono da sua glória, também vos assentareis sobre doze tronos, para julgar as doze tribos de Israel. </a:t>
            </a:r>
            <a:r>
              <a:rPr lang="pt-BR" b="1" dirty="0" smtClean="0">
                <a:solidFill>
                  <a:srgbClr val="FF0000"/>
                </a:solidFill>
              </a:rPr>
              <a:t>29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E todo aquele que tiver deixado casas, ou irmãos, ou irmãs, ou pai, ou mãe, ou mulher, ou filhos, ou terras, por amor do meu nome, receberá cem vezes tanto e herdará a vida eterna.</a:t>
            </a:r>
          </a:p>
          <a:p>
            <a:pPr marL="0" indent="0" algn="just">
              <a:buNone/>
            </a:pPr>
            <a:r>
              <a:rPr lang="pt-BR" b="1" dirty="0" smtClean="0">
                <a:solidFill>
                  <a:srgbClr val="FF0000"/>
                </a:solidFill>
              </a:rPr>
              <a:t>2 </a:t>
            </a:r>
            <a:r>
              <a:rPr lang="pt-BR" b="1" dirty="0" err="1">
                <a:solidFill>
                  <a:srgbClr val="FF0000"/>
                </a:solidFill>
              </a:rPr>
              <a:t>Co</a:t>
            </a:r>
            <a:r>
              <a:rPr lang="pt-BR" b="1" dirty="0">
                <a:solidFill>
                  <a:srgbClr val="FF0000"/>
                </a:solidFill>
              </a:rPr>
              <a:t> 4.16 - </a:t>
            </a:r>
            <a:r>
              <a:rPr lang="pt-BR" dirty="0">
                <a:solidFill>
                  <a:srgbClr val="0000CC"/>
                </a:solidFill>
              </a:rPr>
              <a:t>Por isso, não desfalecemos; mas, ainda que o nosso homem exterior se corrompa, o interior, contudo, se renova de dia em dia</a:t>
            </a:r>
            <a:r>
              <a:rPr lang="pt-BR" dirty="0" smtClean="0">
                <a:solidFill>
                  <a:srgbClr val="0000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915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solidFill>
                  <a:srgbClr val="FF0000"/>
                </a:solidFill>
              </a:rPr>
              <a:t>2 </a:t>
            </a:r>
            <a:r>
              <a:rPr lang="pt-BR" b="1" dirty="0" err="1" smtClean="0">
                <a:solidFill>
                  <a:srgbClr val="FF0000"/>
                </a:solidFill>
              </a:rPr>
              <a:t>Co</a:t>
            </a:r>
            <a:r>
              <a:rPr lang="pt-BR" b="1" dirty="0" smtClean="0">
                <a:solidFill>
                  <a:srgbClr val="FF0000"/>
                </a:solidFill>
              </a:rPr>
              <a:t> </a:t>
            </a:r>
            <a:r>
              <a:rPr lang="pt-BR" b="1" dirty="0">
                <a:solidFill>
                  <a:srgbClr val="FF0000"/>
                </a:solidFill>
              </a:rPr>
              <a:t>5.1 </a:t>
            </a:r>
            <a:r>
              <a:rPr lang="pt-BR" dirty="0">
                <a:solidFill>
                  <a:srgbClr val="0000CC"/>
                </a:solidFill>
              </a:rPr>
              <a:t>- Porque sabemos que, se a nossa casa terrestre deste tabernáculo se desfizer, temos de Deus um edifício, uma casa não feita por mãos, eterna, nos céus.</a:t>
            </a:r>
            <a:endParaRPr lang="pt-BR" dirty="0" smtClean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r>
              <a:rPr lang="pt-BR" b="1" dirty="0" smtClean="0">
                <a:solidFill>
                  <a:srgbClr val="FF0000"/>
                </a:solidFill>
              </a:rPr>
              <a:t>2 </a:t>
            </a:r>
            <a:r>
              <a:rPr lang="pt-BR" b="1" dirty="0" err="1">
                <a:solidFill>
                  <a:srgbClr val="FF0000"/>
                </a:solidFill>
              </a:rPr>
              <a:t>Ts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1.3-5 </a:t>
            </a:r>
            <a:r>
              <a:rPr lang="pt-BR" dirty="0" smtClean="0">
                <a:solidFill>
                  <a:srgbClr val="0000CC"/>
                </a:solidFill>
              </a:rPr>
              <a:t>- Sempre </a:t>
            </a:r>
            <a:r>
              <a:rPr lang="pt-BR" dirty="0">
                <a:solidFill>
                  <a:srgbClr val="0000CC"/>
                </a:solidFill>
              </a:rPr>
              <a:t>devemos, irmãos, dar graças a Deus por vós, como é de razão, porque a vossa fé cresce muitíssimo, e o amor de cada um de vós aumenta de uns para com os outros, </a:t>
            </a:r>
            <a:r>
              <a:rPr lang="pt-BR" b="1" dirty="0">
                <a:solidFill>
                  <a:srgbClr val="FF0000"/>
                </a:solidFill>
              </a:rPr>
              <a:t>4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de maneira que nós mesmos nos gloriamos de vós nas igrejas de Deus, por causa da vossa paciência e fé, e em todas as vossas perseguições e aflições que suportais, </a:t>
            </a:r>
            <a:r>
              <a:rPr lang="pt-BR" b="1" dirty="0" smtClean="0">
                <a:solidFill>
                  <a:srgbClr val="FF0000"/>
                </a:solidFill>
              </a:rPr>
              <a:t>5</a:t>
            </a:r>
            <a:r>
              <a:rPr lang="pt-BR" b="1" dirty="0">
                <a:solidFill>
                  <a:srgbClr val="FF0000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prova clara do justo juízo de Deus, para que sejais havidos por dignos do Reino de Deus, pelo qual também padeceis;</a:t>
            </a:r>
          </a:p>
          <a:p>
            <a:pPr marL="0" indent="0" algn="just">
              <a:buNone/>
            </a:pPr>
            <a:endParaRPr lang="pt-B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43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4237931"/>
          </a:xfrm>
        </p:spPr>
        <p:txBody>
          <a:bodyPr>
            <a:normAutofit fontScale="92500" lnSpcReduction="10000"/>
          </a:bodyPr>
          <a:lstStyle/>
          <a:p>
            <a:endParaRPr lang="pt-BR" sz="3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3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3000" b="1" dirty="0">
                <a:solidFill>
                  <a:srgbClr val="006600"/>
                </a:solidFill>
              </a:rPr>
              <a:t>I –  OS FARISEUS E A AVAREZA</a:t>
            </a:r>
          </a:p>
          <a:p>
            <a:pPr marL="0" indent="0">
              <a:buNone/>
            </a:pPr>
            <a:endParaRPr lang="pt-BR" sz="3000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– O CAMINHO DE LÁZARO E O CAMINHO DO RICO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cap="small" dirty="0">
              <a:solidFill>
                <a:srgbClr val="006600"/>
              </a:solidFill>
              <a:cs typeface="Arial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cap="small" dirty="0">
                <a:solidFill>
                  <a:srgbClr val="FF0000"/>
                </a:solidFill>
                <a:cs typeface="Arial" charset="0"/>
              </a:rPr>
              <a:t>III – A SUFICIÊNCIA DA PALAVRA DE DEUS</a:t>
            </a:r>
            <a:endParaRPr lang="pt-BR" sz="3000" dirty="0">
              <a:solidFill>
                <a:srgbClr val="FF0000"/>
              </a:solidFill>
              <a:cs typeface="Arial" pitchFamily="34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35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9056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80120"/>
          </a:xfrm>
        </p:spPr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040560"/>
          </a:xfrm>
        </p:spPr>
        <p:txBody>
          <a:bodyPr>
            <a:normAutofit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400" b="1" cap="small" dirty="0">
                <a:solidFill>
                  <a:srgbClr val="006600"/>
                </a:solidFill>
                <a:cs typeface="Arial" charset="0"/>
              </a:rPr>
              <a:t>III – </a:t>
            </a:r>
            <a:r>
              <a:rPr lang="pt-BR" sz="2400" b="1" cap="small" dirty="0" smtClean="0">
                <a:solidFill>
                  <a:srgbClr val="006600"/>
                </a:solidFill>
                <a:cs typeface="Arial" charset="0"/>
              </a:rPr>
              <a:t>A SUFICIÊNCIA DA PALAVRA DE DEUS</a:t>
            </a:r>
            <a:r>
              <a:rPr lang="pt-BR" sz="2400" b="1" dirty="0" smtClean="0">
                <a:solidFill>
                  <a:srgbClr val="006600"/>
                </a:solidFill>
              </a:rPr>
              <a:t> </a:t>
            </a:r>
            <a:r>
              <a:rPr lang="pt-BR" sz="2400" b="1" cap="small" dirty="0" smtClean="0">
                <a:solidFill>
                  <a:srgbClr val="006600"/>
                </a:solidFill>
                <a:cs typeface="Arial" charset="0"/>
              </a:rPr>
              <a:t>	 </a:t>
            </a:r>
            <a:r>
              <a:rPr lang="pt-BR" sz="2400" b="1" cap="small" dirty="0" smtClean="0">
                <a:solidFill>
                  <a:srgbClr val="006600"/>
                </a:solidFill>
                <a:cs typeface="Arial" charset="0"/>
              </a:rPr>
              <a:t>                             1</a:t>
            </a:r>
            <a:r>
              <a:rPr lang="pt-BR" sz="2400" b="1" cap="small" dirty="0">
                <a:solidFill>
                  <a:srgbClr val="006600"/>
                </a:solidFill>
                <a:cs typeface="Arial" charset="0"/>
              </a:rPr>
              <a:t>	</a:t>
            </a:r>
            <a:endParaRPr lang="pt-BR" sz="2400" b="1" cap="small" dirty="0" smtClean="0">
              <a:solidFill>
                <a:srgbClr val="006600"/>
              </a:solidFill>
              <a:cs typeface="Arial" charset="0"/>
            </a:endParaRP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pt-BR" sz="2800" b="1" cap="small" dirty="0">
                <a:solidFill>
                  <a:srgbClr val="006600"/>
                </a:solidFill>
                <a:cs typeface="Arial" charset="0"/>
              </a:rPr>
              <a:t>	</a:t>
            </a:r>
            <a:r>
              <a:rPr lang="pt-BR" sz="2800" dirty="0" smtClean="0"/>
              <a:t>O </a:t>
            </a:r>
            <a:r>
              <a:rPr lang="pt-BR" sz="2800" dirty="0"/>
              <a:t>diálogo entre o rico e Abraão prossegue, agora revelando outro aspecto da culpabilidade </a:t>
            </a:r>
            <a:r>
              <a:rPr lang="pt-BR" sz="2800" dirty="0" smtClean="0"/>
              <a:t>deste homem </a:t>
            </a:r>
            <a:r>
              <a:rPr lang="pt-BR" sz="2800" dirty="0"/>
              <a:t>– ele era um filho de Abraão, assim como Lázaro, mas isto não impediu que ficasse de fora </a:t>
            </a:r>
            <a:r>
              <a:rPr lang="pt-BR" sz="2800" dirty="0" smtClean="0"/>
              <a:t>do reino </a:t>
            </a:r>
            <a:r>
              <a:rPr lang="pt-BR" sz="2800" dirty="0"/>
              <a:t>dos céus (cf. </a:t>
            </a:r>
            <a:r>
              <a:rPr lang="pt-BR" sz="2800" dirty="0" err="1">
                <a:solidFill>
                  <a:srgbClr val="0000CC"/>
                </a:solidFill>
              </a:rPr>
              <a:t>Mt</a:t>
            </a:r>
            <a:r>
              <a:rPr lang="pt-BR" sz="2800" dirty="0">
                <a:solidFill>
                  <a:srgbClr val="0000CC"/>
                </a:solidFill>
              </a:rPr>
              <a:t> </a:t>
            </a:r>
            <a:r>
              <a:rPr lang="pt-BR" sz="2800" dirty="0" smtClean="0">
                <a:solidFill>
                  <a:srgbClr val="0000CC"/>
                </a:solidFill>
              </a:rPr>
              <a:t>8.11,12</a:t>
            </a:r>
            <a:r>
              <a:rPr lang="pt-BR" sz="2800" dirty="0"/>
              <a:t>). Era inútil se gloriar em ter Abraão como pai, como faziam os fariseus</a:t>
            </a:r>
            <a:r>
              <a:rPr lang="pt-BR" sz="2800" dirty="0" smtClean="0"/>
              <a:t>; mas </a:t>
            </a:r>
            <a:r>
              <a:rPr lang="pt-BR" sz="2800" dirty="0"/>
              <a:t>era necessário “empregar força para entrar no reino”, produzir os frutos de um </a:t>
            </a:r>
            <a:r>
              <a:rPr lang="pt-BR" sz="2800" dirty="0" smtClean="0"/>
              <a:t>genuíno arrependimento </a:t>
            </a:r>
            <a:r>
              <a:rPr lang="pt-BR" sz="2800" dirty="0"/>
              <a:t>e obediência a Deus (</a:t>
            </a:r>
            <a:r>
              <a:rPr lang="pt-BR" sz="2800" dirty="0" err="1">
                <a:solidFill>
                  <a:srgbClr val="0000CC"/>
                </a:solidFill>
              </a:rPr>
              <a:t>Mt</a:t>
            </a:r>
            <a:r>
              <a:rPr lang="pt-BR" sz="2800" dirty="0">
                <a:solidFill>
                  <a:srgbClr val="0000CC"/>
                </a:solidFill>
              </a:rPr>
              <a:t> 3.9</a:t>
            </a:r>
            <a:r>
              <a:rPr lang="pt-BR" sz="2800" dirty="0"/>
              <a:t>).</a:t>
            </a:r>
            <a:endParaRPr lang="pt-BR" sz="2800" b="1" cap="small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50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dirty="0" err="1">
                <a:solidFill>
                  <a:srgbClr val="FF0000"/>
                </a:solidFill>
              </a:rPr>
              <a:t>Mt</a:t>
            </a:r>
            <a:r>
              <a:rPr lang="pt-BR" sz="2400" b="1" dirty="0">
                <a:solidFill>
                  <a:srgbClr val="FF0000"/>
                </a:solidFill>
              </a:rPr>
              <a:t> 8.11,12 - </a:t>
            </a:r>
            <a:r>
              <a:rPr lang="pt-BR" sz="2400" dirty="0">
                <a:solidFill>
                  <a:srgbClr val="0000CC"/>
                </a:solidFill>
              </a:rPr>
              <a:t>Mas eu vos digo que muitos virão do Oriente e do Ocidente e assentar-se-ão à mesa com Abraão, e Isaque, e Jacó, no Reino dos céus; </a:t>
            </a:r>
            <a:r>
              <a:rPr lang="pt-BR" sz="2400" b="1" dirty="0" smtClean="0">
                <a:solidFill>
                  <a:srgbClr val="FF0000"/>
                </a:solidFill>
              </a:rPr>
              <a:t>12</a:t>
            </a:r>
            <a:r>
              <a:rPr lang="pt-BR" sz="2400" b="1" dirty="0">
                <a:solidFill>
                  <a:srgbClr val="0000CC"/>
                </a:solidFill>
              </a:rPr>
              <a:t> </a:t>
            </a:r>
            <a:r>
              <a:rPr lang="pt-BR" sz="2400" dirty="0">
                <a:solidFill>
                  <a:srgbClr val="0000CC"/>
                </a:solidFill>
              </a:rPr>
              <a:t>E os filhos do Reino serão lançados nas trevas exteriores; ali, haverá pranto e ranger de dentes.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dirty="0" smtClean="0">
              <a:solidFill>
                <a:srgbClr val="0000CC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400" b="1" dirty="0" err="1">
                <a:solidFill>
                  <a:srgbClr val="FF0000"/>
                </a:solidFill>
              </a:rPr>
              <a:t>Mt</a:t>
            </a:r>
            <a:r>
              <a:rPr lang="pt-BR" sz="2400" b="1" dirty="0">
                <a:solidFill>
                  <a:srgbClr val="FF0000"/>
                </a:solidFill>
              </a:rPr>
              <a:t> 3.9 </a:t>
            </a:r>
            <a:r>
              <a:rPr lang="pt-BR" sz="2400" b="1" dirty="0">
                <a:solidFill>
                  <a:srgbClr val="0000CC"/>
                </a:solidFill>
              </a:rPr>
              <a:t>- </a:t>
            </a:r>
            <a:r>
              <a:rPr lang="pt-BR" sz="2400" dirty="0">
                <a:solidFill>
                  <a:srgbClr val="0000CC"/>
                </a:solidFill>
              </a:rPr>
              <a:t>e não presumais de vós mesmos, dizendo: Temos por pai a Abraão; porque eu vos digo que mesmo destas pedras Deus pode suscitar filhos a Abraão.</a:t>
            </a:r>
            <a:endParaRPr lang="pt-BR" sz="23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48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400" b="1" dirty="0">
                <a:solidFill>
                  <a:srgbClr val="006600"/>
                </a:solidFill>
              </a:rPr>
              <a:t>III – </a:t>
            </a:r>
            <a:r>
              <a:rPr lang="pt-BR" sz="2400" b="1" cap="small" dirty="0">
                <a:solidFill>
                  <a:srgbClr val="006600"/>
                </a:solidFill>
                <a:cs typeface="Arial" charset="0"/>
              </a:rPr>
              <a:t>A SUFICIÊNCIA DA PALAVRA DE DEUS</a:t>
            </a:r>
            <a:r>
              <a:rPr lang="pt-BR" sz="2400" b="1" dirty="0">
                <a:solidFill>
                  <a:srgbClr val="006600"/>
                </a:solidFill>
              </a:rPr>
              <a:t> </a:t>
            </a:r>
            <a:r>
              <a:rPr lang="pt-BR" sz="2400" b="1" dirty="0" smtClean="0">
                <a:solidFill>
                  <a:srgbClr val="006600"/>
                </a:solidFill>
              </a:rPr>
              <a:t>                                             </a:t>
            </a:r>
            <a:r>
              <a:rPr lang="pt-BR" sz="2400" b="1" dirty="0" smtClean="0">
                <a:solidFill>
                  <a:srgbClr val="006600"/>
                </a:solidFill>
              </a:rPr>
              <a:t>2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2400" b="1" dirty="0">
              <a:solidFill>
                <a:srgbClr val="006600"/>
              </a:solidFill>
            </a:endParaRPr>
          </a:p>
          <a:p>
            <a:pPr marL="0" indent="0" algn="just">
              <a:buNone/>
            </a:pPr>
            <a:r>
              <a:rPr lang="pt-BR" sz="2400" b="1" dirty="0" smtClean="0">
                <a:solidFill>
                  <a:srgbClr val="006600"/>
                </a:solidFill>
              </a:rPr>
              <a:t>	</a:t>
            </a:r>
            <a:r>
              <a:rPr lang="pt-BR" sz="2800" dirty="0"/>
              <a:t> </a:t>
            </a:r>
            <a:r>
              <a:rPr lang="pt-BR" sz="2800" dirty="0"/>
              <a:t>Sem solução para o seu caso particular (cf. </a:t>
            </a:r>
            <a:r>
              <a:rPr lang="pt-BR" sz="2800" dirty="0" err="1"/>
              <a:t>Hb</a:t>
            </a:r>
            <a:r>
              <a:rPr lang="pt-BR" sz="2800" dirty="0"/>
              <a:t> 9.27), o rico ainda roga em favor de seus irmãos, </a:t>
            </a:r>
            <a:r>
              <a:rPr lang="pt-BR" sz="2800" dirty="0" smtClean="0"/>
              <a:t>os quais </a:t>
            </a:r>
            <a:r>
              <a:rPr lang="pt-BR" sz="2800" dirty="0"/>
              <a:t>provavelmente viviam da mesma forma que ele havia vivido e, </a:t>
            </a:r>
            <a:r>
              <a:rPr lang="pt-BR" sz="2800" dirty="0" smtClean="0"/>
              <a:t>consequentemente, também estavam </a:t>
            </a:r>
            <a:r>
              <a:rPr lang="pt-BR" sz="2800" dirty="0"/>
              <a:t>a caminho da perdição. A primeira resposta de Abraão é categórica: </a:t>
            </a:r>
            <a:r>
              <a:rPr lang="pt-BR" sz="2800" i="1" dirty="0"/>
              <a:t>“Têm Moisés e os profetas</a:t>
            </a:r>
            <a:r>
              <a:rPr lang="pt-BR" sz="2800" i="1" dirty="0" smtClean="0"/>
              <a:t>; ouçam-nos</a:t>
            </a:r>
            <a:r>
              <a:rPr lang="pt-BR" sz="2800" i="1" dirty="0"/>
              <a:t>”. </a:t>
            </a:r>
            <a:r>
              <a:rPr lang="pt-BR" sz="2800" dirty="0"/>
              <a:t>Ou seja, os vivos têm as Escrituras, que constituem testemunho abundante e suficiente </a:t>
            </a:r>
            <a:r>
              <a:rPr lang="pt-BR" sz="2800" dirty="0" smtClean="0"/>
              <a:t>para que </a:t>
            </a:r>
            <a:r>
              <a:rPr lang="pt-BR" sz="2800" dirty="0"/>
              <a:t>o homem possa se orientar no caminho da vida eterna (</a:t>
            </a:r>
            <a:r>
              <a:rPr lang="pt-BR" sz="2800" dirty="0" err="1">
                <a:solidFill>
                  <a:srgbClr val="0000CC"/>
                </a:solidFill>
              </a:rPr>
              <a:t>Sl</a:t>
            </a:r>
            <a:r>
              <a:rPr lang="pt-BR" sz="2800" dirty="0">
                <a:solidFill>
                  <a:srgbClr val="0000CC"/>
                </a:solidFill>
              </a:rPr>
              <a:t> 119.9-11; 2 </a:t>
            </a:r>
            <a:r>
              <a:rPr lang="pt-BR" sz="2800" dirty="0" err="1">
                <a:solidFill>
                  <a:srgbClr val="0000CC"/>
                </a:solidFill>
              </a:rPr>
              <a:t>Tm</a:t>
            </a:r>
            <a:r>
              <a:rPr lang="pt-BR" sz="2800" dirty="0">
                <a:solidFill>
                  <a:srgbClr val="0000CC"/>
                </a:solidFill>
              </a:rPr>
              <a:t> 3.16-17</a:t>
            </a:r>
            <a:r>
              <a:rPr lang="pt-BR" sz="2800" dirty="0"/>
              <a:t>). Como o </a:t>
            </a:r>
            <a:r>
              <a:rPr lang="pt-BR" sz="2800" dirty="0" smtClean="0"/>
              <a:t>próprio Jesus </a:t>
            </a:r>
            <a:r>
              <a:rPr lang="pt-BR" sz="2800" dirty="0"/>
              <a:t>havia dito, </a:t>
            </a:r>
            <a:r>
              <a:rPr lang="pt-BR" sz="2800" i="1" dirty="0"/>
              <a:t>“é mais fácil passar o céu e a terra do que cair um til da lei</a:t>
            </a:r>
            <a:r>
              <a:rPr lang="pt-BR" sz="2800" dirty="0"/>
              <a:t>” (v. </a:t>
            </a:r>
            <a:r>
              <a:rPr lang="pt-BR" sz="2800" dirty="0">
                <a:solidFill>
                  <a:srgbClr val="0000CC"/>
                </a:solidFill>
              </a:rPr>
              <a:t>17</a:t>
            </a:r>
            <a:r>
              <a:rPr lang="pt-BR" sz="2800" dirty="0"/>
              <a:t>). Em outras palavras</a:t>
            </a:r>
            <a:r>
              <a:rPr lang="pt-BR" sz="2800" dirty="0" smtClean="0"/>
              <a:t>, não </a:t>
            </a:r>
            <a:r>
              <a:rPr lang="pt-BR" sz="2800" dirty="0"/>
              <a:t>havia justificativa para a avareza, nem para o adultério, nem para qualquer outro pecado que </a:t>
            </a:r>
            <a:r>
              <a:rPr lang="pt-BR" sz="2800" dirty="0" smtClean="0"/>
              <a:t>os fariseus </a:t>
            </a:r>
            <a:r>
              <a:rPr lang="pt-BR" sz="2800" dirty="0"/>
              <a:t>procuravam justificar diante dos homens.</a:t>
            </a:r>
            <a:endParaRPr lang="pt-BR" sz="28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6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60648"/>
            <a:ext cx="8229600" cy="61926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 err="1">
                <a:solidFill>
                  <a:srgbClr val="FF0000"/>
                </a:solidFill>
              </a:rPr>
              <a:t>Hb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9.27 </a:t>
            </a:r>
            <a:r>
              <a:rPr lang="pt-BR" dirty="0" smtClean="0">
                <a:solidFill>
                  <a:srgbClr val="0000CC"/>
                </a:solidFill>
              </a:rPr>
              <a:t>- 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E, como aos homens está ordenado morrerem uma vez, vindo, depois disso, o juízo,</a:t>
            </a:r>
            <a:endParaRPr lang="pt-BR" dirty="0" smtClean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r>
              <a:rPr lang="pt-BR" b="1" dirty="0" err="1">
                <a:solidFill>
                  <a:srgbClr val="FF0000"/>
                </a:solidFill>
              </a:rPr>
              <a:t>Sl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119.9-11 </a:t>
            </a:r>
            <a:r>
              <a:rPr lang="pt-BR" dirty="0" smtClean="0">
                <a:solidFill>
                  <a:srgbClr val="0000CC"/>
                </a:solidFill>
              </a:rPr>
              <a:t>- Como </a:t>
            </a:r>
            <a:r>
              <a:rPr lang="pt-BR" dirty="0">
                <a:solidFill>
                  <a:srgbClr val="0000CC"/>
                </a:solidFill>
              </a:rPr>
              <a:t>purificará o jovem o seu caminho? Observando-o conforme a tua palavra. </a:t>
            </a:r>
            <a:r>
              <a:rPr lang="pt-BR" b="1" dirty="0">
                <a:solidFill>
                  <a:srgbClr val="FF0000"/>
                </a:solidFill>
              </a:rPr>
              <a:t>10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De todo o meu coração te busquei; não me deixes desviar dos teus </a:t>
            </a:r>
            <a:r>
              <a:rPr lang="pt-BR" dirty="0" smtClean="0">
                <a:solidFill>
                  <a:srgbClr val="0000CC"/>
                </a:solidFill>
              </a:rPr>
              <a:t>mandamentos. </a:t>
            </a:r>
            <a:r>
              <a:rPr lang="pt-BR" b="1" dirty="0" smtClean="0">
                <a:solidFill>
                  <a:srgbClr val="FF0000"/>
                </a:solidFill>
              </a:rPr>
              <a:t>11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Escondi a tua palavra no meu coração, para eu não pecar contra ti.</a:t>
            </a:r>
          </a:p>
          <a:p>
            <a:pPr marL="0" indent="0" algn="just">
              <a:buNone/>
            </a:pPr>
            <a:r>
              <a:rPr lang="pt-BR" b="1" dirty="0" smtClean="0">
                <a:solidFill>
                  <a:srgbClr val="FF0000"/>
                </a:solidFill>
              </a:rPr>
              <a:t>2 </a:t>
            </a:r>
            <a:r>
              <a:rPr lang="pt-BR" b="1" dirty="0" err="1">
                <a:solidFill>
                  <a:srgbClr val="FF0000"/>
                </a:solidFill>
              </a:rPr>
              <a:t>Tm</a:t>
            </a:r>
            <a:r>
              <a:rPr lang="pt-BR" b="1" dirty="0">
                <a:solidFill>
                  <a:srgbClr val="FF0000"/>
                </a:solidFill>
              </a:rPr>
              <a:t> 3.16-17 </a:t>
            </a:r>
            <a:r>
              <a:rPr lang="pt-BR" dirty="0">
                <a:solidFill>
                  <a:srgbClr val="0000CC"/>
                </a:solidFill>
              </a:rPr>
              <a:t>- Toda Escritura divinamente inspirada é proveitosa para ensinar, para redarguir, para corrigir, para instruir em justiça, </a:t>
            </a:r>
            <a:r>
              <a:rPr lang="pt-BR" b="1" dirty="0" smtClean="0">
                <a:solidFill>
                  <a:srgbClr val="FF0000"/>
                </a:solidFill>
              </a:rPr>
              <a:t>17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para que o homem de Deus seja perfeito e perfeitamente instruído para toda boa obra.</a:t>
            </a:r>
          </a:p>
          <a:p>
            <a:pPr marL="0" indent="0" algn="just">
              <a:buNone/>
            </a:pPr>
            <a:endParaRPr lang="pt-B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18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fontScale="925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400" b="1" dirty="0">
                <a:solidFill>
                  <a:srgbClr val="006600"/>
                </a:solidFill>
              </a:rPr>
              <a:t>III – </a:t>
            </a:r>
            <a:r>
              <a:rPr lang="pt-BR" sz="2400" b="1" cap="small" dirty="0">
                <a:solidFill>
                  <a:srgbClr val="006600"/>
                </a:solidFill>
                <a:cs typeface="Arial" charset="0"/>
              </a:rPr>
              <a:t>A SUFICIÊNCIA DA PALAVRA DE DEUS</a:t>
            </a:r>
            <a:r>
              <a:rPr lang="pt-BR" sz="2400" b="1" dirty="0">
                <a:solidFill>
                  <a:srgbClr val="006600"/>
                </a:solidFill>
              </a:rPr>
              <a:t> </a:t>
            </a:r>
            <a:r>
              <a:rPr lang="pt-BR" sz="2400" b="1" dirty="0" smtClean="0">
                <a:solidFill>
                  <a:srgbClr val="006600"/>
                </a:solidFill>
              </a:rPr>
              <a:t>                                     3</a:t>
            </a:r>
            <a:endParaRPr lang="pt-BR" sz="2400" b="1" dirty="0" smtClean="0">
              <a:solidFill>
                <a:srgbClr val="006600"/>
              </a:solidFill>
            </a:endParaRPr>
          </a:p>
          <a:p>
            <a:pPr marL="0" indent="0" algn="just">
              <a:buNone/>
            </a:pPr>
            <a:endParaRPr lang="pt-BR" sz="2400" b="1" dirty="0" smtClean="0">
              <a:solidFill>
                <a:srgbClr val="006600"/>
              </a:solidFill>
            </a:endParaRPr>
          </a:p>
          <a:p>
            <a:pPr marL="0" indent="0" algn="just">
              <a:buNone/>
            </a:pPr>
            <a:r>
              <a:rPr lang="pt-BR" sz="2400" b="1" dirty="0">
                <a:solidFill>
                  <a:srgbClr val="006600"/>
                </a:solidFill>
              </a:rPr>
              <a:t>	</a:t>
            </a:r>
            <a:r>
              <a:rPr lang="pt-BR" sz="2800" dirty="0" smtClean="0"/>
              <a:t>Na </a:t>
            </a:r>
            <a:r>
              <a:rPr lang="pt-BR" sz="2800" dirty="0"/>
              <a:t>segunda resposta de Abraão, fica evidente que, para homens que desprezavam o </a:t>
            </a:r>
            <a:r>
              <a:rPr lang="pt-BR" sz="2800" dirty="0" smtClean="0"/>
              <a:t>testemunho de </a:t>
            </a:r>
            <a:r>
              <a:rPr lang="pt-BR" sz="2800" dirty="0"/>
              <a:t>Moisés e dos profetas – as maiores testemunhas pelas quais Deus já havia falado ao Seu povo </a:t>
            </a:r>
            <a:r>
              <a:rPr lang="pt-BR" sz="2800" dirty="0" smtClean="0"/>
              <a:t>– tampouco </a:t>
            </a:r>
            <a:r>
              <a:rPr lang="pt-BR" sz="2800" dirty="0"/>
              <a:t>a palavra de qualquer outro homem, como Lázaro, surtiria qualquer efeito. Deste modo, </a:t>
            </a:r>
            <a:r>
              <a:rPr lang="pt-BR" sz="2800" dirty="0" smtClean="0"/>
              <a:t>Jesus desmascara </a:t>
            </a:r>
            <a:r>
              <a:rPr lang="pt-BR" sz="2800" dirty="0"/>
              <a:t>a hipocrisia dos fariseus que pediam sinais para crer em Sua palavra, </a:t>
            </a:r>
            <a:r>
              <a:rPr lang="pt-BR" sz="2800" dirty="0" smtClean="0"/>
              <a:t>quando</a:t>
            </a:r>
            <a:r>
              <a:rPr lang="pt-BR" sz="2800" dirty="0"/>
              <a:t>, na verdade</a:t>
            </a:r>
            <a:r>
              <a:rPr lang="pt-BR" sz="2800" dirty="0" smtClean="0"/>
              <a:t>, tudo </a:t>
            </a:r>
            <a:r>
              <a:rPr lang="pt-BR" sz="2800" dirty="0"/>
              <a:t>o que Ele ensinava estava em perfeita harmonia com a Lei e os profetas (</a:t>
            </a:r>
            <a:r>
              <a:rPr lang="pt-BR" sz="2800" dirty="0" err="1">
                <a:solidFill>
                  <a:srgbClr val="0000CC"/>
                </a:solidFill>
              </a:rPr>
              <a:t>Mt</a:t>
            </a:r>
            <a:r>
              <a:rPr lang="pt-BR" sz="2800" dirty="0">
                <a:solidFill>
                  <a:srgbClr val="0000CC"/>
                </a:solidFill>
              </a:rPr>
              <a:t> 5.17, 18</a:t>
            </a:r>
            <a:r>
              <a:rPr lang="pt-BR" sz="2800" dirty="0"/>
              <a:t>).</a:t>
            </a:r>
            <a:endParaRPr lang="pt-BR" sz="28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9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60648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Mt</a:t>
            </a:r>
            <a:r>
              <a:rPr lang="pt-BR" b="1" dirty="0" smtClean="0">
                <a:solidFill>
                  <a:srgbClr val="FF0000"/>
                </a:solidFill>
              </a:rPr>
              <a:t> </a:t>
            </a:r>
            <a:r>
              <a:rPr lang="pt-BR" b="1" dirty="0">
                <a:solidFill>
                  <a:srgbClr val="FF0000"/>
                </a:solidFill>
              </a:rPr>
              <a:t>5.17, </a:t>
            </a:r>
            <a:r>
              <a:rPr lang="pt-BR" b="1" dirty="0" smtClean="0">
                <a:solidFill>
                  <a:srgbClr val="FF0000"/>
                </a:solidFill>
              </a:rPr>
              <a:t>18 - </a:t>
            </a:r>
            <a:r>
              <a:rPr lang="pt-BR" dirty="0">
                <a:solidFill>
                  <a:srgbClr val="0000CC"/>
                </a:solidFill>
              </a:rPr>
              <a:t>Não cuideis que vim destruir a lei ou os profetas; não vim ab-rogar, mas </a:t>
            </a:r>
            <a:r>
              <a:rPr lang="pt-BR" dirty="0" smtClean="0">
                <a:solidFill>
                  <a:srgbClr val="0000CC"/>
                </a:solidFill>
              </a:rPr>
              <a:t>cumprir. </a:t>
            </a:r>
            <a:r>
              <a:rPr lang="pt-BR" b="1" dirty="0" smtClean="0">
                <a:solidFill>
                  <a:srgbClr val="FF0000"/>
                </a:solidFill>
              </a:rPr>
              <a:t>18</a:t>
            </a:r>
            <a:r>
              <a:rPr lang="pt-BR" b="1" dirty="0">
                <a:solidFill>
                  <a:srgbClr val="0000CC"/>
                </a:solidFill>
              </a:rPr>
              <a:t> </a:t>
            </a:r>
            <a:r>
              <a:rPr lang="pt-BR" dirty="0">
                <a:solidFill>
                  <a:srgbClr val="0000CC"/>
                </a:solidFill>
              </a:rPr>
              <a:t>Porque em verdade vos digo que, até que o céu e a terra passem, nem um jota ou um til se omitirá da lei sem que tudo seja cumprido.</a:t>
            </a:r>
          </a:p>
          <a:p>
            <a:pPr marL="0" indent="0" algn="just">
              <a:buNone/>
            </a:pP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55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4237931"/>
          </a:xfrm>
        </p:spPr>
        <p:txBody>
          <a:bodyPr>
            <a:normAutofit fontScale="92500" lnSpcReduction="10000"/>
          </a:bodyPr>
          <a:lstStyle/>
          <a:p>
            <a:endParaRPr lang="pt-BR" sz="3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3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3000" b="1" dirty="0">
                <a:solidFill>
                  <a:srgbClr val="006600"/>
                </a:solidFill>
              </a:rPr>
              <a:t>I –  OS FARISEUS E A AVAREZA</a:t>
            </a:r>
          </a:p>
          <a:p>
            <a:pPr marL="0" indent="0">
              <a:buNone/>
            </a:pPr>
            <a:endParaRPr lang="pt-BR" sz="3000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– O CAMINHO DE LÁZARO E O CAMINHO DO RICO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cap="small" dirty="0">
              <a:solidFill>
                <a:srgbClr val="006600"/>
              </a:solidFill>
              <a:cs typeface="Arial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cap="small" dirty="0">
                <a:solidFill>
                  <a:srgbClr val="006600"/>
                </a:solidFill>
                <a:cs typeface="Arial" charset="0"/>
              </a:rPr>
              <a:t>III – A SUFICIÊNCIA DA PALAVRA DE DEUS</a:t>
            </a:r>
            <a:endParaRPr lang="pt-BR" sz="3000" dirty="0">
              <a:solidFill>
                <a:srgbClr val="006600"/>
              </a:solidFill>
              <a:cs typeface="Arial" pitchFamily="34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3500" b="1" dirty="0">
                <a:solidFill>
                  <a:srgbClr val="FF00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9056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</a:t>
            </a:r>
            <a:r>
              <a:rPr lang="pt-BR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11: </a:t>
            </a:r>
            <a:r>
              <a:rPr lang="pt-BR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PARÁBOLA DO </a:t>
            </a:r>
            <a:r>
              <a:rPr lang="pt-BR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RICO </a:t>
            </a:r>
            <a:r>
              <a:rPr lang="pt-BR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LÁZARO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Leitura Bíblica:  </a:t>
            </a:r>
            <a:r>
              <a:rPr lang="pt-BR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Lucas 16.19-31</a:t>
            </a:r>
            <a:endParaRPr lang="pt-BR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pt-BR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5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38138"/>
          </a:xfrm>
        </p:spPr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8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9685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4400" b="1" dirty="0" smtClean="0">
                <a:solidFill>
                  <a:srgbClr val="006600"/>
                </a:solidFill>
              </a:rPr>
              <a:t>   Conclusão                                      </a:t>
            </a:r>
            <a:r>
              <a:rPr lang="pt-BR" sz="4400" b="1" dirty="0" smtClean="0">
                <a:solidFill>
                  <a:srgbClr val="006600"/>
                </a:solidFill>
              </a:rPr>
              <a:t>                 </a:t>
            </a:r>
            <a:r>
              <a:rPr lang="pt-BR" sz="3000" b="1" dirty="0" smtClean="0">
                <a:solidFill>
                  <a:srgbClr val="006600"/>
                </a:solidFill>
              </a:rPr>
              <a:t> </a:t>
            </a:r>
            <a:r>
              <a:rPr lang="pt-BR" sz="3000" b="1" dirty="0" smtClean="0">
                <a:solidFill>
                  <a:srgbClr val="006600"/>
                </a:solidFill>
              </a:rPr>
              <a:t>1</a:t>
            </a:r>
          </a:p>
          <a:p>
            <a:pPr marL="0" indent="0">
              <a:buNone/>
            </a:pPr>
            <a:endParaRPr lang="pt-BR" sz="14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3600" dirty="0" smtClean="0"/>
              <a:t>Através </a:t>
            </a:r>
            <a:r>
              <a:rPr lang="pt-BR" sz="3600" dirty="0"/>
              <a:t>da parábola do rico e Lázaro, aprendemos que Deus não olha para a aparência do homem</a:t>
            </a:r>
            <a:r>
              <a:rPr lang="pt-BR" sz="3600" dirty="0" smtClean="0"/>
              <a:t>, nem </a:t>
            </a:r>
            <a:r>
              <a:rPr lang="pt-BR" sz="3600" dirty="0"/>
              <a:t>para a sua glória neste mundo; mas sim para o seu coração, e para o Seu interesse pela glória </a:t>
            </a:r>
            <a:r>
              <a:rPr lang="pt-BR" sz="3600" dirty="0" smtClean="0"/>
              <a:t>de Deus</a:t>
            </a:r>
            <a:r>
              <a:rPr lang="pt-BR" sz="3600" dirty="0"/>
              <a:t>, ainda que com sofrimentos e aflições. Ninguém é salvo por ser pobre, nem condenado por ser rico</a:t>
            </a:r>
            <a:r>
              <a:rPr lang="pt-BR" sz="3600" dirty="0" smtClean="0"/>
              <a:t>; mas </a:t>
            </a:r>
            <a:r>
              <a:rPr lang="pt-BR" sz="3600" dirty="0"/>
              <a:t>é melhor ser como a escória deste mundo, pobre, desprezado, mas ter nome, isto é, ser conhecido </a:t>
            </a:r>
            <a:r>
              <a:rPr lang="pt-BR" sz="3600" dirty="0" smtClean="0"/>
              <a:t>de Deus</a:t>
            </a:r>
            <a:r>
              <a:rPr lang="pt-BR" sz="3600" dirty="0"/>
              <a:t>; do que gozar dos prazeres passageiros, ser rico, aclamado, mas sem nome, isto é, desconhecido </a:t>
            </a:r>
            <a:r>
              <a:rPr lang="pt-BR" sz="3600" dirty="0" smtClean="0"/>
              <a:t>e pobre </a:t>
            </a:r>
            <a:r>
              <a:rPr lang="pt-BR" sz="3600" dirty="0"/>
              <a:t>para com Deus (compare </a:t>
            </a:r>
            <a:r>
              <a:rPr lang="pt-BR" sz="3600" dirty="0" err="1">
                <a:solidFill>
                  <a:srgbClr val="0000CC"/>
                </a:solidFill>
              </a:rPr>
              <a:t>Ap</a:t>
            </a:r>
            <a:r>
              <a:rPr lang="pt-BR" sz="3600" dirty="0">
                <a:solidFill>
                  <a:srgbClr val="0000CC"/>
                </a:solidFill>
              </a:rPr>
              <a:t> 2.9 e 3.17</a:t>
            </a:r>
            <a:r>
              <a:rPr lang="pt-BR" sz="3600" dirty="0"/>
              <a:t>).</a:t>
            </a:r>
            <a:endParaRPr lang="pt-BR" sz="49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 err="1">
                <a:solidFill>
                  <a:srgbClr val="FF0000"/>
                </a:solidFill>
              </a:rPr>
              <a:t>Ap</a:t>
            </a:r>
            <a:r>
              <a:rPr lang="pt-BR" b="1" dirty="0">
                <a:solidFill>
                  <a:srgbClr val="FF0000"/>
                </a:solidFill>
              </a:rPr>
              <a:t> 2.9 </a:t>
            </a:r>
            <a:r>
              <a:rPr lang="pt-BR" dirty="0" smtClean="0">
                <a:solidFill>
                  <a:srgbClr val="0000CC"/>
                </a:solidFill>
              </a:rPr>
              <a:t>- Eu </a:t>
            </a:r>
            <a:r>
              <a:rPr lang="pt-BR" dirty="0">
                <a:solidFill>
                  <a:srgbClr val="0000CC"/>
                </a:solidFill>
              </a:rPr>
              <a:t>sei as tuas obras, e tribulação, e pobreza ( mas tu és rico), e a blasfêmia dos que se dizem judeus e não o são, mas são a sinagoga de Satanás.</a:t>
            </a:r>
          </a:p>
          <a:p>
            <a:pPr marL="0" indent="0" algn="just">
              <a:buNone/>
            </a:pPr>
            <a:r>
              <a:rPr lang="pt-BR" b="1" dirty="0" err="1" smtClean="0">
                <a:solidFill>
                  <a:srgbClr val="FF0000"/>
                </a:solidFill>
              </a:rPr>
              <a:t>Ap</a:t>
            </a:r>
            <a:r>
              <a:rPr lang="pt-BR" b="1" dirty="0" smtClean="0">
                <a:solidFill>
                  <a:srgbClr val="FF0000"/>
                </a:solidFill>
              </a:rPr>
              <a:t> 3.17 </a:t>
            </a:r>
            <a:r>
              <a:rPr lang="pt-BR" dirty="0" smtClean="0">
                <a:solidFill>
                  <a:srgbClr val="0000CC"/>
                </a:solidFill>
              </a:rPr>
              <a:t>- Como </a:t>
            </a:r>
            <a:r>
              <a:rPr lang="pt-BR" dirty="0">
                <a:solidFill>
                  <a:srgbClr val="0000CC"/>
                </a:solidFill>
              </a:rPr>
              <a:t>dizes: Rico sou, e estou enriquecido, e de nada tenho falta (e não sabes que és um desgraçado, e miserável, e pobre, e cego, e nu),</a:t>
            </a:r>
          </a:p>
          <a:p>
            <a:pPr marL="0" indent="0" algn="just">
              <a:buNone/>
            </a:pPr>
            <a:endParaRPr lang="pt-B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49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4237931"/>
          </a:xfrm>
        </p:spPr>
        <p:txBody>
          <a:bodyPr>
            <a:normAutofit fontScale="92500" lnSpcReduction="10000"/>
          </a:bodyPr>
          <a:lstStyle/>
          <a:p>
            <a:endParaRPr lang="pt-BR" sz="3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3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3000" b="1" dirty="0">
                <a:solidFill>
                  <a:srgbClr val="006600"/>
                </a:solidFill>
              </a:rPr>
              <a:t>I –  OS FARISEUS E A AVAREZA</a:t>
            </a:r>
          </a:p>
          <a:p>
            <a:pPr marL="0" indent="0">
              <a:buNone/>
            </a:pPr>
            <a:endParaRPr lang="pt-BR" sz="3000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– O CAMINHO DE LÁZARO E O CAMINHO DO RICO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cap="small" dirty="0">
              <a:solidFill>
                <a:srgbClr val="006600"/>
              </a:solidFill>
              <a:cs typeface="Arial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cap="small" dirty="0">
                <a:solidFill>
                  <a:srgbClr val="006600"/>
                </a:solidFill>
                <a:cs typeface="Arial" charset="0"/>
              </a:rPr>
              <a:t>III – A SUFICIÊNCIA DA PALAVRA DE DEUS</a:t>
            </a:r>
            <a:endParaRPr lang="pt-BR" sz="3000" dirty="0">
              <a:solidFill>
                <a:srgbClr val="006600"/>
              </a:solidFill>
              <a:cs typeface="Arial" pitchFamily="34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35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9056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alt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Texto </a:t>
            </a:r>
            <a:r>
              <a:rPr lang="pt-BR" alt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Áureo: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endParaRPr lang="pt-BR" sz="16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4000" dirty="0" smtClean="0"/>
              <a:t>	</a:t>
            </a:r>
            <a:r>
              <a:rPr lang="pt-BR" sz="4800" dirty="0" smtClean="0">
                <a:solidFill>
                  <a:srgbClr val="0000CC"/>
                </a:solidFill>
              </a:rPr>
              <a:t>“</a:t>
            </a:r>
            <a:r>
              <a:rPr lang="pt-BR" sz="4400" dirty="0">
                <a:solidFill>
                  <a:srgbClr val="0000CC"/>
                </a:solidFill>
              </a:rPr>
              <a:t>Assim é aquele que para si ajunta tesouros e não é rico para com Deus</a:t>
            </a:r>
            <a:r>
              <a:rPr lang="pt-BR" sz="4400" dirty="0"/>
              <a:t>.</a:t>
            </a:r>
            <a:r>
              <a:rPr lang="pt-BR" sz="4800" dirty="0" smtClean="0">
                <a:solidFill>
                  <a:srgbClr val="0000CC"/>
                </a:solidFill>
              </a:rPr>
              <a:t>”</a:t>
            </a:r>
            <a:endParaRPr lang="pt-BR" sz="4800" dirty="0">
              <a:solidFill>
                <a:srgbClr val="0000CC"/>
              </a:solidFill>
            </a:endParaRPr>
          </a:p>
          <a:p>
            <a:pPr marL="114300" lvl="0" indent="0" algn="just" fontAlgn="base">
              <a:spcBef>
                <a:spcPct val="0"/>
              </a:spcBef>
              <a:spcAft>
                <a:spcPct val="0"/>
              </a:spcAft>
              <a:buClr>
                <a:srgbClr val="DBD7CB"/>
              </a:buClr>
              <a:buNone/>
              <a:defRPr/>
            </a:pPr>
            <a:r>
              <a:rPr lang="pt-BR" sz="44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						</a:t>
            </a:r>
            <a:r>
              <a:rPr lang="pt-BR" sz="4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</a:t>
            </a:r>
            <a:r>
              <a:rPr lang="pt-BR" sz="4000" dirty="0" err="1" smtClean="0">
                <a:solidFill>
                  <a:srgbClr val="0000CC"/>
                </a:solidFill>
                <a:latin typeface="Arial" charset="0"/>
                <a:cs typeface="Arial" charset="0"/>
              </a:rPr>
              <a:t>Lc</a:t>
            </a:r>
            <a:r>
              <a:rPr lang="pt-BR" sz="40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12.21</a:t>
            </a:r>
            <a:r>
              <a:rPr lang="pt-BR" sz="4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)</a:t>
            </a:r>
            <a:endParaRPr lang="pt-BR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15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027" name="Picture 3" descr="E:\Afonso2017\EBD2017\Lições p adultos_jovens\JesusParábolas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459432"/>
            <a:ext cx="9468545" cy="731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04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8326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600" b="1" dirty="0" smtClean="0">
                <a:solidFill>
                  <a:srgbClr val="FF0000"/>
                </a:solidFill>
              </a:rPr>
              <a:t>Lucas 16.19 </a:t>
            </a:r>
            <a:r>
              <a:rPr lang="pt-BR" sz="2600" dirty="0">
                <a:solidFill>
                  <a:srgbClr val="0000CC"/>
                </a:solidFill>
              </a:rPr>
              <a:t>Ora, havia um homem rico, e vestia-se de púrpura e de linho finíssimo, e vivia todos os dias regalada e </a:t>
            </a:r>
            <a:r>
              <a:rPr lang="pt-BR" sz="2600" dirty="0" smtClean="0">
                <a:solidFill>
                  <a:srgbClr val="0000CC"/>
                </a:solidFill>
              </a:rPr>
              <a:t>esplendidamente. </a:t>
            </a:r>
            <a:r>
              <a:rPr lang="pt-BR" sz="2600" b="1" dirty="0" smtClean="0">
                <a:solidFill>
                  <a:srgbClr val="0000CC"/>
                </a:solidFill>
              </a:rPr>
              <a:t>20</a:t>
            </a:r>
            <a:r>
              <a:rPr lang="pt-BR" sz="2600" b="1" dirty="0">
                <a:solidFill>
                  <a:srgbClr val="0000CC"/>
                </a:solidFill>
              </a:rPr>
              <a:t> </a:t>
            </a:r>
            <a:r>
              <a:rPr lang="pt-BR" sz="2600" dirty="0">
                <a:solidFill>
                  <a:srgbClr val="0000CC"/>
                </a:solidFill>
              </a:rPr>
              <a:t>Havia também um certo mendigo, chamado Lázaro, que jazia cheio de chagas à porta daquele. </a:t>
            </a:r>
            <a:r>
              <a:rPr lang="pt-BR" sz="2600" b="1" dirty="0">
                <a:solidFill>
                  <a:srgbClr val="0000CC"/>
                </a:solidFill>
              </a:rPr>
              <a:t>21 </a:t>
            </a:r>
            <a:r>
              <a:rPr lang="pt-BR" sz="2600" dirty="0">
                <a:solidFill>
                  <a:srgbClr val="0000CC"/>
                </a:solidFill>
              </a:rPr>
              <a:t>E desejava alimentar-se com as migalhas que caíam da mesa do rico; e os próprios cães vinham </a:t>
            </a:r>
            <a:r>
              <a:rPr lang="pt-BR" sz="2600" dirty="0" err="1">
                <a:solidFill>
                  <a:srgbClr val="0000CC"/>
                </a:solidFill>
              </a:rPr>
              <a:t>lamber-lhe</a:t>
            </a:r>
            <a:r>
              <a:rPr lang="pt-BR" sz="2600" dirty="0">
                <a:solidFill>
                  <a:srgbClr val="0000CC"/>
                </a:solidFill>
              </a:rPr>
              <a:t> as chagas. </a:t>
            </a:r>
            <a:r>
              <a:rPr lang="pt-BR" sz="2600" b="1" dirty="0">
                <a:solidFill>
                  <a:srgbClr val="0000CC"/>
                </a:solidFill>
              </a:rPr>
              <a:t>22 </a:t>
            </a:r>
            <a:r>
              <a:rPr lang="pt-BR" sz="2600" dirty="0">
                <a:solidFill>
                  <a:srgbClr val="0000CC"/>
                </a:solidFill>
              </a:rPr>
              <a:t>E aconteceu que o mendigo morreu e foi levado pelos anjos para o seio de Abraão; e morreu também o rico e foi sepultado. </a:t>
            </a:r>
            <a:r>
              <a:rPr lang="pt-BR" sz="2600" b="1" dirty="0">
                <a:solidFill>
                  <a:srgbClr val="0000CC"/>
                </a:solidFill>
              </a:rPr>
              <a:t>23 </a:t>
            </a:r>
            <a:r>
              <a:rPr lang="pt-BR" sz="2600" dirty="0">
                <a:solidFill>
                  <a:srgbClr val="0000CC"/>
                </a:solidFill>
              </a:rPr>
              <a:t>E, no </a:t>
            </a:r>
            <a:r>
              <a:rPr lang="pt-BR" sz="2600" dirty="0" err="1">
                <a:solidFill>
                  <a:srgbClr val="0000CC"/>
                </a:solidFill>
              </a:rPr>
              <a:t>Hades</a:t>
            </a:r>
            <a:r>
              <a:rPr lang="pt-BR" sz="2600" dirty="0">
                <a:solidFill>
                  <a:srgbClr val="0000CC"/>
                </a:solidFill>
              </a:rPr>
              <a:t>, ergueu os olhos, estando em tormentos, e viu ao longe Abraão e Lázaro, no seu seio. </a:t>
            </a:r>
            <a:r>
              <a:rPr lang="pt-BR" sz="2600" b="1" dirty="0">
                <a:solidFill>
                  <a:srgbClr val="0000CC"/>
                </a:solidFill>
              </a:rPr>
              <a:t>24 </a:t>
            </a:r>
            <a:r>
              <a:rPr lang="pt-BR" sz="2600" dirty="0">
                <a:solidFill>
                  <a:srgbClr val="0000CC"/>
                </a:solidFill>
              </a:rPr>
              <a:t>E, clamando, disse: Abraão, meu pai, tem misericórdia de mim e manda a Lázaro que molhe na água a ponta do seu dedo e me refresque a língua, porque estou atormentado nesta chama. </a:t>
            </a:r>
            <a:endParaRPr lang="pt-BR" sz="26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4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8326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500" b="1" dirty="0">
                <a:solidFill>
                  <a:srgbClr val="FF0000"/>
                </a:solidFill>
              </a:rPr>
              <a:t>Lucas </a:t>
            </a:r>
            <a:r>
              <a:rPr lang="pt-BR" sz="2500" b="1" dirty="0" smtClean="0">
                <a:solidFill>
                  <a:srgbClr val="FF0000"/>
                </a:solidFill>
              </a:rPr>
              <a:t>16.25</a:t>
            </a:r>
            <a:r>
              <a:rPr lang="pt-BR" sz="2500" b="1" dirty="0"/>
              <a:t> </a:t>
            </a:r>
            <a:r>
              <a:rPr lang="pt-BR" sz="2500" dirty="0">
                <a:solidFill>
                  <a:srgbClr val="0000CC"/>
                </a:solidFill>
              </a:rPr>
              <a:t>Disse, porém, Abraão: Filho, lembra-te de que recebeste os teus bens em tua vida, e Lázaro, somente males; e, agora, este é consolado, e tu, atormentado. </a:t>
            </a:r>
            <a:r>
              <a:rPr lang="pt-BR" sz="2500" b="1" dirty="0">
                <a:solidFill>
                  <a:srgbClr val="0000CC"/>
                </a:solidFill>
              </a:rPr>
              <a:t>26 </a:t>
            </a:r>
            <a:r>
              <a:rPr lang="pt-BR" sz="2500" dirty="0">
                <a:solidFill>
                  <a:srgbClr val="0000CC"/>
                </a:solidFill>
              </a:rPr>
              <a:t>E, além disso, está posto um grande abismo entre nós e vós, de sorte que os que quisessem passar daqui para vós não poderiam, nem tampouco os de lá, passar para cá. </a:t>
            </a:r>
            <a:r>
              <a:rPr lang="pt-BR" sz="2500" b="1" dirty="0">
                <a:solidFill>
                  <a:srgbClr val="0000CC"/>
                </a:solidFill>
              </a:rPr>
              <a:t>27 </a:t>
            </a:r>
            <a:r>
              <a:rPr lang="pt-BR" sz="2500" dirty="0">
                <a:solidFill>
                  <a:srgbClr val="0000CC"/>
                </a:solidFill>
              </a:rPr>
              <a:t>E disse ele: Rogo-te, pois, ó pai, que o mandes à casa de meu pai, </a:t>
            </a:r>
            <a:r>
              <a:rPr lang="pt-BR" sz="2500" b="1" dirty="0">
                <a:solidFill>
                  <a:srgbClr val="0000CC"/>
                </a:solidFill>
              </a:rPr>
              <a:t>28 </a:t>
            </a:r>
            <a:r>
              <a:rPr lang="pt-BR" sz="2500" dirty="0">
                <a:solidFill>
                  <a:srgbClr val="0000CC"/>
                </a:solidFill>
              </a:rPr>
              <a:t>pois tenho cinco irmãos, para que lhes dê testemunho, a fim de que não venham também para este lugar de tormento. </a:t>
            </a:r>
            <a:r>
              <a:rPr lang="pt-BR" sz="2500" b="1" dirty="0">
                <a:solidFill>
                  <a:srgbClr val="0000CC"/>
                </a:solidFill>
              </a:rPr>
              <a:t>29 </a:t>
            </a:r>
            <a:r>
              <a:rPr lang="pt-BR" sz="2500" dirty="0">
                <a:solidFill>
                  <a:srgbClr val="0000CC"/>
                </a:solidFill>
              </a:rPr>
              <a:t>Disse-lhe Abraão: Eles têm Moisés e os Profetas; ouçam-nos. </a:t>
            </a:r>
            <a:r>
              <a:rPr lang="pt-BR" sz="2500" b="1" dirty="0">
                <a:solidFill>
                  <a:srgbClr val="0000CC"/>
                </a:solidFill>
              </a:rPr>
              <a:t>30 </a:t>
            </a:r>
            <a:r>
              <a:rPr lang="pt-BR" sz="2500" dirty="0">
                <a:solidFill>
                  <a:srgbClr val="0000CC"/>
                </a:solidFill>
              </a:rPr>
              <a:t>E disse ele: Não, Abraão, meu pai; mas, se algum dos mortos fosse ter com eles, arrepender-se-iam. </a:t>
            </a:r>
            <a:r>
              <a:rPr lang="pt-BR" sz="2500" b="1" dirty="0" smtClean="0">
                <a:solidFill>
                  <a:srgbClr val="0000CC"/>
                </a:solidFill>
              </a:rPr>
              <a:t>31</a:t>
            </a:r>
            <a:r>
              <a:rPr lang="pt-BR" sz="2500" b="1" dirty="0">
                <a:solidFill>
                  <a:srgbClr val="0000CC"/>
                </a:solidFill>
              </a:rPr>
              <a:t> </a:t>
            </a:r>
            <a:r>
              <a:rPr lang="pt-BR" sz="2500" dirty="0">
                <a:solidFill>
                  <a:srgbClr val="0000CC"/>
                </a:solidFill>
              </a:rPr>
              <a:t>Porém Abraão lhe disse: Se não ouvem a Moisés e aos Profetas, tampouco acreditarão, ainda que algum dos mortos ressuscite.</a:t>
            </a:r>
            <a:r>
              <a:rPr lang="pt-BR" sz="2800" dirty="0">
                <a:solidFill>
                  <a:srgbClr val="0000CC"/>
                </a:solidFill>
              </a:rPr>
              <a:t> </a:t>
            </a:r>
          </a:p>
          <a:p>
            <a:pPr marL="0" indent="0" algn="just">
              <a:buNone/>
            </a:pPr>
            <a:endParaRPr lang="pt-BR" sz="26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9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alt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Texto </a:t>
            </a:r>
            <a:r>
              <a:rPr lang="pt-BR" alt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Áureo: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endParaRPr lang="pt-BR" sz="16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4000" dirty="0" smtClean="0"/>
              <a:t>	</a:t>
            </a:r>
            <a:r>
              <a:rPr lang="pt-BR" sz="4200" dirty="0" smtClean="0">
                <a:solidFill>
                  <a:srgbClr val="0000CC"/>
                </a:solidFill>
              </a:rPr>
              <a:t>“</a:t>
            </a:r>
            <a:r>
              <a:rPr lang="pt-BR" sz="4000" dirty="0">
                <a:solidFill>
                  <a:srgbClr val="0000CC"/>
                </a:solidFill>
              </a:rPr>
              <a:t>Assim é aquele que para si ajunta tesouros e não é rico para com Deus</a:t>
            </a:r>
            <a:r>
              <a:rPr lang="pt-BR" sz="4000" dirty="0"/>
              <a:t>.</a:t>
            </a:r>
            <a:r>
              <a:rPr lang="pt-BR" sz="4400" dirty="0">
                <a:solidFill>
                  <a:srgbClr val="0000CC"/>
                </a:solidFill>
              </a:rPr>
              <a:t>”</a:t>
            </a:r>
          </a:p>
          <a:p>
            <a:pPr marL="114300" lvl="0" indent="0" algn="just" fontAlgn="base">
              <a:spcBef>
                <a:spcPct val="0"/>
              </a:spcBef>
              <a:spcAft>
                <a:spcPct val="0"/>
              </a:spcAft>
              <a:buClr>
                <a:srgbClr val="DBD7CB"/>
              </a:buClr>
              <a:buNone/>
              <a:defRPr/>
            </a:pPr>
            <a:r>
              <a:rPr lang="pt-BR" sz="40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						</a:t>
            </a:r>
            <a:r>
              <a:rPr lang="pt-BR" sz="3600" dirty="0">
                <a:solidFill>
                  <a:srgbClr val="FF0000"/>
                </a:solidFill>
                <a:latin typeface="Arial" charset="0"/>
                <a:cs typeface="Arial" charset="0"/>
              </a:rPr>
              <a:t>(</a:t>
            </a:r>
            <a:r>
              <a:rPr lang="pt-BR" sz="3600" dirty="0" err="1">
                <a:solidFill>
                  <a:srgbClr val="0000CC"/>
                </a:solidFill>
                <a:latin typeface="Arial" charset="0"/>
                <a:cs typeface="Arial" charset="0"/>
              </a:rPr>
              <a:t>Lc</a:t>
            </a:r>
            <a:r>
              <a:rPr lang="pt-BR" sz="3600" dirty="0">
                <a:solidFill>
                  <a:srgbClr val="0000CC"/>
                </a:solidFill>
                <a:latin typeface="Arial" charset="0"/>
                <a:cs typeface="Arial" charset="0"/>
              </a:rPr>
              <a:t> 12.21</a:t>
            </a:r>
            <a:r>
              <a:rPr lang="pt-BR" sz="36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)</a:t>
            </a:r>
            <a:endParaRPr lang="pt-BR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51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4237931"/>
          </a:xfrm>
        </p:spPr>
        <p:txBody>
          <a:bodyPr>
            <a:normAutofit fontScale="92500" lnSpcReduction="10000"/>
          </a:bodyPr>
          <a:lstStyle/>
          <a:p>
            <a:endParaRPr lang="pt-BR" sz="3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3000" b="1" dirty="0">
                <a:solidFill>
                  <a:srgbClr val="FF00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3000" b="1" dirty="0">
                <a:solidFill>
                  <a:srgbClr val="006600"/>
                </a:solidFill>
              </a:rPr>
              <a:t>I –  </a:t>
            </a:r>
            <a:r>
              <a:rPr lang="pt-BR" sz="3000" b="1" dirty="0" smtClean="0">
                <a:solidFill>
                  <a:srgbClr val="006600"/>
                </a:solidFill>
              </a:rPr>
              <a:t>OS FARISEUS E A AVAREZA</a:t>
            </a:r>
            <a:endParaRPr lang="pt-BR" sz="3000" b="1" dirty="0">
              <a:solidFill>
                <a:srgbClr val="006600"/>
              </a:solidFill>
            </a:endParaRPr>
          </a:p>
          <a:p>
            <a:pPr marL="0" indent="0">
              <a:buNone/>
            </a:pPr>
            <a:endParaRPr lang="pt-BR" sz="3000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– </a:t>
            </a:r>
            <a:r>
              <a:rPr lang="pt-BR" sz="3000" b="1" dirty="0" smtClean="0">
                <a:solidFill>
                  <a:srgbClr val="006600"/>
                </a:solidFill>
              </a:rPr>
              <a:t>O CAMINHO DE LÁZARO E O CAMINHO DO RICO </a:t>
            </a:r>
            <a:endParaRPr lang="pt-BR" sz="30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3000" b="1" cap="small" dirty="0">
              <a:solidFill>
                <a:srgbClr val="006600"/>
              </a:solidFill>
              <a:cs typeface="Arial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cap="small" dirty="0">
                <a:solidFill>
                  <a:srgbClr val="006600"/>
                </a:solidFill>
                <a:cs typeface="Arial" charset="0"/>
              </a:rPr>
              <a:t>III – </a:t>
            </a:r>
            <a:r>
              <a:rPr lang="pt-BR" sz="3000" b="1" cap="small" dirty="0" smtClean="0">
                <a:solidFill>
                  <a:srgbClr val="006600"/>
                </a:solidFill>
                <a:cs typeface="Arial" charset="0"/>
              </a:rPr>
              <a:t>A SUFICIÊNCIA DA PALAVRA DE DEUS</a:t>
            </a:r>
            <a:endParaRPr lang="pt-BR" sz="3000" dirty="0">
              <a:solidFill>
                <a:srgbClr val="006600"/>
              </a:solidFill>
              <a:cs typeface="Arial" pitchFamily="34" charset="0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35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 dirty="0">
                <a:solidFill>
                  <a:srgbClr val="00B0F0"/>
                </a:solidFill>
                <a:latin typeface="Arial Black" pitchFamily="34" charset="0"/>
              </a:rPr>
              <a:t>PARÁBOLAS</a:t>
            </a:r>
            <a:br>
              <a:rPr lang="pt-BR" sz="32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LIÇÃO 11: A PARÁBOLA DO RICO E LÁZARO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pt-BR" sz="2400" b="1" dirty="0" smtClean="0">
                <a:solidFill>
                  <a:srgbClr val="EEECE1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pt-BR" sz="3500" b="1" dirty="0" smtClean="0">
                <a:solidFill>
                  <a:srgbClr val="006600"/>
                </a:solidFill>
              </a:rPr>
              <a:t>Introdução	</a:t>
            </a:r>
            <a:r>
              <a:rPr lang="pt-BR" sz="2000" b="1" dirty="0" smtClean="0">
                <a:solidFill>
                  <a:srgbClr val="006600"/>
                </a:solidFill>
              </a:rPr>
              <a:t>					      1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pt-BR" sz="1400" b="1" dirty="0">
              <a:solidFill>
                <a:srgbClr val="EEECE1">
                  <a:lumMod val="2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400" dirty="0">
                <a:solidFill>
                  <a:prstClr val="black"/>
                </a:solidFill>
                <a:latin typeface="Arial" charset="0"/>
                <a:cs typeface="Arial" charset="0"/>
              </a:rPr>
              <a:t>	</a:t>
            </a:r>
            <a:r>
              <a:rPr lang="pt-BR" sz="2800" dirty="0"/>
              <a:t> Nesta lição vamos estudar uma parábola sobre a qual existem </a:t>
            </a:r>
            <a:r>
              <a:rPr lang="pt-BR" sz="2800" dirty="0" smtClean="0"/>
              <a:t>ideias </a:t>
            </a:r>
            <a:r>
              <a:rPr lang="pt-BR" sz="2800" dirty="0"/>
              <a:t>controversas. </a:t>
            </a:r>
            <a:r>
              <a:rPr lang="pt-BR" sz="2800" dirty="0" smtClean="0"/>
              <a:t>Muitos deduzem</a:t>
            </a:r>
            <a:r>
              <a:rPr lang="pt-BR" sz="2800" dirty="0"/>
              <a:t>, a partir do que é aqui ilustrado, o ensino de que, ao morrer, os justos entrariam em </a:t>
            </a:r>
            <a:r>
              <a:rPr lang="pt-BR" sz="2800" dirty="0" smtClean="0"/>
              <a:t>uma existência </a:t>
            </a:r>
            <a:r>
              <a:rPr lang="pt-BR" sz="2800" dirty="0"/>
              <a:t>de deleites e felicidade, ao passo que os ímpios padeceriam </a:t>
            </a:r>
            <a:r>
              <a:rPr lang="pt-BR" sz="2800" dirty="0" smtClean="0"/>
              <a:t>sofrimentos indescritíveis </a:t>
            </a:r>
            <a:r>
              <a:rPr lang="pt-BR" sz="2800" dirty="0"/>
              <a:t>em </a:t>
            </a:r>
            <a:r>
              <a:rPr lang="pt-BR" sz="2800" dirty="0" smtClean="0"/>
              <a:t>um lugar </a:t>
            </a:r>
            <a:r>
              <a:rPr lang="pt-BR" sz="2800" dirty="0"/>
              <a:t>de tormento. Mas isso está em franca contradição com o ensino geral das Escrituras sobre </a:t>
            </a:r>
            <a:r>
              <a:rPr lang="pt-BR" sz="2800" dirty="0" smtClean="0"/>
              <a:t>o assunto.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867</Words>
  <Application>Microsoft Office PowerPoint</Application>
  <PresentationFormat>Apresentação na tela (4:3)</PresentationFormat>
  <Paragraphs>190</Paragraphs>
  <Slides>44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48" baseType="lpstr">
      <vt:lpstr>Arial</vt:lpstr>
      <vt:lpstr>Arial Black</vt:lpstr>
      <vt:lpstr>Calibri</vt:lpstr>
      <vt:lpstr>Tema do Office</vt:lpstr>
      <vt:lpstr>Apresentação do PowerPoint</vt:lpstr>
      <vt:lpstr>PARÁBOLAS</vt:lpstr>
      <vt:lpstr>PARÁBOLAS</vt:lpstr>
      <vt:lpstr>PARÁBOLAS LIÇÃO 11: A PARÁBOLA DO RICO E LÁZARO</vt:lpstr>
      <vt:lpstr>Apresentação do PowerPoint</vt:lpstr>
      <vt:lpstr>Apresentação do PowerPoint</vt:lpstr>
      <vt:lpstr>PARÁBOLAS LIÇÃO 11: A PARÁBOLA DO RICO E LÁZARO</vt:lpstr>
      <vt:lpstr>PARÁBOLAS LIÇÃO 11: A PARÁBOLA DO RICO E LÁZARO</vt:lpstr>
      <vt:lpstr>PARÁBOLAS LIÇÃO 11: A PARÁBOLA DO RICO E LÁZARO</vt:lpstr>
      <vt:lpstr>PARÁBOLAS LIÇÃO 11: A PARÁBOLA DO RICO E LÁZARO</vt:lpstr>
      <vt:lpstr>Apresentação do PowerPoint</vt:lpstr>
      <vt:lpstr>Apresentação do PowerPoint</vt:lpstr>
      <vt:lpstr>PARÁBOLAS LIÇÃO 11: A PARÁBOLA DO RICO E LÁZARO</vt:lpstr>
      <vt:lpstr>PARÁBOLAS LIÇÃO 11: A PARÁBOLA DO RICO E LÁZARO</vt:lpstr>
      <vt:lpstr>PARÁBOLAS LIÇÃO 11: A PARÁBOLA DO RICO E LÁZARO</vt:lpstr>
      <vt:lpstr>Apresentação do PowerPoint</vt:lpstr>
      <vt:lpstr>PARÁBOLAS LIÇÃO 11: A PARÁBOLA DO RICO E LÁZARO</vt:lpstr>
      <vt:lpstr>Apresentação do PowerPoint</vt:lpstr>
      <vt:lpstr>PARÁBOLAS LIÇÃO 11: A PARÁBOLA DO RICO E LÁZARO</vt:lpstr>
      <vt:lpstr>PARÁBOLAS LIÇÃO 11: A PARÁBOLA DO RICO E LÁZARO</vt:lpstr>
      <vt:lpstr>PARÁBOLAS LIÇÃO 11: A PARÁBOLA DO RICO E LÁZARO</vt:lpstr>
      <vt:lpstr>PARÁBOLAS LIÇÃO 11: A PARÁBOLA DO RICO E LÁZARO</vt:lpstr>
      <vt:lpstr>PARÁBOLAS LIÇÃO 11: A PARÁBOLA DO RICO E LÁZARO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PARÁBOLAS LIÇÃO 11: A PARÁBOLA DO RICO E LÁZARO</vt:lpstr>
      <vt:lpstr>Apresentação do PowerPoint</vt:lpstr>
      <vt:lpstr>Apresentação do PowerPoint</vt:lpstr>
      <vt:lpstr>PARÁBOLAS LIÇÃO 11: A PARÁBOLA DO RICO E LÁZARO</vt:lpstr>
      <vt:lpstr>PARÁBOLAS LIÇÃO 11: A PARÁBOLA DO RICO E LÁZARO</vt:lpstr>
      <vt:lpstr>Apresentação do PowerPoint</vt:lpstr>
      <vt:lpstr>PARÁBOLAS LIÇÃO 11: A PARÁBOLA DO RICO E LÁZARO</vt:lpstr>
      <vt:lpstr>Apresentação do PowerPoint</vt:lpstr>
      <vt:lpstr>PARÁBOLAS LIÇÃO 11: A PARÁBOLA DO RICO E LÁZARO</vt:lpstr>
      <vt:lpstr>Apresentação do PowerPoint</vt:lpstr>
      <vt:lpstr>PARÁBOLAS LIÇÃO 11: A PARÁBOLA DO RICO E LÁZARO</vt:lpstr>
      <vt:lpstr>PARÁBOLAS LIÇÃO 11: A PARÁBOLA DO RICO E LÁZARO</vt:lpstr>
      <vt:lpstr>Apresentação do PowerPoint</vt:lpstr>
      <vt:lpstr>PARÁBOLAS LIÇÃO 11: A PARÁBOLA DO RICO E LÁZARO</vt:lpstr>
      <vt:lpstr>PARÁBOLAS LIÇÃO 11: A PARÁBOLA DO RICO E LÁZARO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PARÁBOLAS</dc:title>
  <dc:creator>I.G.V</dc:creator>
  <cp:lastModifiedBy>User</cp:lastModifiedBy>
  <cp:revision>76</cp:revision>
  <dcterms:created xsi:type="dcterms:W3CDTF">2017-03-28T13:10:15Z</dcterms:created>
  <dcterms:modified xsi:type="dcterms:W3CDTF">2017-06-06T14:21:12Z</dcterms:modified>
</cp:coreProperties>
</file>