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258" r:id="rId2"/>
    <p:sldId id="256" r:id="rId3"/>
    <p:sldId id="259" r:id="rId4"/>
    <p:sldId id="257" r:id="rId5"/>
    <p:sldId id="279" r:id="rId6"/>
    <p:sldId id="260" r:id="rId7"/>
    <p:sldId id="262" r:id="rId8"/>
    <p:sldId id="263" r:id="rId9"/>
    <p:sldId id="290" r:id="rId10"/>
    <p:sldId id="264" r:id="rId11"/>
    <p:sldId id="311" r:id="rId12"/>
    <p:sldId id="296" r:id="rId13"/>
    <p:sldId id="281" r:id="rId14"/>
    <p:sldId id="298" r:id="rId15"/>
    <p:sldId id="299" r:id="rId16"/>
    <p:sldId id="310" r:id="rId17"/>
    <p:sldId id="291" r:id="rId18"/>
    <p:sldId id="307" r:id="rId19"/>
    <p:sldId id="267" r:id="rId20"/>
    <p:sldId id="300" r:id="rId21"/>
    <p:sldId id="302" r:id="rId22"/>
    <p:sldId id="301" r:id="rId23"/>
    <p:sldId id="303" r:id="rId24"/>
    <p:sldId id="292" r:id="rId25"/>
    <p:sldId id="308" r:id="rId26"/>
    <p:sldId id="268" r:id="rId27"/>
    <p:sldId id="304" r:id="rId28"/>
    <p:sldId id="271" r:id="rId29"/>
    <p:sldId id="305" r:id="rId30"/>
    <p:sldId id="306" r:id="rId31"/>
    <p:sldId id="293" r:id="rId32"/>
    <p:sldId id="265" r:id="rId33"/>
    <p:sldId id="309" r:id="rId34"/>
    <p:sldId id="294" r:id="rId35"/>
    <p:sldId id="295" r:id="rId36"/>
    <p:sldId id="289" r:id="rId37"/>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FBC9BF2-DC0F-4452-ABF8-F28AC5D4A9F9}" type="datetimeFigureOut">
              <a:rPr lang="pt-BR" smtClean="0"/>
              <a:t>20/06/2017</a:t>
            </a:fld>
            <a:endParaRPr lang="pt-BR"/>
          </a:p>
        </p:txBody>
      </p:sp>
      <p:sp>
        <p:nvSpPr>
          <p:cNvPr id="4" name="Espaço Reservado para Imagem de Sli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36A1916-7331-4A11-846C-A049D8C27565}" type="slidenum">
              <a:rPr lang="pt-BR" smtClean="0"/>
              <a:t>‹nº›</a:t>
            </a:fld>
            <a:endParaRPr lang="pt-BR"/>
          </a:p>
        </p:txBody>
      </p:sp>
    </p:spTree>
    <p:extLst>
      <p:ext uri="{BB962C8B-B14F-4D97-AF65-F5344CB8AC3E}">
        <p14:creationId xmlns:p14="http://schemas.microsoft.com/office/powerpoint/2010/main" val="36174185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r>
              <a:rPr lang="pt-BR" dirty="0" smtClean="0"/>
              <a:t>			</a:t>
            </a:r>
            <a:r>
              <a:rPr lang="pt-BR" sz="1200" b="1" dirty="0" smtClean="0"/>
              <a:t>Abordamos as principais parábolas</a:t>
            </a:r>
            <a:endParaRPr lang="pt-BR" b="1" dirty="0"/>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t>8</a:t>
            </a:fld>
            <a:endParaRPr lang="pt-BR"/>
          </a:p>
        </p:txBody>
      </p:sp>
    </p:spTree>
    <p:extLst>
      <p:ext uri="{BB962C8B-B14F-4D97-AF65-F5344CB8AC3E}">
        <p14:creationId xmlns:p14="http://schemas.microsoft.com/office/powerpoint/2010/main" val="16467986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r>
              <a:rPr lang="pt-BR" b="1" dirty="0" smtClean="0"/>
              <a:t>		</a:t>
            </a:r>
            <a:r>
              <a:rPr lang="pt-BR" sz="1200" b="1" kern="150" dirty="0" smtClean="0">
                <a:solidFill>
                  <a:srgbClr val="00000A"/>
                </a:solidFill>
                <a:latin typeface="Arial" pitchFamily="34" charset="0"/>
                <a:ea typeface="Times New Roman"/>
                <a:cs typeface="Arial" pitchFamily="34" charset="0"/>
              </a:rPr>
              <a:t>, e o fruto esperado é nada menos que o fruto do </a:t>
            </a:r>
            <a:r>
              <a:rPr lang="pt-BR" sz="1200" b="1" kern="150" dirty="0" smtClean="0">
                <a:solidFill>
                  <a:srgbClr val="00000A"/>
                </a:solidFill>
                <a:latin typeface="Arial" pitchFamily="34" charset="0"/>
                <a:ea typeface="Times New Roman"/>
                <a:cs typeface="Arial" pitchFamily="34" charset="0"/>
              </a:rPr>
              <a:t>Espírito   </a:t>
            </a:r>
            <a:r>
              <a:rPr lang="pt-BR" sz="1200" b="1" kern="150" dirty="0" err="1" smtClean="0">
                <a:solidFill>
                  <a:srgbClr val="00000A"/>
                </a:solidFill>
                <a:latin typeface="Arial" pitchFamily="34" charset="0"/>
                <a:ea typeface="Times New Roman"/>
                <a:cs typeface="Arial" pitchFamily="34" charset="0"/>
              </a:rPr>
              <a:t>galatas</a:t>
            </a:r>
            <a:r>
              <a:rPr lang="pt-BR" sz="1200" b="1" kern="150" dirty="0" smtClean="0">
                <a:solidFill>
                  <a:srgbClr val="00000A"/>
                </a:solidFill>
                <a:latin typeface="Arial" pitchFamily="34" charset="0"/>
                <a:ea typeface="Times New Roman"/>
                <a:cs typeface="Arial" pitchFamily="34" charset="0"/>
              </a:rPr>
              <a:t> 5.</a:t>
            </a:r>
            <a:endParaRPr lang="pt-BR" b="1" dirty="0"/>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t>20</a:t>
            </a:fld>
            <a:endParaRPr lang="pt-BR"/>
          </a:p>
        </p:txBody>
      </p:sp>
    </p:spTree>
    <p:extLst>
      <p:ext uri="{BB962C8B-B14F-4D97-AF65-F5344CB8AC3E}">
        <p14:creationId xmlns:p14="http://schemas.microsoft.com/office/powerpoint/2010/main" val="15371404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t>23</a:t>
            </a:fld>
            <a:endParaRPr lang="pt-BR"/>
          </a:p>
        </p:txBody>
      </p:sp>
    </p:spTree>
    <p:extLst>
      <p:ext uri="{BB962C8B-B14F-4D97-AF65-F5344CB8AC3E}">
        <p14:creationId xmlns:p14="http://schemas.microsoft.com/office/powerpoint/2010/main" val="1433620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b="1" dirty="0"/>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t>32</a:t>
            </a:fld>
            <a:endParaRPr lang="pt-BR"/>
          </a:p>
        </p:txBody>
      </p:sp>
    </p:spTree>
    <p:extLst>
      <p:ext uri="{BB962C8B-B14F-4D97-AF65-F5344CB8AC3E}">
        <p14:creationId xmlns:p14="http://schemas.microsoft.com/office/powerpoint/2010/main" val="36332620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b="1" dirty="0"/>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t>33</a:t>
            </a:fld>
            <a:endParaRPr lang="pt-BR"/>
          </a:p>
        </p:txBody>
      </p:sp>
    </p:spTree>
    <p:extLst>
      <p:ext uri="{BB962C8B-B14F-4D97-AF65-F5344CB8AC3E}">
        <p14:creationId xmlns:p14="http://schemas.microsoft.com/office/powerpoint/2010/main" val="36332620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b="1" dirty="0"/>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t>10</a:t>
            </a:fld>
            <a:endParaRPr lang="pt-BR"/>
          </a:p>
        </p:txBody>
      </p:sp>
    </p:spTree>
    <p:extLst>
      <p:ext uri="{BB962C8B-B14F-4D97-AF65-F5344CB8AC3E}">
        <p14:creationId xmlns:p14="http://schemas.microsoft.com/office/powerpoint/2010/main" val="9627864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r>
              <a:rPr lang="pt-BR" dirty="0" smtClean="0"/>
              <a:t>	</a:t>
            </a:r>
            <a:endParaRPr lang="pt-BR" b="1" dirty="0"/>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t>11</a:t>
            </a:fld>
            <a:endParaRPr lang="pt-BR"/>
          </a:p>
        </p:txBody>
      </p:sp>
    </p:spTree>
    <p:extLst>
      <p:ext uri="{BB962C8B-B14F-4D97-AF65-F5344CB8AC3E}">
        <p14:creationId xmlns:p14="http://schemas.microsoft.com/office/powerpoint/2010/main" val="8617420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200" b="1" dirty="0" smtClean="0">
                <a:solidFill>
                  <a:prstClr val="black"/>
                </a:solidFill>
                <a:latin typeface="Arial" pitchFamily="34" charset="0"/>
                <a:cs typeface="Arial" pitchFamily="34" charset="0"/>
              </a:rPr>
              <a:t>Toda a sua vida estava em desacordo com os ensinamento das sagradas escrituras.  Amar a Deus e ao próximo ....</a:t>
            </a:r>
            <a:endParaRPr lang="pt-BR" b="1" dirty="0"/>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t>12</a:t>
            </a:fld>
            <a:endParaRPr lang="pt-BR"/>
          </a:p>
        </p:txBody>
      </p:sp>
    </p:spTree>
    <p:extLst>
      <p:ext uri="{BB962C8B-B14F-4D97-AF65-F5344CB8AC3E}">
        <p14:creationId xmlns:p14="http://schemas.microsoft.com/office/powerpoint/2010/main" val="9627864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r>
              <a:rPr lang="pt-BR" dirty="0" smtClean="0"/>
              <a:t>	</a:t>
            </a:r>
            <a:endParaRPr lang="pt-BR" b="1" dirty="0"/>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t>13</a:t>
            </a:fld>
            <a:endParaRPr lang="pt-BR"/>
          </a:p>
        </p:txBody>
      </p:sp>
    </p:spTree>
    <p:extLst>
      <p:ext uri="{BB962C8B-B14F-4D97-AF65-F5344CB8AC3E}">
        <p14:creationId xmlns:p14="http://schemas.microsoft.com/office/powerpoint/2010/main" val="8617420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r>
              <a:rPr lang="pt-BR" dirty="0" smtClean="0"/>
              <a:t>			</a:t>
            </a:r>
            <a:endParaRPr lang="pt-BR" b="1" dirty="0"/>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t>14</a:t>
            </a:fld>
            <a:endParaRPr lang="pt-BR"/>
          </a:p>
        </p:txBody>
      </p:sp>
    </p:spTree>
    <p:extLst>
      <p:ext uri="{BB962C8B-B14F-4D97-AF65-F5344CB8AC3E}">
        <p14:creationId xmlns:p14="http://schemas.microsoft.com/office/powerpoint/2010/main" val="9627864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r>
              <a:rPr lang="pt-BR" dirty="0" smtClean="0"/>
              <a:t>	</a:t>
            </a:r>
            <a:endParaRPr lang="pt-BR" b="1" dirty="0"/>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t>15</a:t>
            </a:fld>
            <a:endParaRPr lang="pt-BR"/>
          </a:p>
        </p:txBody>
      </p:sp>
    </p:spTree>
    <p:extLst>
      <p:ext uri="{BB962C8B-B14F-4D97-AF65-F5344CB8AC3E}">
        <p14:creationId xmlns:p14="http://schemas.microsoft.com/office/powerpoint/2010/main" val="8617420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r>
              <a:rPr lang="pt-BR" dirty="0" smtClean="0"/>
              <a:t>	</a:t>
            </a:r>
            <a:endParaRPr lang="pt-BR" b="1" dirty="0"/>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t>16</a:t>
            </a:fld>
            <a:endParaRPr lang="pt-BR"/>
          </a:p>
        </p:txBody>
      </p:sp>
    </p:spTree>
    <p:extLst>
      <p:ext uri="{BB962C8B-B14F-4D97-AF65-F5344CB8AC3E}">
        <p14:creationId xmlns:p14="http://schemas.microsoft.com/office/powerpoint/2010/main" val="8617420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r>
              <a:rPr lang="pt-BR" dirty="0" smtClean="0"/>
              <a:t>	</a:t>
            </a:r>
            <a:endParaRPr lang="pt-BR" b="1" dirty="0"/>
          </a:p>
        </p:txBody>
      </p:sp>
      <p:sp>
        <p:nvSpPr>
          <p:cNvPr id="4" name="Espaço Reservado para Número de Slide 3"/>
          <p:cNvSpPr>
            <a:spLocks noGrp="1"/>
          </p:cNvSpPr>
          <p:nvPr>
            <p:ph type="sldNum" sz="quarter" idx="10"/>
          </p:nvPr>
        </p:nvSpPr>
        <p:spPr/>
        <p:txBody>
          <a:bodyPr/>
          <a:lstStyle/>
          <a:p>
            <a:fld id="{B36A1916-7331-4A11-846C-A049D8C27565}" type="slidenum">
              <a:rPr lang="pt-BR" smtClean="0"/>
              <a:t>18</a:t>
            </a:fld>
            <a:endParaRPr lang="pt-BR"/>
          </a:p>
        </p:txBody>
      </p:sp>
    </p:spTree>
    <p:extLst>
      <p:ext uri="{BB962C8B-B14F-4D97-AF65-F5344CB8AC3E}">
        <p14:creationId xmlns:p14="http://schemas.microsoft.com/office/powerpoint/2010/main" val="8617420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B4947B21-5B4F-430E-8779-9B4706A37A3E}" type="datetimeFigureOut">
              <a:rPr lang="pt-BR" smtClean="0"/>
              <a:t>20/06/2017</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CE14BD0-1789-40BB-A9F1-7EC088561D07}" type="slidenum">
              <a:rPr lang="pt-BR" smtClean="0"/>
              <a:t>‹nº›</a:t>
            </a:fld>
            <a:endParaRPr lang="pt-BR"/>
          </a:p>
        </p:txBody>
      </p:sp>
    </p:spTree>
    <p:extLst>
      <p:ext uri="{BB962C8B-B14F-4D97-AF65-F5344CB8AC3E}">
        <p14:creationId xmlns:p14="http://schemas.microsoft.com/office/powerpoint/2010/main" val="5757254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B4947B21-5B4F-430E-8779-9B4706A37A3E}" type="datetimeFigureOut">
              <a:rPr lang="pt-BR" smtClean="0"/>
              <a:t>20/06/2017</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CE14BD0-1789-40BB-A9F1-7EC088561D07}" type="slidenum">
              <a:rPr lang="pt-BR" smtClean="0"/>
              <a:t>‹nº›</a:t>
            </a:fld>
            <a:endParaRPr lang="pt-BR"/>
          </a:p>
        </p:txBody>
      </p:sp>
    </p:spTree>
    <p:extLst>
      <p:ext uri="{BB962C8B-B14F-4D97-AF65-F5344CB8AC3E}">
        <p14:creationId xmlns:p14="http://schemas.microsoft.com/office/powerpoint/2010/main" val="15944716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B4947B21-5B4F-430E-8779-9B4706A37A3E}" type="datetimeFigureOut">
              <a:rPr lang="pt-BR" smtClean="0"/>
              <a:t>20/06/2017</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CE14BD0-1789-40BB-A9F1-7EC088561D07}" type="slidenum">
              <a:rPr lang="pt-BR" smtClean="0"/>
              <a:t>‹nº›</a:t>
            </a:fld>
            <a:endParaRPr lang="pt-BR"/>
          </a:p>
        </p:txBody>
      </p:sp>
    </p:spTree>
    <p:extLst>
      <p:ext uri="{BB962C8B-B14F-4D97-AF65-F5344CB8AC3E}">
        <p14:creationId xmlns:p14="http://schemas.microsoft.com/office/powerpoint/2010/main" val="15749425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B4947B21-5B4F-430E-8779-9B4706A37A3E}" type="datetimeFigureOut">
              <a:rPr lang="pt-BR" smtClean="0"/>
              <a:t>20/06/2017</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CE14BD0-1789-40BB-A9F1-7EC088561D07}" type="slidenum">
              <a:rPr lang="pt-BR" smtClean="0"/>
              <a:t>‹nº›</a:t>
            </a:fld>
            <a:endParaRPr lang="pt-BR"/>
          </a:p>
        </p:txBody>
      </p:sp>
    </p:spTree>
    <p:extLst>
      <p:ext uri="{BB962C8B-B14F-4D97-AF65-F5344CB8AC3E}">
        <p14:creationId xmlns:p14="http://schemas.microsoft.com/office/powerpoint/2010/main" val="30102857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p:txBody>
          <a:bodyPr/>
          <a:lstStyle/>
          <a:p>
            <a:fld id="{B4947B21-5B4F-430E-8779-9B4706A37A3E}" type="datetimeFigureOut">
              <a:rPr lang="pt-BR" smtClean="0"/>
              <a:t>20/06/2017</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CE14BD0-1789-40BB-A9F1-7EC088561D07}" type="slidenum">
              <a:rPr lang="pt-BR" smtClean="0"/>
              <a:t>‹nº›</a:t>
            </a:fld>
            <a:endParaRPr lang="pt-BR"/>
          </a:p>
        </p:txBody>
      </p:sp>
    </p:spTree>
    <p:extLst>
      <p:ext uri="{BB962C8B-B14F-4D97-AF65-F5344CB8AC3E}">
        <p14:creationId xmlns:p14="http://schemas.microsoft.com/office/powerpoint/2010/main" val="40245985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B4947B21-5B4F-430E-8779-9B4706A37A3E}" type="datetimeFigureOut">
              <a:rPr lang="pt-BR" smtClean="0"/>
              <a:t>20/06/2017</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2CE14BD0-1789-40BB-A9F1-7EC088561D07}" type="slidenum">
              <a:rPr lang="pt-BR" smtClean="0"/>
              <a:t>‹nº›</a:t>
            </a:fld>
            <a:endParaRPr lang="pt-BR"/>
          </a:p>
        </p:txBody>
      </p:sp>
    </p:spTree>
    <p:extLst>
      <p:ext uri="{BB962C8B-B14F-4D97-AF65-F5344CB8AC3E}">
        <p14:creationId xmlns:p14="http://schemas.microsoft.com/office/powerpoint/2010/main" val="920807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B4947B21-5B4F-430E-8779-9B4706A37A3E}" type="datetimeFigureOut">
              <a:rPr lang="pt-BR" smtClean="0"/>
              <a:t>20/06/2017</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2CE14BD0-1789-40BB-A9F1-7EC088561D07}" type="slidenum">
              <a:rPr lang="pt-BR" smtClean="0"/>
              <a:t>‹nº›</a:t>
            </a:fld>
            <a:endParaRPr lang="pt-BR"/>
          </a:p>
        </p:txBody>
      </p:sp>
    </p:spTree>
    <p:extLst>
      <p:ext uri="{BB962C8B-B14F-4D97-AF65-F5344CB8AC3E}">
        <p14:creationId xmlns:p14="http://schemas.microsoft.com/office/powerpoint/2010/main" val="21765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p:txBody>
          <a:bodyPr/>
          <a:lstStyle/>
          <a:p>
            <a:fld id="{B4947B21-5B4F-430E-8779-9B4706A37A3E}" type="datetimeFigureOut">
              <a:rPr lang="pt-BR" smtClean="0"/>
              <a:t>20/06/2017</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2CE14BD0-1789-40BB-A9F1-7EC088561D07}" type="slidenum">
              <a:rPr lang="pt-BR" smtClean="0"/>
              <a:t>‹nº›</a:t>
            </a:fld>
            <a:endParaRPr lang="pt-BR"/>
          </a:p>
        </p:txBody>
      </p:sp>
    </p:spTree>
    <p:extLst>
      <p:ext uri="{BB962C8B-B14F-4D97-AF65-F5344CB8AC3E}">
        <p14:creationId xmlns:p14="http://schemas.microsoft.com/office/powerpoint/2010/main" val="8502624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B4947B21-5B4F-430E-8779-9B4706A37A3E}" type="datetimeFigureOut">
              <a:rPr lang="pt-BR" smtClean="0"/>
              <a:t>20/06/2017</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2CE14BD0-1789-40BB-A9F1-7EC088561D07}" type="slidenum">
              <a:rPr lang="pt-BR" smtClean="0"/>
              <a:t>‹nº›</a:t>
            </a:fld>
            <a:endParaRPr lang="pt-BR"/>
          </a:p>
        </p:txBody>
      </p:sp>
    </p:spTree>
    <p:extLst>
      <p:ext uri="{BB962C8B-B14F-4D97-AF65-F5344CB8AC3E}">
        <p14:creationId xmlns:p14="http://schemas.microsoft.com/office/powerpoint/2010/main" val="2931009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B4947B21-5B4F-430E-8779-9B4706A37A3E}" type="datetimeFigureOut">
              <a:rPr lang="pt-BR" smtClean="0"/>
              <a:t>20/06/2017</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2CE14BD0-1789-40BB-A9F1-7EC088561D07}" type="slidenum">
              <a:rPr lang="pt-BR" smtClean="0"/>
              <a:t>‹nº›</a:t>
            </a:fld>
            <a:endParaRPr lang="pt-BR"/>
          </a:p>
        </p:txBody>
      </p:sp>
    </p:spTree>
    <p:extLst>
      <p:ext uri="{BB962C8B-B14F-4D97-AF65-F5344CB8AC3E}">
        <p14:creationId xmlns:p14="http://schemas.microsoft.com/office/powerpoint/2010/main" val="31435277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B4947B21-5B4F-430E-8779-9B4706A37A3E}" type="datetimeFigureOut">
              <a:rPr lang="pt-BR" smtClean="0"/>
              <a:t>20/06/2017</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2CE14BD0-1789-40BB-A9F1-7EC088561D07}" type="slidenum">
              <a:rPr lang="pt-BR" smtClean="0"/>
              <a:t>‹nº›</a:t>
            </a:fld>
            <a:endParaRPr lang="pt-BR"/>
          </a:p>
        </p:txBody>
      </p:sp>
    </p:spTree>
    <p:extLst>
      <p:ext uri="{BB962C8B-B14F-4D97-AF65-F5344CB8AC3E}">
        <p14:creationId xmlns:p14="http://schemas.microsoft.com/office/powerpoint/2010/main" val="2381589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smtClean="0"/>
              <a:t>Clique para editar o título mestre</a:t>
            </a:r>
            <a:endParaRPr lang="pt-B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947B21-5B4F-430E-8779-9B4706A37A3E}" type="datetimeFigureOut">
              <a:rPr lang="pt-BR" smtClean="0"/>
              <a:t>20/06/2017</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E14BD0-1789-40BB-A9F1-7EC088561D07}" type="slidenum">
              <a:rPr lang="pt-BR" smtClean="0"/>
              <a:t>‹nº›</a:t>
            </a:fld>
            <a:endParaRPr lang="pt-BR"/>
          </a:p>
        </p:txBody>
      </p:sp>
    </p:spTree>
    <p:extLst>
      <p:ext uri="{BB962C8B-B14F-4D97-AF65-F5344CB8AC3E}">
        <p14:creationId xmlns:p14="http://schemas.microsoft.com/office/powerpoint/2010/main" val="39420545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4" name="Picture 10" descr="E:\Afonso2017\EBD2017\Lições p adultos_jovens\JesusParábolas20.jpg"/>
          <p:cNvPicPr>
            <a:picLocks noChangeAspect="1" noChangeArrowheads="1"/>
          </p:cNvPicPr>
          <p:nvPr/>
        </p:nvPicPr>
        <p:blipFill rotWithShape="1">
          <a:blip r:embed="rId2">
            <a:extLst>
              <a:ext uri="{28A0092B-C50C-407E-A947-70E740481C1C}">
                <a14:useLocalDpi xmlns:a14="http://schemas.microsoft.com/office/drawing/2010/main" val="0"/>
              </a:ext>
            </a:extLst>
          </a:blip>
          <a:srcRect l="6002" t="2187" r="4994" b="5606"/>
          <a:stretch/>
        </p:blipFill>
        <p:spPr bwMode="auto">
          <a:xfrm>
            <a:off x="4117695" y="4763598"/>
            <a:ext cx="1986320" cy="2137944"/>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3" descr="E:\Afonso2017\EBD2017\Lições p adultos_jovens\EBD2017Trim2\Paráb-rico-insensat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43539" y="3429000"/>
            <a:ext cx="5300461" cy="3472542"/>
          </a:xfrm>
          <a:prstGeom prst="rect">
            <a:avLst/>
          </a:prstGeom>
          <a:noFill/>
          <a:extLst>
            <a:ext uri="{909E8E84-426E-40DD-AFC4-6F175D3DCCD1}">
              <a14:hiddenFill xmlns:a14="http://schemas.microsoft.com/office/drawing/2010/main">
                <a:solidFill>
                  <a:srgbClr val="FFFFFF"/>
                </a:solidFill>
              </a14:hiddenFill>
            </a:ext>
          </a:extLst>
        </p:spPr>
      </p:pic>
      <p:pic>
        <p:nvPicPr>
          <p:cNvPr id="1037" name="Picture 13" descr="E:\Afonso2017\EBD2017\Lições p adultos_jovens\JesusParábolas11.jpg"/>
          <p:cNvPicPr>
            <a:picLocks noChangeAspect="1" noChangeArrowheads="1"/>
          </p:cNvPicPr>
          <p:nvPr/>
        </p:nvPicPr>
        <p:blipFill rotWithShape="1">
          <a:blip r:embed="rId4">
            <a:extLst>
              <a:ext uri="{28A0092B-C50C-407E-A947-70E740481C1C}">
                <a14:useLocalDpi xmlns:a14="http://schemas.microsoft.com/office/drawing/2010/main" val="0"/>
              </a:ext>
            </a:extLst>
          </a:blip>
          <a:srcRect l="10825"/>
          <a:stretch/>
        </p:blipFill>
        <p:spPr bwMode="auto">
          <a:xfrm>
            <a:off x="6299671" y="-4869"/>
            <a:ext cx="2844329" cy="2095688"/>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E:\Afonso2017\EBD2017\Lições p adultos_jovens\EBD2017Trim2\Paráb-figueira1.jpg"/>
          <p:cNvPicPr>
            <a:picLocks noChangeAspect="1" noChangeArrowheads="1"/>
          </p:cNvPicPr>
          <p:nvPr/>
        </p:nvPicPr>
        <p:blipFill rotWithShape="1">
          <a:blip r:embed="rId5">
            <a:extLst>
              <a:ext uri="{28A0092B-C50C-407E-A947-70E740481C1C}">
                <a14:useLocalDpi xmlns:a14="http://schemas.microsoft.com/office/drawing/2010/main" val="0"/>
              </a:ext>
            </a:extLst>
          </a:blip>
          <a:srcRect l="3406" t="7253" r="13262" b="5185"/>
          <a:stretch/>
        </p:blipFill>
        <p:spPr bwMode="auto">
          <a:xfrm>
            <a:off x="-219170" y="3645024"/>
            <a:ext cx="4483522" cy="3672408"/>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E:\Afonso2017\EBD2017\Lições p adultos_jovens\EBD2017Trim2\parab_mordomo-Infiel2.jpg"/>
          <p:cNvPicPr>
            <a:picLocks noChangeAspect="1" noChangeArrowheads="1"/>
          </p:cNvPicPr>
          <p:nvPr/>
        </p:nvPicPr>
        <p:blipFill rotWithShape="1">
          <a:blip r:embed="rId6">
            <a:extLst>
              <a:ext uri="{28A0092B-C50C-407E-A947-70E740481C1C}">
                <a14:useLocalDpi xmlns:a14="http://schemas.microsoft.com/office/drawing/2010/main" val="0"/>
              </a:ext>
            </a:extLst>
          </a:blip>
          <a:srcRect l="-8349" t="3501" r="25455" b="-9328"/>
          <a:stretch/>
        </p:blipFill>
        <p:spPr bwMode="auto">
          <a:xfrm>
            <a:off x="5449454" y="88287"/>
            <a:ext cx="3782762" cy="4005064"/>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E:\Afonso2017\EBD2017\Lições p adultos_jovens\JesusParábolas22.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0035" y="-99392"/>
            <a:ext cx="6521479" cy="3888432"/>
          </a:xfrm>
          <a:prstGeom prst="rect">
            <a:avLst/>
          </a:prstGeom>
          <a:noFill/>
          <a:effectLst>
            <a:softEdge rad="127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973710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7544" y="116632"/>
            <a:ext cx="8229600" cy="1412776"/>
          </a:xfrm>
        </p:spPr>
        <p:txBody>
          <a:bodyPr>
            <a:normAutofit fontScale="90000"/>
          </a:bodyPr>
          <a:lstStyle/>
          <a:p>
            <a:pPr marL="342900" lvl="0" indent="-342900" fontAlgn="base">
              <a:spcBef>
                <a:spcPct val="20000"/>
              </a:spcBef>
              <a:spcAft>
                <a:spcPct val="0"/>
              </a:spcAft>
              <a:defRPr/>
            </a:pPr>
            <a:r>
              <a:rPr lang="pt-BR" sz="3600" dirty="0">
                <a:solidFill>
                  <a:srgbClr val="00B0F0"/>
                </a:solidFill>
                <a:latin typeface="Arial Black" pitchFamily="34" charset="0"/>
              </a:rPr>
              <a:t>PARÁBOLAS</a:t>
            </a:r>
            <a:br>
              <a:rPr lang="pt-BR" sz="3600" dirty="0">
                <a:solidFill>
                  <a:srgbClr val="00B0F0"/>
                </a:solidFill>
                <a:latin typeface="Arial Black" pitchFamily="34" charset="0"/>
              </a:rPr>
            </a:br>
            <a:r>
              <a:rPr lang="pt-BR" sz="3100" b="1" i="1" dirty="0">
                <a:solidFill>
                  <a:srgbClr val="00B050"/>
                </a:solidFill>
                <a:cs typeface="Arial" charset="0"/>
              </a:rPr>
              <a:t>LIÇÃO 13:   AS PARÁBOLAS  DO RICO INSENSATO, DA FIGUEIRA ESTÉRIL E DO MORDOMO INFIEL</a:t>
            </a:r>
            <a:endParaRPr lang="pt-BR" sz="3200" dirty="0"/>
          </a:p>
        </p:txBody>
      </p:sp>
      <p:sp>
        <p:nvSpPr>
          <p:cNvPr id="3" name="Espaço Reservado para Conteúdo 2"/>
          <p:cNvSpPr>
            <a:spLocks noGrp="1"/>
          </p:cNvSpPr>
          <p:nvPr>
            <p:ph idx="1"/>
          </p:nvPr>
        </p:nvSpPr>
        <p:spPr>
          <a:xfrm>
            <a:off x="467544" y="1628800"/>
            <a:ext cx="8229600" cy="4824536"/>
          </a:xfrm>
        </p:spPr>
        <p:txBody>
          <a:bodyPr>
            <a:normAutofit/>
          </a:bodyPr>
          <a:lstStyle/>
          <a:p>
            <a:pPr marL="0" lvl="0" indent="0">
              <a:buNone/>
            </a:pPr>
            <a:r>
              <a:rPr lang="pt-BR" sz="2400" b="1" dirty="0">
                <a:solidFill>
                  <a:srgbClr val="006600"/>
                </a:solidFill>
              </a:rPr>
              <a:t>I –  A LOUCURA DA </a:t>
            </a:r>
            <a:r>
              <a:rPr lang="pt-BR" sz="2400" b="1" dirty="0" smtClean="0">
                <a:solidFill>
                  <a:srgbClr val="006600"/>
                </a:solidFill>
              </a:rPr>
              <a:t>AVAREZA			</a:t>
            </a:r>
            <a:r>
              <a:rPr lang="pt-BR" sz="800" dirty="0">
                <a:solidFill>
                  <a:prstClr val="black"/>
                </a:solidFill>
                <a:latin typeface="Calibri" pitchFamily="34" charset="0"/>
                <a:cs typeface="Arial" charset="0"/>
              </a:rPr>
              <a:t>	</a:t>
            </a:r>
            <a:r>
              <a:rPr lang="pt-BR" sz="2000" dirty="0" smtClean="0">
                <a:solidFill>
                  <a:prstClr val="black"/>
                </a:solidFill>
                <a:latin typeface="Calibri" pitchFamily="34" charset="0"/>
                <a:cs typeface="Arial" charset="0"/>
              </a:rPr>
              <a:t>	       1</a:t>
            </a:r>
          </a:p>
          <a:p>
            <a:pPr marL="0" lvl="0" indent="0">
              <a:buNone/>
            </a:pPr>
            <a:endParaRPr lang="pt-BR" sz="1200" b="1" dirty="0">
              <a:solidFill>
                <a:prstClr val="black"/>
              </a:solidFill>
              <a:latin typeface="Calibri" pitchFamily="34" charset="0"/>
              <a:cs typeface="Arial" charset="0"/>
            </a:endParaRPr>
          </a:p>
          <a:p>
            <a:pPr marL="0" lvl="0" indent="0" algn="just">
              <a:buNone/>
            </a:pPr>
            <a:r>
              <a:rPr lang="pt-BR" sz="2000" b="1" dirty="0">
                <a:solidFill>
                  <a:prstClr val="black"/>
                </a:solidFill>
                <a:latin typeface="Calibri" pitchFamily="34" charset="0"/>
                <a:cs typeface="Arial" charset="0"/>
              </a:rPr>
              <a:t>	</a:t>
            </a:r>
            <a:r>
              <a:rPr lang="pt-BR" sz="2400" dirty="0">
                <a:solidFill>
                  <a:prstClr val="black"/>
                </a:solidFill>
                <a:latin typeface="Arial" pitchFamily="34" charset="0"/>
                <a:cs typeface="Arial" pitchFamily="34" charset="0"/>
              </a:rPr>
              <a:t>A parábola do rico </a:t>
            </a:r>
            <a:r>
              <a:rPr lang="pt-BR" sz="2400" dirty="0" smtClean="0">
                <a:solidFill>
                  <a:prstClr val="black"/>
                </a:solidFill>
                <a:latin typeface="Arial" pitchFamily="34" charset="0"/>
                <a:cs typeface="Arial" pitchFamily="34" charset="0"/>
              </a:rPr>
              <a:t>insensato </a:t>
            </a:r>
            <a:r>
              <a:rPr lang="pt-BR" sz="2400" dirty="0">
                <a:solidFill>
                  <a:prstClr val="black"/>
                </a:solidFill>
                <a:latin typeface="Arial" pitchFamily="34" charset="0"/>
                <a:cs typeface="Arial" pitchFamily="34" charset="0"/>
              </a:rPr>
              <a:t>deve ser entendida </a:t>
            </a:r>
            <a:r>
              <a:rPr lang="pt-BR" sz="2400" dirty="0" smtClean="0">
                <a:solidFill>
                  <a:prstClr val="black"/>
                </a:solidFill>
                <a:latin typeface="Arial" pitchFamily="34" charset="0"/>
                <a:cs typeface="Arial" pitchFamily="34" charset="0"/>
              </a:rPr>
              <a:t>à </a:t>
            </a:r>
            <a:r>
              <a:rPr lang="pt-BR" sz="2400" dirty="0">
                <a:solidFill>
                  <a:prstClr val="black"/>
                </a:solidFill>
                <a:latin typeface="Arial" pitchFamily="34" charset="0"/>
                <a:cs typeface="Arial" pitchFamily="34" charset="0"/>
              </a:rPr>
              <a:t>luz de seu contexto imediato que neste caso esta nos versículos (</a:t>
            </a:r>
            <a:r>
              <a:rPr lang="pt-BR" sz="2400" dirty="0">
                <a:solidFill>
                  <a:srgbClr val="0000CC"/>
                </a:solidFill>
                <a:latin typeface="Arial" pitchFamily="34" charset="0"/>
                <a:cs typeface="Arial" pitchFamily="34" charset="0"/>
              </a:rPr>
              <a:t>13-15</a:t>
            </a:r>
            <a:r>
              <a:rPr lang="pt-BR" sz="2400" dirty="0">
                <a:solidFill>
                  <a:prstClr val="black"/>
                </a:solidFill>
                <a:latin typeface="Arial" pitchFamily="34" charset="0"/>
                <a:cs typeface="Arial" pitchFamily="34" charset="0"/>
              </a:rPr>
              <a:t>). Ela é parte da argumentação de Jesus em relação ao pedido de um jovem que roga-lhe para que interviesse em uma disputa por uma herança. Jesus responde ao Jovem, condenando o buscar a Deus com interesses puramente materiais, então, para alertar dos perigos da avareza, conta esta parábola que ilustra  </a:t>
            </a:r>
            <a:r>
              <a:rPr lang="pt-BR" sz="2400" dirty="0" smtClean="0">
                <a:solidFill>
                  <a:prstClr val="black"/>
                </a:solidFill>
                <a:latin typeface="Arial" pitchFamily="34" charset="0"/>
                <a:cs typeface="Arial" pitchFamily="34" charset="0"/>
              </a:rPr>
              <a:t>a </a:t>
            </a:r>
            <a:r>
              <a:rPr lang="pt-BR" sz="2400" dirty="0">
                <a:solidFill>
                  <a:prstClr val="black"/>
                </a:solidFill>
                <a:latin typeface="Arial" pitchFamily="34" charset="0"/>
                <a:cs typeface="Arial" pitchFamily="34" charset="0"/>
              </a:rPr>
              <a:t>insensatez de um homem que vive </a:t>
            </a:r>
            <a:r>
              <a:rPr lang="pt-BR" sz="2400" dirty="0" smtClean="0">
                <a:solidFill>
                  <a:prstClr val="black"/>
                </a:solidFill>
                <a:latin typeface="Arial" pitchFamily="34" charset="0"/>
                <a:cs typeface="Arial" pitchFamily="34" charset="0"/>
              </a:rPr>
              <a:t>apenas </a:t>
            </a:r>
            <a:r>
              <a:rPr lang="pt-BR" sz="2400" dirty="0">
                <a:solidFill>
                  <a:prstClr val="black"/>
                </a:solidFill>
                <a:latin typeface="Arial" pitchFamily="34" charset="0"/>
                <a:cs typeface="Arial" pitchFamily="34" charset="0"/>
              </a:rPr>
              <a:t>em função das riquezas e dos bens materiais. </a:t>
            </a:r>
          </a:p>
        </p:txBody>
      </p:sp>
    </p:spTree>
    <p:extLst>
      <p:ext uri="{BB962C8B-B14F-4D97-AF65-F5344CB8AC3E}">
        <p14:creationId xmlns:p14="http://schemas.microsoft.com/office/powerpoint/2010/main" val="27031775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476672"/>
            <a:ext cx="8229600" cy="5649491"/>
          </a:xfrm>
        </p:spPr>
        <p:txBody>
          <a:bodyPr>
            <a:noAutofit/>
          </a:bodyPr>
          <a:lstStyle/>
          <a:p>
            <a:pPr marL="0" indent="0">
              <a:buNone/>
            </a:pPr>
            <a:endParaRPr lang="pt-BR" sz="2800" dirty="0" smtClean="0">
              <a:solidFill>
                <a:srgbClr val="0000CC"/>
              </a:solidFill>
            </a:endParaRPr>
          </a:p>
          <a:p>
            <a:pPr marL="0" indent="0">
              <a:buNone/>
            </a:pPr>
            <a:r>
              <a:rPr lang="pt-BR" sz="2800" dirty="0" err="1" smtClean="0">
                <a:solidFill>
                  <a:srgbClr val="0000CC"/>
                </a:solidFill>
              </a:rPr>
              <a:t>Lc</a:t>
            </a:r>
            <a:r>
              <a:rPr lang="pt-BR" sz="2800" dirty="0" smtClean="0">
                <a:solidFill>
                  <a:srgbClr val="0000CC"/>
                </a:solidFill>
              </a:rPr>
              <a:t> 12.  13 </a:t>
            </a:r>
            <a:r>
              <a:rPr lang="pt-BR" sz="2800" dirty="0">
                <a:solidFill>
                  <a:srgbClr val="0000CC"/>
                </a:solidFill>
              </a:rPr>
              <a:t>E disse-lhe um da multidão: Mestre, dize a meu irmão que reparta comigo a herança. </a:t>
            </a:r>
            <a:endParaRPr lang="pt-BR" sz="2800" dirty="0" smtClean="0">
              <a:solidFill>
                <a:srgbClr val="0000CC"/>
              </a:solidFill>
            </a:endParaRPr>
          </a:p>
          <a:p>
            <a:pPr marL="0" indent="0">
              <a:buNone/>
            </a:pPr>
            <a:r>
              <a:rPr lang="pt-BR" sz="2800" dirty="0" smtClean="0">
                <a:solidFill>
                  <a:srgbClr val="0000CC"/>
                </a:solidFill>
              </a:rPr>
              <a:t>14  Mas </a:t>
            </a:r>
            <a:r>
              <a:rPr lang="pt-BR" sz="2800" dirty="0">
                <a:solidFill>
                  <a:srgbClr val="0000CC"/>
                </a:solidFill>
              </a:rPr>
              <a:t>ele lhe disse: Homem, quem me pôs a mim por juiz ou repartidor entre vós? </a:t>
            </a:r>
            <a:endParaRPr lang="pt-BR" sz="2800" dirty="0" smtClean="0">
              <a:solidFill>
                <a:srgbClr val="0000CC"/>
              </a:solidFill>
            </a:endParaRPr>
          </a:p>
          <a:p>
            <a:pPr marL="0" indent="0">
              <a:buNone/>
            </a:pPr>
            <a:r>
              <a:rPr lang="pt-BR" sz="2800" dirty="0" smtClean="0">
                <a:solidFill>
                  <a:srgbClr val="0000CC"/>
                </a:solidFill>
              </a:rPr>
              <a:t>15  </a:t>
            </a:r>
            <a:r>
              <a:rPr lang="pt-BR" sz="2800" dirty="0">
                <a:solidFill>
                  <a:srgbClr val="0000CC"/>
                </a:solidFill>
              </a:rPr>
              <a:t>E disse-lhes: Acautelai-vos e guardai-vos da avareza, porque a vida de qualquer não consiste na abundância do que possui.</a:t>
            </a:r>
            <a:endParaRPr lang="pt-BR" sz="2800" dirty="0">
              <a:solidFill>
                <a:srgbClr val="0000CC"/>
              </a:solidFill>
            </a:endParaRPr>
          </a:p>
        </p:txBody>
      </p:sp>
    </p:spTree>
    <p:extLst>
      <p:ext uri="{BB962C8B-B14F-4D97-AF65-F5344CB8AC3E}">
        <p14:creationId xmlns:p14="http://schemas.microsoft.com/office/powerpoint/2010/main" val="14371944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7544" y="116632"/>
            <a:ext cx="8229600" cy="1412776"/>
          </a:xfrm>
        </p:spPr>
        <p:txBody>
          <a:bodyPr>
            <a:normAutofit fontScale="90000"/>
          </a:bodyPr>
          <a:lstStyle/>
          <a:p>
            <a:pPr marL="342900" lvl="0" indent="-342900" fontAlgn="base">
              <a:spcBef>
                <a:spcPct val="20000"/>
              </a:spcBef>
              <a:spcAft>
                <a:spcPct val="0"/>
              </a:spcAft>
              <a:defRPr/>
            </a:pPr>
            <a:r>
              <a:rPr lang="pt-BR" sz="3600" dirty="0">
                <a:solidFill>
                  <a:srgbClr val="00B0F0"/>
                </a:solidFill>
                <a:latin typeface="Arial Black" pitchFamily="34" charset="0"/>
              </a:rPr>
              <a:t>PARÁBOLAS</a:t>
            </a:r>
            <a:br>
              <a:rPr lang="pt-BR" sz="3600" dirty="0">
                <a:solidFill>
                  <a:srgbClr val="00B0F0"/>
                </a:solidFill>
                <a:latin typeface="Arial Black" pitchFamily="34" charset="0"/>
              </a:rPr>
            </a:br>
            <a:r>
              <a:rPr lang="pt-BR" sz="3100" b="1" i="1" dirty="0">
                <a:solidFill>
                  <a:srgbClr val="00B050"/>
                </a:solidFill>
                <a:cs typeface="Arial" charset="0"/>
              </a:rPr>
              <a:t>LIÇÃO 13:   AS PARÁBOLAS  DO RICO INSENSATO, DA FIGUEIRA ESTÉRIL E DO MORDOMO INFIEL</a:t>
            </a:r>
            <a:endParaRPr lang="pt-BR" sz="3200" dirty="0"/>
          </a:p>
        </p:txBody>
      </p:sp>
      <p:sp>
        <p:nvSpPr>
          <p:cNvPr id="3" name="Espaço Reservado para Conteúdo 2"/>
          <p:cNvSpPr>
            <a:spLocks noGrp="1"/>
          </p:cNvSpPr>
          <p:nvPr>
            <p:ph idx="1"/>
          </p:nvPr>
        </p:nvSpPr>
        <p:spPr>
          <a:xfrm>
            <a:off x="467544" y="1628800"/>
            <a:ext cx="8229600" cy="4824536"/>
          </a:xfrm>
        </p:spPr>
        <p:txBody>
          <a:bodyPr>
            <a:normAutofit lnSpcReduction="10000"/>
          </a:bodyPr>
          <a:lstStyle/>
          <a:p>
            <a:pPr marL="0" lvl="0" indent="0">
              <a:buNone/>
            </a:pPr>
            <a:r>
              <a:rPr lang="pt-BR" sz="2400" b="1" dirty="0">
                <a:solidFill>
                  <a:srgbClr val="006600"/>
                </a:solidFill>
              </a:rPr>
              <a:t>I –  A LOUCURA DA </a:t>
            </a:r>
            <a:r>
              <a:rPr lang="pt-BR" sz="2400" b="1" dirty="0" smtClean="0">
                <a:solidFill>
                  <a:srgbClr val="006600"/>
                </a:solidFill>
              </a:rPr>
              <a:t>AVAREZA			</a:t>
            </a:r>
            <a:r>
              <a:rPr lang="pt-BR" sz="800" dirty="0">
                <a:solidFill>
                  <a:prstClr val="black"/>
                </a:solidFill>
                <a:latin typeface="Calibri" pitchFamily="34" charset="0"/>
                <a:cs typeface="Arial" charset="0"/>
              </a:rPr>
              <a:t>	</a:t>
            </a:r>
            <a:r>
              <a:rPr lang="pt-BR" sz="2000" dirty="0" smtClean="0">
                <a:solidFill>
                  <a:prstClr val="black"/>
                </a:solidFill>
                <a:latin typeface="Calibri" pitchFamily="34" charset="0"/>
                <a:cs typeface="Arial" charset="0"/>
              </a:rPr>
              <a:t>	2</a:t>
            </a:r>
          </a:p>
          <a:p>
            <a:pPr marL="0" lvl="0" indent="0">
              <a:buNone/>
            </a:pPr>
            <a:endParaRPr lang="pt-BR" sz="1200" b="1" dirty="0">
              <a:solidFill>
                <a:prstClr val="black"/>
              </a:solidFill>
              <a:latin typeface="Calibri" pitchFamily="34" charset="0"/>
              <a:cs typeface="Arial" charset="0"/>
            </a:endParaRPr>
          </a:p>
          <a:p>
            <a:pPr marL="0" lvl="0" indent="0" algn="just">
              <a:buNone/>
            </a:pPr>
            <a:r>
              <a:rPr lang="pt-BR" sz="2000" b="1" dirty="0">
                <a:solidFill>
                  <a:prstClr val="black"/>
                </a:solidFill>
                <a:latin typeface="Calibri" pitchFamily="34" charset="0"/>
                <a:cs typeface="Arial" charset="0"/>
              </a:rPr>
              <a:t>	</a:t>
            </a:r>
            <a:r>
              <a:rPr lang="pt-BR" sz="2400" dirty="0" smtClean="0">
                <a:solidFill>
                  <a:prstClr val="black"/>
                </a:solidFill>
                <a:latin typeface="Arial" pitchFamily="34" charset="0"/>
                <a:cs typeface="Arial" pitchFamily="34" charset="0"/>
              </a:rPr>
              <a:t>De </a:t>
            </a:r>
            <a:r>
              <a:rPr lang="pt-BR" sz="2400" dirty="0">
                <a:solidFill>
                  <a:prstClr val="black"/>
                </a:solidFill>
                <a:latin typeface="Arial" pitchFamily="34" charset="0"/>
                <a:cs typeface="Arial" pitchFamily="34" charset="0"/>
              </a:rPr>
              <a:t>forma negativa, ilustrando como não se deve fazer, Jesus nos ensina com essa parábola que a conquista dos bens materiais não deve ser o nosso objetivo. Vejamos por que Deus chama o homem de insensato: ele busca a auto suficiência nos bens materiais ao invés de depender de Deus; ele deseja a segurança para o </a:t>
            </a:r>
            <a:r>
              <a:rPr lang="pt-BR" sz="2400" dirty="0" smtClean="0">
                <a:solidFill>
                  <a:prstClr val="black"/>
                </a:solidFill>
                <a:latin typeface="Arial" pitchFamily="34" charset="0"/>
                <a:cs typeface="Arial" pitchFamily="34" charset="0"/>
              </a:rPr>
              <a:t>futuro confiando nas riquezas; </a:t>
            </a:r>
            <a:r>
              <a:rPr lang="pt-BR" sz="2400" dirty="0">
                <a:solidFill>
                  <a:prstClr val="black"/>
                </a:solidFill>
                <a:latin typeface="Arial" pitchFamily="34" charset="0"/>
                <a:cs typeface="Arial" pitchFamily="34" charset="0"/>
              </a:rPr>
              <a:t>ele opta por um modo de vida egoísta pensando exclusivamente em si; o objetivo final da sua vida era descansar, </a:t>
            </a:r>
            <a:r>
              <a:rPr lang="pt-BR" sz="2400" dirty="0" smtClean="0">
                <a:solidFill>
                  <a:prstClr val="black"/>
                </a:solidFill>
                <a:latin typeface="Arial" pitchFamily="34" charset="0"/>
                <a:cs typeface="Arial" pitchFamily="34" charset="0"/>
              </a:rPr>
              <a:t>comer, beber e folgar; ele não considera que prestará contas a Deus.</a:t>
            </a:r>
          </a:p>
          <a:p>
            <a:pPr marL="0" indent="0" algn="just">
              <a:buNone/>
            </a:pPr>
            <a:r>
              <a:rPr lang="pt-BR" sz="2400" dirty="0" smtClean="0">
                <a:solidFill>
                  <a:prstClr val="black"/>
                </a:solidFill>
                <a:latin typeface="Arial" pitchFamily="34" charset="0"/>
                <a:cs typeface="Arial" pitchFamily="34" charset="0"/>
              </a:rPr>
              <a:t>						</a:t>
            </a:r>
            <a:r>
              <a:rPr lang="pt-BR" sz="2400" dirty="0">
                <a:solidFill>
                  <a:prstClr val="black"/>
                </a:solidFill>
                <a:latin typeface="Arial" pitchFamily="34" charset="0"/>
                <a:cs typeface="Arial" pitchFamily="34" charset="0"/>
              </a:rPr>
              <a:t>(</a:t>
            </a:r>
            <a:r>
              <a:rPr lang="pt-BR" sz="2400" dirty="0" err="1">
                <a:solidFill>
                  <a:srgbClr val="0000CC"/>
                </a:solidFill>
                <a:latin typeface="Arial" pitchFamily="34" charset="0"/>
                <a:cs typeface="Arial" pitchFamily="34" charset="0"/>
              </a:rPr>
              <a:t>Pv</a:t>
            </a:r>
            <a:r>
              <a:rPr lang="pt-BR" sz="2400" dirty="0">
                <a:solidFill>
                  <a:srgbClr val="0000CC"/>
                </a:solidFill>
                <a:latin typeface="Arial" pitchFamily="34" charset="0"/>
                <a:cs typeface="Arial" pitchFamily="34" charset="0"/>
              </a:rPr>
              <a:t> 11.24-28</a:t>
            </a:r>
            <a:r>
              <a:rPr lang="pt-BR" sz="2400" dirty="0" smtClean="0">
                <a:solidFill>
                  <a:prstClr val="black"/>
                </a:solidFill>
                <a:latin typeface="Arial" pitchFamily="34" charset="0"/>
                <a:cs typeface="Arial" pitchFamily="34" charset="0"/>
              </a:rPr>
              <a:t>)</a:t>
            </a:r>
            <a:endParaRPr lang="pt-BR" sz="24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27101130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476672"/>
            <a:ext cx="8229600" cy="5649491"/>
          </a:xfrm>
        </p:spPr>
        <p:txBody>
          <a:bodyPr>
            <a:noAutofit/>
          </a:bodyPr>
          <a:lstStyle/>
          <a:p>
            <a:pPr marL="0" indent="0">
              <a:buNone/>
            </a:pPr>
            <a:r>
              <a:rPr lang="pt-BR" sz="2800" dirty="0" err="1">
                <a:solidFill>
                  <a:srgbClr val="0000CC"/>
                </a:solidFill>
              </a:rPr>
              <a:t>Pv</a:t>
            </a:r>
            <a:r>
              <a:rPr lang="pt-BR" sz="2800" dirty="0">
                <a:solidFill>
                  <a:srgbClr val="0000CC"/>
                </a:solidFill>
              </a:rPr>
              <a:t> 11</a:t>
            </a:r>
            <a:r>
              <a:rPr lang="pt-BR" sz="2800" dirty="0" smtClean="0">
                <a:solidFill>
                  <a:srgbClr val="0000CC"/>
                </a:solidFill>
              </a:rPr>
              <a:t>.</a:t>
            </a:r>
          </a:p>
          <a:p>
            <a:pPr marL="0" indent="0">
              <a:buNone/>
            </a:pPr>
            <a:r>
              <a:rPr lang="pt-BR" sz="2800" dirty="0">
                <a:solidFill>
                  <a:srgbClr val="0000CC"/>
                </a:solidFill>
              </a:rPr>
              <a:t>24 </a:t>
            </a:r>
            <a:r>
              <a:rPr lang="pt-BR" sz="2800" dirty="0" smtClean="0">
                <a:solidFill>
                  <a:srgbClr val="0000CC"/>
                </a:solidFill>
              </a:rPr>
              <a:t> </a:t>
            </a:r>
            <a:r>
              <a:rPr lang="pt-BR" sz="2800" dirty="0">
                <a:solidFill>
                  <a:srgbClr val="0000CC"/>
                </a:solidFill>
              </a:rPr>
              <a:t>Alguns há que espalham, e ainda se lhes acrescenta mais; e outros, que retêm mais do que é justo, mas é para a sua perda.</a:t>
            </a:r>
          </a:p>
          <a:p>
            <a:pPr marL="0" indent="0">
              <a:buNone/>
            </a:pPr>
            <a:r>
              <a:rPr lang="pt-BR" sz="2800" dirty="0">
                <a:solidFill>
                  <a:srgbClr val="0000CC"/>
                </a:solidFill>
              </a:rPr>
              <a:t>25 </a:t>
            </a:r>
            <a:r>
              <a:rPr lang="pt-BR" sz="2800" dirty="0" smtClean="0">
                <a:solidFill>
                  <a:srgbClr val="0000CC"/>
                </a:solidFill>
              </a:rPr>
              <a:t> </a:t>
            </a:r>
            <a:r>
              <a:rPr lang="pt-BR" sz="2800" dirty="0">
                <a:solidFill>
                  <a:srgbClr val="0000CC"/>
                </a:solidFill>
              </a:rPr>
              <a:t>A alma generosa engordará, e o que regar também será regado.</a:t>
            </a:r>
          </a:p>
          <a:p>
            <a:pPr marL="0" indent="0">
              <a:buNone/>
            </a:pPr>
            <a:r>
              <a:rPr lang="pt-BR" sz="2800" dirty="0">
                <a:solidFill>
                  <a:srgbClr val="0000CC"/>
                </a:solidFill>
              </a:rPr>
              <a:t>26 </a:t>
            </a:r>
            <a:r>
              <a:rPr lang="pt-BR" sz="2800" dirty="0" smtClean="0">
                <a:solidFill>
                  <a:srgbClr val="0000CC"/>
                </a:solidFill>
              </a:rPr>
              <a:t> </a:t>
            </a:r>
            <a:r>
              <a:rPr lang="pt-BR" sz="2800" dirty="0">
                <a:solidFill>
                  <a:srgbClr val="0000CC"/>
                </a:solidFill>
              </a:rPr>
              <a:t>Ao que retém o trigo o povo o amaldiçoa, mas bênção haverá sobre a cabeça do vendedor.</a:t>
            </a:r>
          </a:p>
          <a:p>
            <a:pPr marL="0" indent="0">
              <a:buNone/>
            </a:pPr>
            <a:r>
              <a:rPr lang="pt-BR" sz="2800" dirty="0">
                <a:solidFill>
                  <a:srgbClr val="0000CC"/>
                </a:solidFill>
              </a:rPr>
              <a:t>27 </a:t>
            </a:r>
            <a:r>
              <a:rPr lang="pt-BR" sz="2800" dirty="0" smtClean="0">
                <a:solidFill>
                  <a:srgbClr val="0000CC"/>
                </a:solidFill>
              </a:rPr>
              <a:t> </a:t>
            </a:r>
            <a:r>
              <a:rPr lang="pt-BR" sz="2800" dirty="0">
                <a:solidFill>
                  <a:srgbClr val="0000CC"/>
                </a:solidFill>
              </a:rPr>
              <a:t>O que busca cedo o bem busca favor, mas ao que procura o mal, este lhe sobrevirá.</a:t>
            </a:r>
          </a:p>
          <a:p>
            <a:pPr marL="0" indent="0">
              <a:buNone/>
            </a:pPr>
            <a:r>
              <a:rPr lang="pt-BR" sz="2800" dirty="0">
                <a:solidFill>
                  <a:srgbClr val="0000CC"/>
                </a:solidFill>
              </a:rPr>
              <a:t>28 </a:t>
            </a:r>
            <a:r>
              <a:rPr lang="pt-BR" sz="2800" dirty="0" smtClean="0">
                <a:solidFill>
                  <a:srgbClr val="0000CC"/>
                </a:solidFill>
              </a:rPr>
              <a:t> </a:t>
            </a:r>
            <a:r>
              <a:rPr lang="pt-BR" sz="2800" dirty="0">
                <a:solidFill>
                  <a:srgbClr val="0000CC"/>
                </a:solidFill>
              </a:rPr>
              <a:t>Aquele que confia nas suas riquezas cairá, mas os justos reverdecerão como a rama.</a:t>
            </a:r>
          </a:p>
        </p:txBody>
      </p:sp>
    </p:spTree>
    <p:extLst>
      <p:ext uri="{BB962C8B-B14F-4D97-AF65-F5344CB8AC3E}">
        <p14:creationId xmlns:p14="http://schemas.microsoft.com/office/powerpoint/2010/main" val="26994431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7544" y="116632"/>
            <a:ext cx="8229600" cy="1412776"/>
          </a:xfrm>
        </p:spPr>
        <p:txBody>
          <a:bodyPr>
            <a:normAutofit fontScale="90000"/>
          </a:bodyPr>
          <a:lstStyle/>
          <a:p>
            <a:pPr marL="342900" lvl="0" indent="-342900" fontAlgn="base">
              <a:spcBef>
                <a:spcPct val="20000"/>
              </a:spcBef>
              <a:spcAft>
                <a:spcPct val="0"/>
              </a:spcAft>
              <a:defRPr/>
            </a:pPr>
            <a:r>
              <a:rPr lang="pt-BR" sz="3600" dirty="0">
                <a:solidFill>
                  <a:srgbClr val="00B0F0"/>
                </a:solidFill>
                <a:latin typeface="Arial Black" pitchFamily="34" charset="0"/>
              </a:rPr>
              <a:t>PARÁBOLAS</a:t>
            </a:r>
            <a:br>
              <a:rPr lang="pt-BR" sz="3600" dirty="0">
                <a:solidFill>
                  <a:srgbClr val="00B0F0"/>
                </a:solidFill>
                <a:latin typeface="Arial Black" pitchFamily="34" charset="0"/>
              </a:rPr>
            </a:br>
            <a:r>
              <a:rPr lang="pt-BR" sz="3100" b="1" i="1" dirty="0">
                <a:solidFill>
                  <a:srgbClr val="00B050"/>
                </a:solidFill>
                <a:cs typeface="Arial" charset="0"/>
              </a:rPr>
              <a:t>LIÇÃO 13:   AS PARÁBOLAS  DO RICO INSENSATO, DA FIGUEIRA ESTÉRIL E DO MORDOMO INFIEL</a:t>
            </a:r>
            <a:endParaRPr lang="pt-BR" sz="3200" dirty="0"/>
          </a:p>
        </p:txBody>
      </p:sp>
      <p:sp>
        <p:nvSpPr>
          <p:cNvPr id="3" name="Espaço Reservado para Conteúdo 2"/>
          <p:cNvSpPr>
            <a:spLocks noGrp="1"/>
          </p:cNvSpPr>
          <p:nvPr>
            <p:ph idx="1"/>
          </p:nvPr>
        </p:nvSpPr>
        <p:spPr>
          <a:xfrm>
            <a:off x="467544" y="1628800"/>
            <a:ext cx="8229600" cy="4824536"/>
          </a:xfrm>
        </p:spPr>
        <p:txBody>
          <a:bodyPr>
            <a:normAutofit lnSpcReduction="10000"/>
          </a:bodyPr>
          <a:lstStyle/>
          <a:p>
            <a:pPr marL="0" lvl="0" indent="0">
              <a:buNone/>
            </a:pPr>
            <a:r>
              <a:rPr lang="pt-BR" sz="2400" b="1" dirty="0">
                <a:solidFill>
                  <a:srgbClr val="006600"/>
                </a:solidFill>
              </a:rPr>
              <a:t>I –  A LOUCURA DA </a:t>
            </a:r>
            <a:r>
              <a:rPr lang="pt-BR" sz="2400" b="1" dirty="0" smtClean="0">
                <a:solidFill>
                  <a:srgbClr val="006600"/>
                </a:solidFill>
              </a:rPr>
              <a:t>AVAREZA			</a:t>
            </a:r>
            <a:r>
              <a:rPr lang="pt-BR" sz="800" dirty="0">
                <a:solidFill>
                  <a:prstClr val="black"/>
                </a:solidFill>
                <a:latin typeface="Calibri" pitchFamily="34" charset="0"/>
                <a:cs typeface="Arial" charset="0"/>
              </a:rPr>
              <a:t>	</a:t>
            </a:r>
            <a:r>
              <a:rPr lang="pt-BR" sz="2000" dirty="0" smtClean="0">
                <a:solidFill>
                  <a:prstClr val="black"/>
                </a:solidFill>
                <a:latin typeface="Calibri" pitchFamily="34" charset="0"/>
                <a:cs typeface="Arial" charset="0"/>
              </a:rPr>
              <a:t>	       3</a:t>
            </a:r>
          </a:p>
          <a:p>
            <a:pPr marL="0" lvl="0" indent="0">
              <a:buNone/>
            </a:pPr>
            <a:endParaRPr lang="pt-BR" sz="1300" b="1" dirty="0">
              <a:solidFill>
                <a:prstClr val="black"/>
              </a:solidFill>
              <a:latin typeface="Calibri" pitchFamily="34" charset="0"/>
              <a:cs typeface="Arial" charset="0"/>
            </a:endParaRPr>
          </a:p>
          <a:p>
            <a:pPr marL="0" lvl="0" indent="0" algn="just">
              <a:buNone/>
            </a:pPr>
            <a:r>
              <a:rPr lang="pt-BR" sz="2000" b="1" dirty="0">
                <a:solidFill>
                  <a:prstClr val="black"/>
                </a:solidFill>
                <a:latin typeface="Calibri" pitchFamily="34" charset="0"/>
                <a:cs typeface="Arial" charset="0"/>
              </a:rPr>
              <a:t>	</a:t>
            </a:r>
            <a:r>
              <a:rPr lang="pt-BR" sz="2000" dirty="0" smtClean="0">
                <a:solidFill>
                  <a:prstClr val="black"/>
                </a:solidFill>
                <a:latin typeface="Arial" pitchFamily="34" charset="0"/>
                <a:cs typeface="Arial" pitchFamily="34" charset="0"/>
              </a:rPr>
              <a:t>A </a:t>
            </a:r>
            <a:r>
              <a:rPr lang="pt-BR" sz="2000" dirty="0">
                <a:solidFill>
                  <a:prstClr val="black"/>
                </a:solidFill>
                <a:latin typeface="Arial" pitchFamily="34" charset="0"/>
                <a:cs typeface="Arial" pitchFamily="34" charset="0"/>
              </a:rPr>
              <a:t>Bíblia ensina a nunca confiar nas riquezas  (</a:t>
            </a:r>
            <a:r>
              <a:rPr lang="pt-BR" sz="2000" dirty="0" err="1">
                <a:solidFill>
                  <a:srgbClr val="0000CC"/>
                </a:solidFill>
                <a:latin typeface="Arial" pitchFamily="34" charset="0"/>
                <a:cs typeface="Arial" pitchFamily="34" charset="0"/>
              </a:rPr>
              <a:t>Sl</a:t>
            </a:r>
            <a:r>
              <a:rPr lang="pt-BR" sz="2000" dirty="0">
                <a:solidFill>
                  <a:srgbClr val="0000CC"/>
                </a:solidFill>
                <a:latin typeface="Arial" pitchFamily="34" charset="0"/>
                <a:cs typeface="Arial" pitchFamily="34" charset="0"/>
              </a:rPr>
              <a:t> 62:10</a:t>
            </a:r>
            <a:r>
              <a:rPr lang="pt-BR" sz="2000" dirty="0">
                <a:solidFill>
                  <a:prstClr val="black"/>
                </a:solidFill>
                <a:latin typeface="Arial" pitchFamily="34" charset="0"/>
                <a:cs typeface="Arial" pitchFamily="34" charset="0"/>
              </a:rPr>
              <a:t>) e que o amor ao dinheiro é a raiz de toda espécie de </a:t>
            </a:r>
            <a:r>
              <a:rPr lang="pt-BR" sz="2000" dirty="0" smtClean="0">
                <a:solidFill>
                  <a:prstClr val="black"/>
                </a:solidFill>
                <a:latin typeface="Arial" pitchFamily="34" charset="0"/>
                <a:cs typeface="Arial" pitchFamily="34" charset="0"/>
              </a:rPr>
              <a:t>males. </a:t>
            </a:r>
            <a:r>
              <a:rPr lang="pt-BR" sz="2000" dirty="0">
                <a:solidFill>
                  <a:prstClr val="black"/>
                </a:solidFill>
                <a:latin typeface="Arial" pitchFamily="34" charset="0"/>
                <a:cs typeface="Arial" pitchFamily="34" charset="0"/>
              </a:rPr>
              <a:t>Além disso, a Bíblia diz que nosso sustento vem do Senhor (</a:t>
            </a:r>
            <a:r>
              <a:rPr lang="pt-BR" sz="2000" dirty="0" err="1">
                <a:solidFill>
                  <a:srgbClr val="0000CC"/>
                </a:solidFill>
                <a:latin typeface="Arial" pitchFamily="34" charset="0"/>
                <a:cs typeface="Arial" pitchFamily="34" charset="0"/>
              </a:rPr>
              <a:t>Sl</a:t>
            </a:r>
            <a:r>
              <a:rPr lang="pt-BR" sz="2000" dirty="0">
                <a:solidFill>
                  <a:srgbClr val="0000CC"/>
                </a:solidFill>
                <a:latin typeface="Arial" pitchFamily="34" charset="0"/>
                <a:cs typeface="Arial" pitchFamily="34" charset="0"/>
              </a:rPr>
              <a:t> 104:27-30</a:t>
            </a:r>
            <a:r>
              <a:rPr lang="pt-BR" sz="2000" dirty="0">
                <a:solidFill>
                  <a:prstClr val="black"/>
                </a:solidFill>
                <a:latin typeface="Arial" pitchFamily="34" charset="0"/>
                <a:cs typeface="Arial" pitchFamily="34" charset="0"/>
              </a:rPr>
              <a:t>). É ele o dono de todas as coisas. </a:t>
            </a:r>
            <a:r>
              <a:rPr lang="pt-BR" sz="2000" dirty="0" smtClean="0">
                <a:solidFill>
                  <a:prstClr val="black"/>
                </a:solidFill>
                <a:latin typeface="Arial" pitchFamily="34" charset="0"/>
                <a:cs typeface="Arial" pitchFamily="34" charset="0"/>
              </a:rPr>
              <a:t>(</a:t>
            </a:r>
            <a:r>
              <a:rPr lang="pt-BR" sz="2000" dirty="0" smtClean="0">
                <a:solidFill>
                  <a:srgbClr val="0000CC"/>
                </a:solidFill>
                <a:latin typeface="Arial" pitchFamily="34" charset="0"/>
                <a:cs typeface="Arial" pitchFamily="34" charset="0"/>
              </a:rPr>
              <a:t>Ag </a:t>
            </a:r>
            <a:r>
              <a:rPr lang="pt-BR" sz="2000" dirty="0">
                <a:solidFill>
                  <a:srgbClr val="0000CC"/>
                </a:solidFill>
                <a:latin typeface="Arial" pitchFamily="34" charset="0"/>
                <a:cs typeface="Arial" pitchFamily="34" charset="0"/>
              </a:rPr>
              <a:t>2:8</a:t>
            </a:r>
            <a:r>
              <a:rPr lang="pt-BR" sz="2000" dirty="0" smtClean="0">
                <a:solidFill>
                  <a:prstClr val="black"/>
                </a:solidFill>
                <a:latin typeface="Arial" pitchFamily="34" charset="0"/>
                <a:cs typeface="Arial" pitchFamily="34" charset="0"/>
              </a:rPr>
              <a:t>)</a:t>
            </a:r>
            <a:r>
              <a:rPr lang="pt-BR" sz="2000" dirty="0">
                <a:solidFill>
                  <a:prstClr val="black"/>
                </a:solidFill>
                <a:latin typeface="Arial" pitchFamily="34" charset="0"/>
                <a:cs typeface="Arial" pitchFamily="34" charset="0"/>
              </a:rPr>
              <a:t>	É uma loucura querer o controle sobre o futuro, o dia de amanhã é </a:t>
            </a:r>
            <a:r>
              <a:rPr lang="pt-BR" sz="2000" dirty="0" smtClean="0">
                <a:solidFill>
                  <a:prstClr val="black"/>
                </a:solidFill>
                <a:latin typeface="Arial" pitchFamily="34" charset="0"/>
                <a:cs typeface="Arial" pitchFamily="34" charset="0"/>
              </a:rPr>
              <a:t>imprevisível</a:t>
            </a:r>
            <a:r>
              <a:rPr lang="pt-BR" sz="2000" dirty="0">
                <a:solidFill>
                  <a:prstClr val="black"/>
                </a:solidFill>
                <a:latin typeface="Arial" pitchFamily="34" charset="0"/>
                <a:cs typeface="Arial" pitchFamily="34" charset="0"/>
              </a:rPr>
              <a:t>. Jesus nos ensinou a não ficarmos ansiosos pelo futuro </a:t>
            </a:r>
            <a:r>
              <a:rPr lang="pt-BR" sz="2000" dirty="0" smtClean="0">
                <a:solidFill>
                  <a:prstClr val="black"/>
                </a:solidFill>
                <a:latin typeface="Arial" pitchFamily="34" charset="0"/>
                <a:cs typeface="Arial" pitchFamily="34" charset="0"/>
              </a:rPr>
              <a:t>“</a:t>
            </a:r>
            <a:r>
              <a:rPr lang="pt-BR" sz="2000" dirty="0" smtClean="0">
                <a:solidFill>
                  <a:srgbClr val="0000CC"/>
                </a:solidFill>
                <a:latin typeface="Arial" pitchFamily="34" charset="0"/>
                <a:cs typeface="Arial" pitchFamily="34" charset="0"/>
              </a:rPr>
              <a:t>basta a cada </a:t>
            </a:r>
            <a:r>
              <a:rPr lang="pt-BR" sz="2000" dirty="0">
                <a:solidFill>
                  <a:srgbClr val="0000CC"/>
                </a:solidFill>
                <a:latin typeface="Arial" pitchFamily="34" charset="0"/>
                <a:cs typeface="Arial" pitchFamily="34" charset="0"/>
              </a:rPr>
              <a:t>dia o seu mal</a:t>
            </a:r>
            <a:r>
              <a:rPr lang="pt-BR" sz="2000" dirty="0">
                <a:solidFill>
                  <a:prstClr val="black"/>
                </a:solidFill>
                <a:latin typeface="Arial" pitchFamily="34" charset="0"/>
                <a:cs typeface="Arial" pitchFamily="34" charset="0"/>
              </a:rPr>
              <a:t>”. Entretanto, é do ser humano o desejo de controlar o que ainda está para vir e de está preparado para o inesperado. Quão enganoso é este desejo, naquela mesma noite aquele homem seria surpreendido sem a mínima condição de concretizar seus planos e projetos. (</a:t>
            </a:r>
            <a:r>
              <a:rPr lang="pt-BR" sz="2000" dirty="0" err="1">
                <a:solidFill>
                  <a:srgbClr val="0000CC"/>
                </a:solidFill>
                <a:latin typeface="Arial" pitchFamily="34" charset="0"/>
                <a:cs typeface="Arial" pitchFamily="34" charset="0"/>
              </a:rPr>
              <a:t>Tg</a:t>
            </a:r>
            <a:r>
              <a:rPr lang="pt-BR" sz="2000" dirty="0">
                <a:solidFill>
                  <a:srgbClr val="0000CC"/>
                </a:solidFill>
                <a:latin typeface="Arial" pitchFamily="34" charset="0"/>
                <a:cs typeface="Arial" pitchFamily="34" charset="0"/>
              </a:rPr>
              <a:t> 4.13-17</a:t>
            </a:r>
            <a:r>
              <a:rPr lang="pt-BR" sz="2000" dirty="0">
                <a:solidFill>
                  <a:prstClr val="black"/>
                </a:solidFill>
                <a:latin typeface="Arial" pitchFamily="34" charset="0"/>
                <a:cs typeface="Arial" pitchFamily="34" charset="0"/>
              </a:rPr>
              <a:t>) O cristão não deve se inquietar  por coisa alguma, muito menos pela incerteza do futuro. Os que confiam no Senhor estão seguros, não pelos bens que possuem, mas pelo Deus que servem.  (</a:t>
            </a:r>
            <a:r>
              <a:rPr lang="pt-BR" sz="2000" dirty="0">
                <a:solidFill>
                  <a:srgbClr val="0000CC"/>
                </a:solidFill>
                <a:latin typeface="Arial" pitchFamily="34" charset="0"/>
                <a:cs typeface="Arial" pitchFamily="34" charset="0"/>
              </a:rPr>
              <a:t>I </a:t>
            </a:r>
            <a:r>
              <a:rPr lang="pt-BR" sz="2000" dirty="0" err="1">
                <a:solidFill>
                  <a:srgbClr val="0000CC"/>
                </a:solidFill>
                <a:latin typeface="Arial" pitchFamily="34" charset="0"/>
                <a:cs typeface="Arial" pitchFamily="34" charset="0"/>
              </a:rPr>
              <a:t>Pe</a:t>
            </a:r>
            <a:r>
              <a:rPr lang="pt-BR" sz="2000" dirty="0">
                <a:solidFill>
                  <a:srgbClr val="0000CC"/>
                </a:solidFill>
                <a:latin typeface="Arial" pitchFamily="34" charset="0"/>
                <a:cs typeface="Arial" pitchFamily="34" charset="0"/>
              </a:rPr>
              <a:t> 5:7; </a:t>
            </a:r>
            <a:r>
              <a:rPr lang="pt-BR" sz="2000" dirty="0" err="1">
                <a:solidFill>
                  <a:srgbClr val="0000CC"/>
                </a:solidFill>
                <a:latin typeface="Arial" pitchFamily="34" charset="0"/>
                <a:cs typeface="Arial" pitchFamily="34" charset="0"/>
              </a:rPr>
              <a:t>Mt</a:t>
            </a:r>
            <a:r>
              <a:rPr lang="pt-BR" sz="2000" dirty="0">
                <a:solidFill>
                  <a:srgbClr val="0000CC"/>
                </a:solidFill>
                <a:latin typeface="Arial" pitchFamily="34" charset="0"/>
                <a:cs typeface="Arial" pitchFamily="34" charset="0"/>
              </a:rPr>
              <a:t> 6:25-34; </a:t>
            </a:r>
            <a:r>
              <a:rPr lang="pt-BR" sz="2000" dirty="0" err="1">
                <a:solidFill>
                  <a:srgbClr val="0000CC"/>
                </a:solidFill>
                <a:latin typeface="Arial" pitchFamily="34" charset="0"/>
                <a:cs typeface="Arial" pitchFamily="34" charset="0"/>
              </a:rPr>
              <a:t>Fl</a:t>
            </a:r>
            <a:r>
              <a:rPr lang="pt-BR" sz="2000" dirty="0">
                <a:solidFill>
                  <a:srgbClr val="0000CC"/>
                </a:solidFill>
                <a:latin typeface="Arial" pitchFamily="34" charset="0"/>
                <a:cs typeface="Arial" pitchFamily="34" charset="0"/>
              </a:rPr>
              <a:t> </a:t>
            </a:r>
            <a:r>
              <a:rPr lang="pt-BR" sz="2000" dirty="0" smtClean="0">
                <a:solidFill>
                  <a:srgbClr val="0000CC"/>
                </a:solidFill>
                <a:latin typeface="Arial" pitchFamily="34" charset="0"/>
                <a:cs typeface="Arial" pitchFamily="34" charset="0"/>
              </a:rPr>
              <a:t>4.6</a:t>
            </a:r>
            <a:r>
              <a:rPr lang="pt-BR" sz="2000" dirty="0" smtClean="0">
                <a:solidFill>
                  <a:prstClr val="black"/>
                </a:solidFill>
                <a:latin typeface="Arial" pitchFamily="34" charset="0"/>
                <a:cs typeface="Arial" pitchFamily="34" charset="0"/>
              </a:rPr>
              <a:t>).</a:t>
            </a:r>
            <a:endParaRPr lang="pt-BR" sz="20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27101130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476672"/>
            <a:ext cx="8229600" cy="5649491"/>
          </a:xfrm>
        </p:spPr>
        <p:txBody>
          <a:bodyPr>
            <a:noAutofit/>
          </a:bodyPr>
          <a:lstStyle/>
          <a:p>
            <a:pPr marL="0" indent="0">
              <a:buNone/>
            </a:pPr>
            <a:r>
              <a:rPr lang="pt-BR" sz="2800" dirty="0" err="1">
                <a:solidFill>
                  <a:srgbClr val="0000CC"/>
                </a:solidFill>
              </a:rPr>
              <a:t>Sl</a:t>
            </a:r>
            <a:r>
              <a:rPr lang="pt-BR" sz="2800" dirty="0">
                <a:solidFill>
                  <a:srgbClr val="0000CC"/>
                </a:solidFill>
              </a:rPr>
              <a:t> </a:t>
            </a:r>
            <a:r>
              <a:rPr lang="pt-BR" sz="2800" dirty="0" smtClean="0">
                <a:solidFill>
                  <a:srgbClr val="0000CC"/>
                </a:solidFill>
              </a:rPr>
              <a:t>62</a:t>
            </a:r>
            <a:r>
              <a:rPr lang="pt-BR" sz="2800" dirty="0">
                <a:solidFill>
                  <a:srgbClr val="0000CC"/>
                </a:solidFill>
              </a:rPr>
              <a:t>: 10  Não confieis na opressão, nem vos desvaneçais na rapina; se as vossas riquezas aumentam, não ponhais nelas o coração.</a:t>
            </a:r>
          </a:p>
          <a:p>
            <a:pPr marL="0" indent="0">
              <a:buNone/>
            </a:pPr>
            <a:endParaRPr lang="pt-BR" sz="1200" dirty="0">
              <a:solidFill>
                <a:srgbClr val="0000CC"/>
              </a:solidFill>
            </a:endParaRPr>
          </a:p>
          <a:p>
            <a:pPr marL="0" indent="0">
              <a:buNone/>
            </a:pPr>
            <a:r>
              <a:rPr lang="pt-BR" sz="2800" dirty="0" err="1" smtClean="0">
                <a:solidFill>
                  <a:srgbClr val="0000CC"/>
                </a:solidFill>
              </a:rPr>
              <a:t>Sl</a:t>
            </a:r>
            <a:r>
              <a:rPr lang="pt-BR" sz="2800" dirty="0" smtClean="0">
                <a:solidFill>
                  <a:srgbClr val="0000CC"/>
                </a:solidFill>
              </a:rPr>
              <a:t> 104</a:t>
            </a:r>
            <a:r>
              <a:rPr lang="pt-BR" sz="2800" dirty="0">
                <a:solidFill>
                  <a:srgbClr val="0000CC"/>
                </a:solidFill>
              </a:rPr>
              <a:t>: 27  Todos esperam de ti que lhes dês o seu sustento em tempo oportuno</a:t>
            </a:r>
            <a:r>
              <a:rPr lang="pt-BR" sz="2800" dirty="0" smtClean="0">
                <a:solidFill>
                  <a:srgbClr val="0000CC"/>
                </a:solidFill>
              </a:rPr>
              <a:t>.  28  </a:t>
            </a:r>
            <a:r>
              <a:rPr lang="pt-BR" sz="2800" dirty="0" err="1">
                <a:solidFill>
                  <a:srgbClr val="0000CC"/>
                </a:solidFill>
              </a:rPr>
              <a:t>Dando-lho</a:t>
            </a:r>
            <a:r>
              <a:rPr lang="pt-BR" sz="2800" dirty="0">
                <a:solidFill>
                  <a:srgbClr val="0000CC"/>
                </a:solidFill>
              </a:rPr>
              <a:t> tu, eles o recolhem; abres a tua mão, e enchem-se de bens</a:t>
            </a:r>
            <a:r>
              <a:rPr lang="pt-BR" sz="2800" dirty="0" smtClean="0">
                <a:solidFill>
                  <a:srgbClr val="0000CC"/>
                </a:solidFill>
              </a:rPr>
              <a:t>.</a:t>
            </a:r>
          </a:p>
          <a:p>
            <a:pPr marL="0" indent="0">
              <a:buNone/>
            </a:pPr>
            <a:endParaRPr lang="pt-BR" sz="1200" dirty="0">
              <a:solidFill>
                <a:srgbClr val="0000CC"/>
              </a:solidFill>
            </a:endParaRPr>
          </a:p>
          <a:p>
            <a:pPr marL="0" indent="0">
              <a:buNone/>
            </a:pPr>
            <a:r>
              <a:rPr lang="pt-BR" sz="2800" dirty="0" smtClean="0">
                <a:solidFill>
                  <a:srgbClr val="0000CC"/>
                </a:solidFill>
              </a:rPr>
              <a:t>Ag 2</a:t>
            </a:r>
            <a:r>
              <a:rPr lang="pt-BR" sz="2800" dirty="0">
                <a:solidFill>
                  <a:srgbClr val="0000CC"/>
                </a:solidFill>
              </a:rPr>
              <a:t>:  8  Minha é a prata, e meu é o ouro, disse o SENHOR dos Exércitos</a:t>
            </a:r>
            <a:r>
              <a:rPr lang="pt-BR" sz="2800" dirty="0" smtClean="0">
                <a:solidFill>
                  <a:srgbClr val="0000CC"/>
                </a:solidFill>
              </a:rPr>
              <a:t>.		</a:t>
            </a:r>
          </a:p>
          <a:p>
            <a:pPr marL="0" indent="0">
              <a:buNone/>
            </a:pPr>
            <a:endParaRPr lang="pt-BR" sz="2800" dirty="0">
              <a:solidFill>
                <a:srgbClr val="0000CC"/>
              </a:solidFill>
            </a:endParaRPr>
          </a:p>
          <a:p>
            <a:pPr marL="0" indent="0">
              <a:buNone/>
            </a:pPr>
            <a:endParaRPr lang="pt-BR" sz="2800" dirty="0" smtClean="0">
              <a:solidFill>
                <a:srgbClr val="0000CC"/>
              </a:solidFill>
            </a:endParaRPr>
          </a:p>
          <a:p>
            <a:pPr marL="0" indent="0">
              <a:buNone/>
            </a:pPr>
            <a:r>
              <a:rPr lang="pt-BR" sz="2800" dirty="0">
                <a:solidFill>
                  <a:srgbClr val="0000CC"/>
                </a:solidFill>
              </a:rPr>
              <a:t>	</a:t>
            </a:r>
            <a:r>
              <a:rPr lang="pt-BR" sz="2800" dirty="0" smtClean="0">
                <a:solidFill>
                  <a:srgbClr val="0000CC"/>
                </a:solidFill>
              </a:rPr>
              <a:t>						</a:t>
            </a:r>
            <a:r>
              <a:rPr lang="pt-BR" sz="1800" dirty="0" smtClean="0">
                <a:solidFill>
                  <a:srgbClr val="0000CC"/>
                </a:solidFill>
              </a:rPr>
              <a:t>segue</a:t>
            </a:r>
          </a:p>
        </p:txBody>
      </p:sp>
    </p:spTree>
    <p:extLst>
      <p:ext uri="{BB962C8B-B14F-4D97-AF65-F5344CB8AC3E}">
        <p14:creationId xmlns:p14="http://schemas.microsoft.com/office/powerpoint/2010/main" val="16943281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476672"/>
            <a:ext cx="8229600" cy="6048672"/>
          </a:xfrm>
        </p:spPr>
        <p:txBody>
          <a:bodyPr>
            <a:noAutofit/>
          </a:bodyPr>
          <a:lstStyle/>
          <a:p>
            <a:pPr marL="0" indent="0">
              <a:buNone/>
            </a:pPr>
            <a:r>
              <a:rPr lang="pt-BR" sz="2000" dirty="0" err="1" smtClean="0">
                <a:solidFill>
                  <a:srgbClr val="0000CC"/>
                </a:solidFill>
              </a:rPr>
              <a:t>Tg</a:t>
            </a:r>
            <a:r>
              <a:rPr lang="pt-BR" sz="2000" dirty="0" smtClean="0">
                <a:solidFill>
                  <a:srgbClr val="0000CC"/>
                </a:solidFill>
              </a:rPr>
              <a:t> 4</a:t>
            </a:r>
            <a:r>
              <a:rPr lang="pt-BR" sz="2000" dirty="0">
                <a:solidFill>
                  <a:srgbClr val="0000CC"/>
                </a:solidFill>
              </a:rPr>
              <a:t>. 13  Eia, agora, vós que dizeis: Hoje ou amanhã, iremos a tal cidade, e lá passaremos um ano, e contrataremos, e ganharemos</a:t>
            </a:r>
            <a:r>
              <a:rPr lang="pt-BR" sz="2000" dirty="0" smtClean="0">
                <a:solidFill>
                  <a:srgbClr val="0000CC"/>
                </a:solidFill>
              </a:rPr>
              <a:t>.   14  </a:t>
            </a:r>
            <a:r>
              <a:rPr lang="pt-BR" sz="2000" dirty="0">
                <a:solidFill>
                  <a:srgbClr val="0000CC"/>
                </a:solidFill>
              </a:rPr>
              <a:t>Digo-vos que não sabeis o que acontecerá amanhã. Porque que é a vossa vida? É um vapor que aparece por um pouco e depois se desvanece</a:t>
            </a:r>
            <a:r>
              <a:rPr lang="pt-BR" sz="2000" dirty="0" smtClean="0">
                <a:solidFill>
                  <a:srgbClr val="0000CC"/>
                </a:solidFill>
              </a:rPr>
              <a:t>.    15  </a:t>
            </a:r>
            <a:r>
              <a:rPr lang="pt-BR" sz="2000" dirty="0">
                <a:solidFill>
                  <a:srgbClr val="0000CC"/>
                </a:solidFill>
              </a:rPr>
              <a:t>Em lugar do que devíeis dizer: Se o Senhor quiser, e se vivermos, faremos isto ou aquilo</a:t>
            </a:r>
            <a:r>
              <a:rPr lang="pt-BR" sz="2000" dirty="0" smtClean="0">
                <a:solidFill>
                  <a:srgbClr val="0000CC"/>
                </a:solidFill>
              </a:rPr>
              <a:t>.    16  </a:t>
            </a:r>
            <a:r>
              <a:rPr lang="pt-BR" sz="2000" dirty="0">
                <a:solidFill>
                  <a:srgbClr val="0000CC"/>
                </a:solidFill>
              </a:rPr>
              <a:t>Mas, agora, vos gloriais em vossas presunções; toda glória tal como esta é maligna</a:t>
            </a:r>
            <a:r>
              <a:rPr lang="pt-BR" sz="2000" dirty="0" smtClean="0">
                <a:solidFill>
                  <a:srgbClr val="0000CC"/>
                </a:solidFill>
              </a:rPr>
              <a:t>.    17  </a:t>
            </a:r>
            <a:r>
              <a:rPr lang="pt-BR" sz="2000" dirty="0">
                <a:solidFill>
                  <a:srgbClr val="0000CC"/>
                </a:solidFill>
              </a:rPr>
              <a:t>Aquele, pois, que sabe fazer o bem e o não faz comete pecado</a:t>
            </a:r>
            <a:r>
              <a:rPr lang="pt-BR" sz="2000" dirty="0" smtClean="0">
                <a:solidFill>
                  <a:srgbClr val="0000CC"/>
                </a:solidFill>
              </a:rPr>
              <a:t>.</a:t>
            </a:r>
          </a:p>
          <a:p>
            <a:pPr marL="0" indent="0">
              <a:buNone/>
            </a:pPr>
            <a:endParaRPr lang="pt-BR" sz="1000" dirty="0" smtClean="0">
              <a:solidFill>
                <a:srgbClr val="0000CC"/>
              </a:solidFill>
            </a:endParaRPr>
          </a:p>
          <a:p>
            <a:pPr marL="0" indent="0">
              <a:buNone/>
            </a:pPr>
            <a:r>
              <a:rPr lang="pt-BR" sz="2000" dirty="0" err="1" smtClean="0">
                <a:solidFill>
                  <a:srgbClr val="7030A0"/>
                </a:solidFill>
              </a:rPr>
              <a:t>Mt</a:t>
            </a:r>
            <a:r>
              <a:rPr lang="pt-BR" sz="2000" dirty="0" smtClean="0">
                <a:solidFill>
                  <a:srgbClr val="7030A0"/>
                </a:solidFill>
              </a:rPr>
              <a:t> 6</a:t>
            </a:r>
            <a:r>
              <a:rPr lang="pt-BR" sz="2000" dirty="0">
                <a:solidFill>
                  <a:srgbClr val="7030A0"/>
                </a:solidFill>
              </a:rPr>
              <a:t>:   25 </a:t>
            </a:r>
            <a:r>
              <a:rPr lang="pt-BR" sz="2000" dirty="0" smtClean="0">
                <a:solidFill>
                  <a:srgbClr val="7030A0"/>
                </a:solidFill>
              </a:rPr>
              <a:t> </a:t>
            </a:r>
            <a:r>
              <a:rPr lang="pt-BR" sz="2000" dirty="0">
                <a:solidFill>
                  <a:srgbClr val="7030A0"/>
                </a:solidFill>
              </a:rPr>
              <a:t>Por isso, vos digo: não andeis cuidadosos quanto à vossa vida, pelo que haveis de comer ou pelo que haveis de beber; nem quanto ao vosso corpo, pelo que haveis de vestir. Não é a vida mais do que o mantimento, e o corpo, mais do que a vestimenta</a:t>
            </a:r>
            <a:r>
              <a:rPr lang="pt-BR" sz="2000" dirty="0" smtClean="0">
                <a:solidFill>
                  <a:srgbClr val="7030A0"/>
                </a:solidFill>
              </a:rPr>
              <a:t>?    26 Olhai </a:t>
            </a:r>
            <a:r>
              <a:rPr lang="pt-BR" sz="2000" dirty="0">
                <a:solidFill>
                  <a:srgbClr val="7030A0"/>
                </a:solidFill>
              </a:rPr>
              <a:t>para as aves do </a:t>
            </a:r>
            <a:r>
              <a:rPr lang="pt-BR" sz="2000" dirty="0" smtClean="0">
                <a:solidFill>
                  <a:srgbClr val="7030A0"/>
                </a:solidFill>
              </a:rPr>
              <a:t>céu...</a:t>
            </a:r>
          </a:p>
          <a:p>
            <a:pPr marL="0" indent="0">
              <a:buNone/>
            </a:pPr>
            <a:r>
              <a:rPr lang="pt-BR" sz="2000" dirty="0" smtClean="0">
                <a:solidFill>
                  <a:srgbClr val="7030A0"/>
                </a:solidFill>
              </a:rPr>
              <a:t>28 ... </a:t>
            </a:r>
            <a:r>
              <a:rPr lang="pt-BR" sz="2000" dirty="0">
                <a:solidFill>
                  <a:srgbClr val="7030A0"/>
                </a:solidFill>
              </a:rPr>
              <a:t>Olhai para os lírios do </a:t>
            </a:r>
            <a:r>
              <a:rPr lang="pt-BR" sz="2000" dirty="0" smtClean="0">
                <a:solidFill>
                  <a:srgbClr val="7030A0"/>
                </a:solidFill>
              </a:rPr>
              <a:t>campo ...    30  Pois</a:t>
            </a:r>
            <a:r>
              <a:rPr lang="pt-BR" sz="2000" dirty="0">
                <a:solidFill>
                  <a:srgbClr val="7030A0"/>
                </a:solidFill>
              </a:rPr>
              <a:t>, se Deus assim veste a erva do campo, que hoje existe e amanhã é lançada no forno, não vos vestirá muito mais a vós, homens de pequena fé</a:t>
            </a:r>
            <a:r>
              <a:rPr lang="pt-BR" sz="2000" dirty="0" smtClean="0">
                <a:solidFill>
                  <a:srgbClr val="7030A0"/>
                </a:solidFill>
              </a:rPr>
              <a:t>?</a:t>
            </a:r>
          </a:p>
          <a:p>
            <a:pPr marL="0" indent="0">
              <a:buNone/>
            </a:pPr>
            <a:endParaRPr lang="pt-BR" sz="1000" dirty="0" smtClean="0">
              <a:solidFill>
                <a:srgbClr val="0000CC"/>
              </a:solidFill>
            </a:endParaRPr>
          </a:p>
          <a:p>
            <a:pPr marL="0" indent="0">
              <a:buNone/>
            </a:pPr>
            <a:r>
              <a:rPr lang="pt-BR" sz="2400" dirty="0" err="1" smtClean="0">
                <a:solidFill>
                  <a:srgbClr val="0000CC"/>
                </a:solidFill>
              </a:rPr>
              <a:t>Fl</a:t>
            </a:r>
            <a:r>
              <a:rPr lang="pt-BR" sz="2400" dirty="0" smtClean="0">
                <a:solidFill>
                  <a:srgbClr val="0000CC"/>
                </a:solidFill>
              </a:rPr>
              <a:t> 4</a:t>
            </a:r>
            <a:r>
              <a:rPr lang="pt-BR" sz="2400" dirty="0">
                <a:solidFill>
                  <a:srgbClr val="0000CC"/>
                </a:solidFill>
              </a:rPr>
              <a:t>. 6  Não estejais inquietos por coisa alguma; antes, as vossas petições sejam em tudo conhecidas diante de Deus, pela oração e súplicas, com ação de graças</a:t>
            </a:r>
            <a:r>
              <a:rPr lang="pt-BR" sz="2000" dirty="0">
                <a:solidFill>
                  <a:srgbClr val="0000CC"/>
                </a:solidFill>
              </a:rPr>
              <a:t>.</a:t>
            </a:r>
            <a:endParaRPr lang="pt-BR" sz="2000" dirty="0" smtClean="0">
              <a:solidFill>
                <a:srgbClr val="0000CC"/>
              </a:solidFill>
            </a:endParaRPr>
          </a:p>
        </p:txBody>
      </p:sp>
    </p:spTree>
    <p:extLst>
      <p:ext uri="{BB962C8B-B14F-4D97-AF65-F5344CB8AC3E}">
        <p14:creationId xmlns:p14="http://schemas.microsoft.com/office/powerpoint/2010/main" val="29240257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210146"/>
          </a:xfrm>
        </p:spPr>
        <p:txBody>
          <a:bodyPr>
            <a:normAutofit fontScale="90000"/>
          </a:bodyPr>
          <a:lstStyle/>
          <a:p>
            <a:pPr marL="342900" lvl="0" indent="-342900" fontAlgn="base">
              <a:spcBef>
                <a:spcPct val="20000"/>
              </a:spcBef>
              <a:spcAft>
                <a:spcPct val="0"/>
              </a:spcAft>
              <a:defRPr/>
            </a:pPr>
            <a:r>
              <a:rPr lang="pt-BR" sz="3100" dirty="0">
                <a:solidFill>
                  <a:srgbClr val="00B0F0"/>
                </a:solidFill>
                <a:latin typeface="Arial Black" pitchFamily="34" charset="0"/>
              </a:rPr>
              <a:t>PARÁBOLAS</a:t>
            </a:r>
            <a:br>
              <a:rPr lang="pt-BR" sz="3100" dirty="0">
                <a:solidFill>
                  <a:srgbClr val="00B0F0"/>
                </a:solidFill>
                <a:latin typeface="Arial Black" pitchFamily="34" charset="0"/>
              </a:rPr>
            </a:br>
            <a:r>
              <a:rPr lang="pt-BR" sz="3100" b="1" i="1" dirty="0">
                <a:solidFill>
                  <a:srgbClr val="00B050"/>
                </a:solidFill>
                <a:cs typeface="Arial" charset="0"/>
              </a:rPr>
              <a:t>LIÇÃO 13:   AS PARÁBOLAS  DO RICO INSENSATO, DA FIGUEIRA ESTÉRIL E DO MORDOMO INFIEL</a:t>
            </a:r>
            <a:endParaRPr lang="pt-BR" sz="3100" dirty="0"/>
          </a:p>
        </p:txBody>
      </p:sp>
      <p:sp>
        <p:nvSpPr>
          <p:cNvPr id="3" name="Espaço Reservado para Conteúdo 2"/>
          <p:cNvSpPr>
            <a:spLocks noGrp="1"/>
          </p:cNvSpPr>
          <p:nvPr>
            <p:ph idx="1"/>
          </p:nvPr>
        </p:nvSpPr>
        <p:spPr>
          <a:xfrm>
            <a:off x="611560" y="1556792"/>
            <a:ext cx="8064896" cy="4381947"/>
          </a:xfrm>
        </p:spPr>
        <p:txBody>
          <a:bodyPr>
            <a:normAutofit fontScale="85000" lnSpcReduction="20000"/>
          </a:bodyPr>
          <a:lstStyle/>
          <a:p>
            <a:endParaRPr lang="pt-BR" dirty="0" smtClean="0"/>
          </a:p>
          <a:p>
            <a:endParaRPr lang="pt-BR" dirty="0"/>
          </a:p>
          <a:p>
            <a:pPr marL="0" lvl="0" indent="0">
              <a:spcBef>
                <a:spcPct val="0"/>
              </a:spcBef>
              <a:buNone/>
              <a:defRPr/>
            </a:pPr>
            <a:r>
              <a:rPr lang="pt-BR" dirty="0" smtClean="0">
                <a:solidFill>
                  <a:srgbClr val="7030A0"/>
                </a:solidFill>
                <a:latin typeface="Arial" pitchFamily="34" charset="0"/>
                <a:cs typeface="Arial" pitchFamily="34" charset="0"/>
              </a:rPr>
              <a:t>	</a:t>
            </a:r>
            <a:r>
              <a:rPr lang="pt-BR" sz="3500" b="1" dirty="0">
                <a:solidFill>
                  <a:srgbClr val="006600"/>
                </a:solidFill>
              </a:rPr>
              <a:t>- Introdução</a:t>
            </a:r>
          </a:p>
          <a:p>
            <a:pPr marL="0" lvl="0" indent="0">
              <a:spcBef>
                <a:spcPct val="0"/>
              </a:spcBef>
              <a:buNone/>
              <a:defRPr/>
            </a:pPr>
            <a:endParaRPr lang="pt-BR" sz="1000" b="1" dirty="0">
              <a:solidFill>
                <a:srgbClr val="006600"/>
              </a:solidFill>
              <a:cs typeface="Arial" pitchFamily="34" charset="0"/>
            </a:endParaRPr>
          </a:p>
          <a:p>
            <a:pPr marL="0" indent="0">
              <a:buNone/>
            </a:pPr>
            <a:r>
              <a:rPr lang="pt-BR" sz="2800" b="1" dirty="0">
                <a:solidFill>
                  <a:srgbClr val="006600"/>
                </a:solidFill>
              </a:rPr>
              <a:t>I –  A LOUCURA DA </a:t>
            </a:r>
            <a:r>
              <a:rPr lang="pt-BR" sz="2800" b="1" dirty="0" smtClean="0">
                <a:solidFill>
                  <a:srgbClr val="006600"/>
                </a:solidFill>
              </a:rPr>
              <a:t>AVAREZA  	</a:t>
            </a:r>
            <a:r>
              <a:rPr lang="pt-BR" sz="2600" b="1" dirty="0" smtClean="0">
                <a:solidFill>
                  <a:srgbClr val="006600"/>
                </a:solidFill>
              </a:rPr>
              <a:t>(</a:t>
            </a:r>
            <a:r>
              <a:rPr lang="pt-BR" sz="2600" b="1" dirty="0" err="1" smtClean="0">
                <a:solidFill>
                  <a:srgbClr val="006600"/>
                </a:solidFill>
              </a:rPr>
              <a:t>Lc</a:t>
            </a:r>
            <a:r>
              <a:rPr lang="pt-BR" sz="2600" b="1" dirty="0" smtClean="0">
                <a:solidFill>
                  <a:srgbClr val="006600"/>
                </a:solidFill>
              </a:rPr>
              <a:t> 12. 15-21)</a:t>
            </a:r>
          </a:p>
          <a:p>
            <a:pPr marL="0" indent="0">
              <a:buNone/>
            </a:pPr>
            <a:endParaRPr lang="pt-BR" sz="1600" b="1" dirty="0" smtClean="0">
              <a:solidFill>
                <a:srgbClr val="006600"/>
              </a:solidFill>
            </a:endParaRPr>
          </a:p>
          <a:p>
            <a:pPr marL="0" indent="0">
              <a:buNone/>
            </a:pPr>
            <a:endParaRPr lang="pt-BR" sz="1100" dirty="0">
              <a:solidFill>
                <a:srgbClr val="006600"/>
              </a:solidFill>
            </a:endParaRPr>
          </a:p>
          <a:p>
            <a:pPr marL="0" lvl="0" indent="0">
              <a:spcBef>
                <a:spcPct val="0"/>
              </a:spcBef>
              <a:buNone/>
              <a:defRPr/>
            </a:pPr>
            <a:r>
              <a:rPr lang="pt-BR" sz="3100" b="1" dirty="0">
                <a:solidFill>
                  <a:srgbClr val="FF0000"/>
                </a:solidFill>
              </a:rPr>
              <a:t>II –  PRODUZIR FRUTOS DIGNOS DE </a:t>
            </a:r>
            <a:r>
              <a:rPr lang="pt-BR" sz="3100" b="1" dirty="0" smtClean="0">
                <a:solidFill>
                  <a:srgbClr val="FF0000"/>
                </a:solidFill>
              </a:rPr>
              <a:t>ARREPENDIMENTO</a:t>
            </a:r>
          </a:p>
          <a:p>
            <a:pPr marL="0" indent="0">
              <a:spcBef>
                <a:spcPct val="0"/>
              </a:spcBef>
              <a:buNone/>
              <a:defRPr/>
            </a:pPr>
            <a:r>
              <a:rPr lang="pt-BR" sz="2700" b="1" dirty="0">
                <a:solidFill>
                  <a:srgbClr val="006600"/>
                </a:solidFill>
              </a:rPr>
              <a:t>	</a:t>
            </a:r>
            <a:r>
              <a:rPr lang="pt-BR" sz="2700" b="1" dirty="0" smtClean="0">
                <a:solidFill>
                  <a:srgbClr val="006600"/>
                </a:solidFill>
              </a:rPr>
              <a:t>				</a:t>
            </a:r>
            <a:r>
              <a:rPr lang="pt-BR" sz="2600" b="1" dirty="0">
                <a:solidFill>
                  <a:srgbClr val="006600"/>
                </a:solidFill>
              </a:rPr>
              <a:t>(</a:t>
            </a:r>
            <a:r>
              <a:rPr lang="pt-BR" sz="2600" b="1" dirty="0" err="1">
                <a:solidFill>
                  <a:srgbClr val="006600"/>
                </a:solidFill>
              </a:rPr>
              <a:t>Lc</a:t>
            </a:r>
            <a:r>
              <a:rPr lang="pt-BR" sz="2600" b="1" dirty="0">
                <a:solidFill>
                  <a:srgbClr val="006600"/>
                </a:solidFill>
              </a:rPr>
              <a:t> </a:t>
            </a:r>
            <a:r>
              <a:rPr lang="pt-BR" sz="2600" b="1" dirty="0" smtClean="0">
                <a:solidFill>
                  <a:srgbClr val="006600"/>
                </a:solidFill>
              </a:rPr>
              <a:t>13. 6-9) </a:t>
            </a:r>
          </a:p>
          <a:p>
            <a:pPr marL="0" lvl="0" indent="0">
              <a:spcBef>
                <a:spcPct val="0"/>
              </a:spcBef>
              <a:buNone/>
              <a:defRPr/>
            </a:pPr>
            <a:endParaRPr lang="pt-BR" sz="1100" b="1" cap="small" dirty="0">
              <a:solidFill>
                <a:srgbClr val="006600"/>
              </a:solidFill>
              <a:cs typeface="Arial" charset="0"/>
            </a:endParaRPr>
          </a:p>
          <a:p>
            <a:pPr marL="0" lvl="0" indent="0">
              <a:spcBef>
                <a:spcPct val="0"/>
              </a:spcBef>
              <a:buNone/>
              <a:defRPr/>
            </a:pPr>
            <a:r>
              <a:rPr lang="pt-BR" sz="2800" b="1" cap="small" dirty="0">
                <a:solidFill>
                  <a:srgbClr val="006600"/>
                </a:solidFill>
                <a:cs typeface="Arial" charset="0"/>
              </a:rPr>
              <a:t>III –  FIÉIS NAS RIQUEZAS DA INJUSTIÇA</a:t>
            </a:r>
            <a:r>
              <a:rPr lang="pt-BR" sz="2800" dirty="0">
                <a:solidFill>
                  <a:srgbClr val="006600"/>
                </a:solidFill>
                <a:cs typeface="Arial" pitchFamily="34" charset="0"/>
              </a:rPr>
              <a:t>	</a:t>
            </a:r>
            <a:endParaRPr lang="pt-BR" sz="2800" dirty="0" smtClean="0">
              <a:solidFill>
                <a:srgbClr val="006600"/>
              </a:solidFill>
              <a:cs typeface="Arial" pitchFamily="34" charset="0"/>
            </a:endParaRPr>
          </a:p>
          <a:p>
            <a:pPr marL="0" indent="0">
              <a:spcBef>
                <a:spcPct val="0"/>
              </a:spcBef>
              <a:buNone/>
              <a:defRPr/>
            </a:pPr>
            <a:r>
              <a:rPr lang="pt-BR" sz="2800" dirty="0">
                <a:solidFill>
                  <a:srgbClr val="006600"/>
                </a:solidFill>
                <a:cs typeface="Arial" pitchFamily="34" charset="0"/>
              </a:rPr>
              <a:t>	</a:t>
            </a:r>
            <a:r>
              <a:rPr lang="pt-BR" sz="2800" dirty="0" smtClean="0">
                <a:solidFill>
                  <a:srgbClr val="006600"/>
                </a:solidFill>
                <a:cs typeface="Arial" pitchFamily="34" charset="0"/>
              </a:rPr>
              <a:t>				</a:t>
            </a:r>
            <a:r>
              <a:rPr lang="pt-BR" sz="2600" b="1" dirty="0">
                <a:solidFill>
                  <a:srgbClr val="006600"/>
                </a:solidFill>
              </a:rPr>
              <a:t>(</a:t>
            </a:r>
            <a:r>
              <a:rPr lang="pt-BR" sz="2600" b="1" dirty="0" err="1">
                <a:solidFill>
                  <a:srgbClr val="006600"/>
                </a:solidFill>
              </a:rPr>
              <a:t>Lc</a:t>
            </a:r>
            <a:r>
              <a:rPr lang="pt-BR" sz="2600" b="1" dirty="0">
                <a:solidFill>
                  <a:srgbClr val="006600"/>
                </a:solidFill>
              </a:rPr>
              <a:t> </a:t>
            </a:r>
            <a:r>
              <a:rPr lang="pt-BR" sz="2600" b="1" dirty="0" smtClean="0">
                <a:solidFill>
                  <a:srgbClr val="006600"/>
                </a:solidFill>
              </a:rPr>
              <a:t>16. 1-9)</a:t>
            </a:r>
            <a:endParaRPr lang="pt-BR" sz="2600" b="1" dirty="0">
              <a:solidFill>
                <a:srgbClr val="006600"/>
              </a:solidFill>
            </a:endParaRPr>
          </a:p>
          <a:p>
            <a:pPr marL="0" lvl="0" indent="0">
              <a:spcBef>
                <a:spcPct val="0"/>
              </a:spcBef>
              <a:buNone/>
              <a:defRPr/>
            </a:pPr>
            <a:endParaRPr lang="pt-BR" sz="2600" dirty="0">
              <a:solidFill>
                <a:srgbClr val="006600"/>
              </a:solidFill>
              <a:cs typeface="Arial" pitchFamily="34" charset="0"/>
            </a:endParaRPr>
          </a:p>
          <a:p>
            <a:pPr marL="0" lvl="0" indent="0">
              <a:spcBef>
                <a:spcPct val="0"/>
              </a:spcBef>
              <a:buNone/>
              <a:defRPr/>
            </a:pPr>
            <a:r>
              <a:rPr lang="pt-BR" sz="2800" dirty="0">
                <a:solidFill>
                  <a:srgbClr val="006600"/>
                </a:solidFill>
                <a:cs typeface="Arial" pitchFamily="34" charset="0"/>
              </a:rPr>
              <a:t>	</a:t>
            </a:r>
            <a:r>
              <a:rPr lang="pt-BR" sz="3900" b="1" dirty="0">
                <a:solidFill>
                  <a:srgbClr val="006600"/>
                </a:solidFill>
              </a:rPr>
              <a:t>- Conclusão</a:t>
            </a:r>
          </a:p>
        </p:txBody>
      </p:sp>
    </p:spTree>
    <p:extLst>
      <p:ext uri="{BB962C8B-B14F-4D97-AF65-F5344CB8AC3E}">
        <p14:creationId xmlns:p14="http://schemas.microsoft.com/office/powerpoint/2010/main" val="133854044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476672"/>
            <a:ext cx="8229600" cy="5832648"/>
          </a:xfrm>
        </p:spPr>
        <p:txBody>
          <a:bodyPr>
            <a:noAutofit/>
          </a:bodyPr>
          <a:lstStyle/>
          <a:p>
            <a:pPr marL="0" indent="0">
              <a:buNone/>
            </a:pPr>
            <a:r>
              <a:rPr lang="pt-BR" sz="2400" dirty="0" err="1" smtClean="0">
                <a:solidFill>
                  <a:srgbClr val="0000CC"/>
                </a:solidFill>
              </a:rPr>
              <a:t>Lc</a:t>
            </a:r>
            <a:r>
              <a:rPr lang="pt-BR" sz="2400" dirty="0" smtClean="0">
                <a:solidFill>
                  <a:srgbClr val="0000CC"/>
                </a:solidFill>
              </a:rPr>
              <a:t> 13.  </a:t>
            </a:r>
          </a:p>
          <a:p>
            <a:pPr marL="0" indent="0">
              <a:buNone/>
            </a:pPr>
            <a:r>
              <a:rPr lang="pt-BR" sz="2700" dirty="0" smtClean="0">
                <a:solidFill>
                  <a:srgbClr val="0000CC"/>
                </a:solidFill>
              </a:rPr>
              <a:t>5  </a:t>
            </a:r>
            <a:r>
              <a:rPr lang="pt-BR" sz="2700" dirty="0">
                <a:solidFill>
                  <a:srgbClr val="0000CC"/>
                </a:solidFill>
              </a:rPr>
              <a:t>Não, vos digo; antes, se vos não arrependerdes, todos de igual modo </a:t>
            </a:r>
            <a:r>
              <a:rPr lang="pt-BR" sz="2700" dirty="0" smtClean="0">
                <a:solidFill>
                  <a:srgbClr val="0000CC"/>
                </a:solidFill>
              </a:rPr>
              <a:t>perecereis.</a:t>
            </a:r>
          </a:p>
          <a:p>
            <a:pPr marL="0" indent="0">
              <a:buNone/>
            </a:pPr>
            <a:r>
              <a:rPr lang="pt-BR" sz="2700" dirty="0" smtClean="0">
                <a:solidFill>
                  <a:srgbClr val="0000CC"/>
                </a:solidFill>
              </a:rPr>
              <a:t>6  E </a:t>
            </a:r>
            <a:r>
              <a:rPr lang="pt-BR" sz="2700" dirty="0">
                <a:solidFill>
                  <a:srgbClr val="0000CC"/>
                </a:solidFill>
              </a:rPr>
              <a:t>dizia esta parábola: Um certo homem tinha uma figueira plantada na sua vinha e foi procurar nela fruto, não o </a:t>
            </a:r>
            <a:r>
              <a:rPr lang="pt-BR" sz="2700" dirty="0" smtClean="0">
                <a:solidFill>
                  <a:srgbClr val="0000CC"/>
                </a:solidFill>
              </a:rPr>
              <a:t>achando.</a:t>
            </a:r>
          </a:p>
          <a:p>
            <a:pPr marL="0" indent="0">
              <a:buNone/>
            </a:pPr>
            <a:r>
              <a:rPr lang="pt-BR" sz="2700" dirty="0" smtClean="0">
                <a:solidFill>
                  <a:srgbClr val="0000CC"/>
                </a:solidFill>
              </a:rPr>
              <a:t>7  E </a:t>
            </a:r>
            <a:r>
              <a:rPr lang="pt-BR" sz="2700" dirty="0">
                <a:solidFill>
                  <a:srgbClr val="0000CC"/>
                </a:solidFill>
              </a:rPr>
              <a:t>disse ao vinhateiro: Eis que há três anos venho procurar fruto nesta figueira e não o acho; corta-a. Por que ela ocupa ainda a terra inutilmente</a:t>
            </a:r>
            <a:r>
              <a:rPr lang="pt-BR" sz="2700" dirty="0" smtClean="0">
                <a:solidFill>
                  <a:srgbClr val="0000CC"/>
                </a:solidFill>
              </a:rPr>
              <a:t>?    </a:t>
            </a:r>
          </a:p>
          <a:p>
            <a:pPr marL="0" indent="0">
              <a:buNone/>
            </a:pPr>
            <a:r>
              <a:rPr lang="pt-BR" sz="2700" dirty="0" smtClean="0">
                <a:solidFill>
                  <a:srgbClr val="0000CC"/>
                </a:solidFill>
              </a:rPr>
              <a:t>8  </a:t>
            </a:r>
            <a:r>
              <a:rPr lang="pt-BR" sz="2700" dirty="0">
                <a:solidFill>
                  <a:srgbClr val="0000CC"/>
                </a:solidFill>
              </a:rPr>
              <a:t>E, respondendo ele, disse-lhe: Senhor, deixa-a este ano, até que eu a escave e a esterque;</a:t>
            </a:r>
          </a:p>
          <a:p>
            <a:pPr marL="0" indent="0">
              <a:buNone/>
            </a:pPr>
            <a:r>
              <a:rPr lang="pt-BR" sz="2700" dirty="0">
                <a:solidFill>
                  <a:srgbClr val="0000CC"/>
                </a:solidFill>
              </a:rPr>
              <a:t>9  e, se der fruto, ficará; e, se não, depois a mandarás cortar.</a:t>
            </a:r>
            <a:endParaRPr lang="pt-BR" sz="2700" dirty="0" smtClean="0">
              <a:solidFill>
                <a:srgbClr val="0000CC"/>
              </a:solidFill>
            </a:endParaRPr>
          </a:p>
        </p:txBody>
      </p:sp>
    </p:spTree>
    <p:extLst>
      <p:ext uri="{BB962C8B-B14F-4D97-AF65-F5344CB8AC3E}">
        <p14:creationId xmlns:p14="http://schemas.microsoft.com/office/powerpoint/2010/main" val="8499231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marL="342900" lvl="0" indent="-342900" fontAlgn="base">
              <a:spcBef>
                <a:spcPct val="20000"/>
              </a:spcBef>
              <a:spcAft>
                <a:spcPct val="0"/>
              </a:spcAft>
              <a:defRPr/>
            </a:pPr>
            <a:r>
              <a:rPr lang="pt-BR" sz="3200" dirty="0">
                <a:solidFill>
                  <a:srgbClr val="00B0F0"/>
                </a:solidFill>
                <a:latin typeface="Arial Black" pitchFamily="34" charset="0"/>
              </a:rPr>
              <a:t>PARÁBOLAS</a:t>
            </a:r>
            <a:br>
              <a:rPr lang="pt-BR" sz="3200" dirty="0">
                <a:solidFill>
                  <a:srgbClr val="00B0F0"/>
                </a:solidFill>
                <a:latin typeface="Arial Black" pitchFamily="34" charset="0"/>
              </a:rPr>
            </a:br>
            <a:r>
              <a:rPr lang="pt-BR" sz="2800" b="1" i="1" dirty="0">
                <a:solidFill>
                  <a:srgbClr val="00B050"/>
                </a:solidFill>
                <a:cs typeface="Arial" charset="0"/>
              </a:rPr>
              <a:t>LIÇÃO 13:   AS PARÁBOLAS  DO RICO INSENSATO, DA FIGUEIRA ESTÉRIL E DO MORDOMO INFIEL</a:t>
            </a:r>
            <a:endParaRPr lang="pt-BR" sz="3200" dirty="0"/>
          </a:p>
        </p:txBody>
      </p:sp>
      <p:sp>
        <p:nvSpPr>
          <p:cNvPr id="3" name="Espaço Reservado para Conteúdo 2"/>
          <p:cNvSpPr>
            <a:spLocks noGrp="1"/>
          </p:cNvSpPr>
          <p:nvPr>
            <p:ph idx="1"/>
          </p:nvPr>
        </p:nvSpPr>
        <p:spPr/>
        <p:txBody>
          <a:bodyPr>
            <a:normAutofit lnSpcReduction="10000"/>
          </a:bodyPr>
          <a:lstStyle/>
          <a:p>
            <a:pPr marL="0" lvl="0" indent="0">
              <a:spcBef>
                <a:spcPct val="0"/>
              </a:spcBef>
              <a:buNone/>
              <a:defRPr/>
            </a:pPr>
            <a:r>
              <a:rPr lang="pt-BR" sz="2000" b="1" dirty="0">
                <a:solidFill>
                  <a:srgbClr val="006600"/>
                </a:solidFill>
              </a:rPr>
              <a:t>II –  PRODUZIR FRUTOS DIGNOS DE </a:t>
            </a:r>
            <a:r>
              <a:rPr lang="pt-BR" sz="2000" b="1" dirty="0" smtClean="0">
                <a:solidFill>
                  <a:srgbClr val="006600"/>
                </a:solidFill>
              </a:rPr>
              <a:t>ARREPENDIMENTO	                   1</a:t>
            </a:r>
            <a:r>
              <a:rPr lang="pt-BR" sz="1200" b="1" dirty="0" smtClean="0">
                <a:solidFill>
                  <a:srgbClr val="006600"/>
                </a:solidFill>
              </a:rPr>
              <a:t> 			</a:t>
            </a:r>
          </a:p>
          <a:p>
            <a:pPr indent="0" algn="just" hangingPunct="0">
              <a:lnSpc>
                <a:spcPct val="107000"/>
              </a:lnSpc>
              <a:spcAft>
                <a:spcPts val="800"/>
              </a:spcAft>
              <a:buNone/>
            </a:pPr>
            <a:r>
              <a:rPr lang="pt-BR" sz="2000" kern="150" dirty="0" smtClean="0">
                <a:solidFill>
                  <a:srgbClr val="00000A"/>
                </a:solidFill>
                <a:latin typeface="Times New Roman"/>
                <a:ea typeface="Times New Roman"/>
                <a:cs typeface="Tahoma"/>
              </a:rPr>
              <a:t>	</a:t>
            </a:r>
            <a:r>
              <a:rPr lang="pt-BR" sz="2000" kern="150" dirty="0" smtClean="0">
                <a:solidFill>
                  <a:srgbClr val="00000A"/>
                </a:solidFill>
                <a:latin typeface="Arial" pitchFamily="34" charset="0"/>
                <a:ea typeface="Times New Roman"/>
                <a:cs typeface="Arial" pitchFamily="34" charset="0"/>
              </a:rPr>
              <a:t> </a:t>
            </a:r>
            <a:r>
              <a:rPr lang="pt-BR" sz="2200" kern="150" dirty="0" smtClean="0">
                <a:solidFill>
                  <a:srgbClr val="00000A"/>
                </a:solidFill>
                <a:latin typeface="Arial" pitchFamily="34" charset="0"/>
                <a:ea typeface="Times New Roman"/>
                <a:cs typeface="Arial" pitchFamily="34" charset="0"/>
              </a:rPr>
              <a:t>O  contexto da parábola da figueira estéril é o ensino de Jesus sobre a necessidade do arrependimento verdadeiro. Citando os galileus que Pilatos matara, alguns atribuíam a ocorrência de calamidades somente sobre os que, cometem pecados grosseiros. Jesus ensina que os que sofrem tais calamidades não são necessariamente mais pecadores que os outros, mas que todos necessitam igualmente </a:t>
            </a:r>
            <a:r>
              <a:rPr lang="pt-BR" sz="2200" kern="150" dirty="0" smtClean="0">
                <a:solidFill>
                  <a:srgbClr val="00000A"/>
                </a:solidFill>
                <a:latin typeface="Arial" pitchFamily="34" charset="0"/>
                <a:ea typeface="Times New Roman"/>
                <a:cs typeface="Arial" pitchFamily="34" charset="0"/>
              </a:rPr>
              <a:t>de arrependimento. </a:t>
            </a:r>
            <a:r>
              <a:rPr lang="pt-BR" sz="2200" kern="150" dirty="0" smtClean="0">
                <a:solidFill>
                  <a:srgbClr val="00000A"/>
                </a:solidFill>
                <a:latin typeface="Arial" pitchFamily="34" charset="0"/>
                <a:ea typeface="Times New Roman"/>
                <a:cs typeface="Arial" pitchFamily="34" charset="0"/>
              </a:rPr>
              <a:t>Deste modo, caso os judeus, que se consideravam privilegiados diante de Deus por serem descendentes de </a:t>
            </a:r>
            <a:r>
              <a:rPr lang="pt-BR" sz="2200" kern="150" dirty="0" smtClean="0">
                <a:solidFill>
                  <a:srgbClr val="00000A"/>
                </a:solidFill>
                <a:latin typeface="Arial" pitchFamily="34" charset="0"/>
                <a:ea typeface="Times New Roman"/>
                <a:cs typeface="Arial" pitchFamily="34" charset="0"/>
              </a:rPr>
              <a:t>Abraão, </a:t>
            </a:r>
            <a:r>
              <a:rPr lang="pt-BR" sz="2200" kern="150" dirty="0" smtClean="0">
                <a:solidFill>
                  <a:srgbClr val="00000A"/>
                </a:solidFill>
                <a:latin typeface="Arial" pitchFamily="34" charset="0"/>
                <a:ea typeface="Times New Roman"/>
                <a:cs typeface="Arial" pitchFamily="34" charset="0"/>
              </a:rPr>
              <a:t>não mudassem de conceito, de igual modo </a:t>
            </a:r>
            <a:r>
              <a:rPr lang="pt-BR" sz="2200" kern="150" dirty="0" smtClean="0">
                <a:solidFill>
                  <a:srgbClr val="00000A"/>
                </a:solidFill>
                <a:latin typeface="Arial" pitchFamily="34" charset="0"/>
                <a:ea typeface="Times New Roman"/>
                <a:cs typeface="Arial" pitchFamily="34" charset="0"/>
              </a:rPr>
              <a:t>pereceriam.</a:t>
            </a:r>
            <a:endParaRPr lang="pt-BR" sz="2200" kern="150" dirty="0" smtClean="0">
              <a:solidFill>
                <a:srgbClr val="00000A"/>
              </a:solidFill>
              <a:latin typeface="Arial" pitchFamily="34" charset="0"/>
              <a:ea typeface="Calibri"/>
              <a:cs typeface="Arial" pitchFamily="34" charset="0"/>
            </a:endParaRPr>
          </a:p>
        </p:txBody>
      </p:sp>
    </p:spTree>
    <p:extLst>
      <p:ext uri="{BB962C8B-B14F-4D97-AF65-F5344CB8AC3E}">
        <p14:creationId xmlns:p14="http://schemas.microsoft.com/office/powerpoint/2010/main" val="22795059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dirty="0" smtClean="0">
                <a:solidFill>
                  <a:srgbClr val="00B0F0"/>
                </a:solidFill>
                <a:latin typeface="Arial Black" pitchFamily="34" charset="0"/>
              </a:rPr>
              <a:t>PARÁBOLAS</a:t>
            </a:r>
            <a:endParaRPr lang="pt-BR" dirty="0">
              <a:solidFill>
                <a:srgbClr val="00B0F0"/>
              </a:solidFill>
              <a:latin typeface="Arial Black" pitchFamily="34" charset="0"/>
            </a:endParaRPr>
          </a:p>
        </p:txBody>
      </p:sp>
      <p:sp>
        <p:nvSpPr>
          <p:cNvPr id="3" name="Subtítulo 2"/>
          <p:cNvSpPr>
            <a:spLocks noGrp="1"/>
          </p:cNvSpPr>
          <p:nvPr>
            <p:ph type="subTitle" idx="1"/>
          </p:nvPr>
        </p:nvSpPr>
        <p:spPr/>
        <p:txBody>
          <a:bodyPr>
            <a:normAutofit fontScale="92500" lnSpcReduction="10000"/>
          </a:bodyPr>
          <a:lstStyle/>
          <a:p>
            <a:pPr marL="342900" lvl="0" indent="-342900" fontAlgn="base">
              <a:spcAft>
                <a:spcPct val="0"/>
              </a:spcAft>
              <a:defRPr/>
            </a:pPr>
            <a:r>
              <a:rPr lang="pt-BR" sz="5600" b="1" i="1" dirty="0">
                <a:solidFill>
                  <a:srgbClr val="00B050"/>
                </a:solidFill>
                <a:cs typeface="Arial" charset="0"/>
              </a:rPr>
              <a:t>EBD – 2º TRIMESTRE</a:t>
            </a:r>
          </a:p>
          <a:p>
            <a:pPr marL="342900" lvl="0" indent="-342900" fontAlgn="base">
              <a:spcAft>
                <a:spcPct val="0"/>
              </a:spcAft>
              <a:defRPr/>
            </a:pPr>
            <a:r>
              <a:rPr lang="pt-BR" sz="5600" b="1" i="1" dirty="0">
                <a:solidFill>
                  <a:srgbClr val="00B050"/>
                </a:solidFill>
                <a:cs typeface="Arial" charset="0"/>
              </a:rPr>
              <a:t>DE   2017</a:t>
            </a:r>
            <a:endParaRPr lang="pt-BR" sz="3000" dirty="0">
              <a:solidFill>
                <a:srgbClr val="00B050"/>
              </a:solidFill>
            </a:endParaRPr>
          </a:p>
          <a:p>
            <a:endParaRPr lang="pt-BR" dirty="0"/>
          </a:p>
        </p:txBody>
      </p:sp>
    </p:spTree>
    <p:extLst>
      <p:ext uri="{BB962C8B-B14F-4D97-AF65-F5344CB8AC3E}">
        <p14:creationId xmlns:p14="http://schemas.microsoft.com/office/powerpoint/2010/main" val="341003442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marL="342900" lvl="0" indent="-342900" fontAlgn="base">
              <a:spcBef>
                <a:spcPct val="20000"/>
              </a:spcBef>
              <a:spcAft>
                <a:spcPct val="0"/>
              </a:spcAft>
              <a:defRPr/>
            </a:pPr>
            <a:r>
              <a:rPr lang="pt-BR" sz="3200" dirty="0">
                <a:solidFill>
                  <a:srgbClr val="00B0F0"/>
                </a:solidFill>
                <a:latin typeface="Arial Black" pitchFamily="34" charset="0"/>
              </a:rPr>
              <a:t>PARÁBOLAS</a:t>
            </a:r>
            <a:br>
              <a:rPr lang="pt-BR" sz="3200" dirty="0">
                <a:solidFill>
                  <a:srgbClr val="00B0F0"/>
                </a:solidFill>
                <a:latin typeface="Arial Black" pitchFamily="34" charset="0"/>
              </a:rPr>
            </a:br>
            <a:r>
              <a:rPr lang="pt-BR" sz="2800" b="1" i="1" dirty="0">
                <a:solidFill>
                  <a:srgbClr val="00B050"/>
                </a:solidFill>
                <a:cs typeface="Arial" charset="0"/>
              </a:rPr>
              <a:t>LIÇÃO 13:   AS PARÁBOLAS  DO RICO INSENSATO, DA FIGUEIRA ESTÉRIL E DO MORDOMO INFIEL</a:t>
            </a:r>
            <a:endParaRPr lang="pt-BR" sz="3200" dirty="0"/>
          </a:p>
        </p:txBody>
      </p:sp>
      <p:sp>
        <p:nvSpPr>
          <p:cNvPr id="3" name="Espaço Reservado para Conteúdo 2"/>
          <p:cNvSpPr>
            <a:spLocks noGrp="1"/>
          </p:cNvSpPr>
          <p:nvPr>
            <p:ph idx="1"/>
          </p:nvPr>
        </p:nvSpPr>
        <p:spPr/>
        <p:txBody>
          <a:bodyPr>
            <a:normAutofit/>
          </a:bodyPr>
          <a:lstStyle/>
          <a:p>
            <a:pPr marL="0" lvl="0" indent="0">
              <a:spcBef>
                <a:spcPct val="0"/>
              </a:spcBef>
              <a:buNone/>
              <a:defRPr/>
            </a:pPr>
            <a:r>
              <a:rPr lang="pt-BR" sz="2000" b="1" dirty="0">
                <a:solidFill>
                  <a:srgbClr val="006600"/>
                </a:solidFill>
              </a:rPr>
              <a:t>II –  PRODUZIR FRUTOS DIGNOS DE </a:t>
            </a:r>
            <a:r>
              <a:rPr lang="pt-BR" sz="2000" b="1" dirty="0" smtClean="0">
                <a:solidFill>
                  <a:srgbClr val="006600"/>
                </a:solidFill>
              </a:rPr>
              <a:t>ARREPENDIMENTO	                   2			</a:t>
            </a:r>
          </a:p>
          <a:p>
            <a:pPr indent="0" algn="just" hangingPunct="0">
              <a:lnSpc>
                <a:spcPct val="107000"/>
              </a:lnSpc>
              <a:spcAft>
                <a:spcPts val="800"/>
              </a:spcAft>
              <a:buNone/>
            </a:pPr>
            <a:r>
              <a:rPr lang="pt-BR" sz="2000" kern="150" dirty="0" smtClean="0">
                <a:solidFill>
                  <a:srgbClr val="00000A"/>
                </a:solidFill>
                <a:latin typeface="Times New Roman"/>
                <a:ea typeface="Times New Roman"/>
                <a:cs typeface="Tahoma"/>
              </a:rPr>
              <a:t>	</a:t>
            </a:r>
            <a:r>
              <a:rPr lang="pt-BR" sz="2000" kern="150" dirty="0" smtClean="0">
                <a:solidFill>
                  <a:srgbClr val="00000A"/>
                </a:solidFill>
                <a:latin typeface="Arial" pitchFamily="34" charset="0"/>
                <a:ea typeface="Times New Roman"/>
                <a:cs typeface="Arial" pitchFamily="34" charset="0"/>
              </a:rPr>
              <a:t>O </a:t>
            </a:r>
            <a:r>
              <a:rPr lang="pt-BR" sz="2000" kern="150" dirty="0">
                <a:solidFill>
                  <a:srgbClr val="00000A"/>
                </a:solidFill>
                <a:latin typeface="Arial" pitchFamily="34" charset="0"/>
                <a:ea typeface="Times New Roman"/>
                <a:cs typeface="Arial" pitchFamily="34" charset="0"/>
              </a:rPr>
              <a:t>ensino ilustrado é que, conforme a pregação do profeta, o Senhor espera que aqueles que se arrependem produzam frutos dignos da sua nova natureza. A ausência de frutos significa ausência de arrependimento e tem como consequência a perdição, não é admitido ocupar a terra inutilmente. </a:t>
            </a:r>
            <a:r>
              <a:rPr lang="pt-BR" sz="2000" kern="150" dirty="0" smtClean="0">
                <a:solidFill>
                  <a:srgbClr val="00000A"/>
                </a:solidFill>
                <a:latin typeface="Arial" pitchFamily="34" charset="0"/>
                <a:ea typeface="Times New Roman"/>
                <a:cs typeface="Arial" pitchFamily="34" charset="0"/>
              </a:rPr>
              <a:t>São </a:t>
            </a:r>
            <a:r>
              <a:rPr lang="pt-BR" sz="2000" kern="150" dirty="0">
                <a:solidFill>
                  <a:srgbClr val="00000A"/>
                </a:solidFill>
                <a:latin typeface="Arial" pitchFamily="34" charset="0"/>
                <a:ea typeface="Times New Roman"/>
                <a:cs typeface="Arial" pitchFamily="34" charset="0"/>
              </a:rPr>
              <a:t>vários os textos paralelos que se relacionam  com essa parábola: os servos do Senhor estão plantados na sua casa, são a sua vinha, comparados a árvores de justiça, são galhos da videira verdadeira e chamados lavoura de Deus. Todas essas passagens remetem a necessidade de sermos </a:t>
            </a:r>
            <a:r>
              <a:rPr lang="pt-BR" sz="2000" kern="150" dirty="0" smtClean="0">
                <a:solidFill>
                  <a:srgbClr val="00000A"/>
                </a:solidFill>
                <a:latin typeface="Arial" pitchFamily="34" charset="0"/>
                <a:ea typeface="Times New Roman"/>
                <a:cs typeface="Arial" pitchFamily="34" charset="0"/>
              </a:rPr>
              <a:t>frutíferos.		</a:t>
            </a:r>
            <a:r>
              <a:rPr lang="pt-BR" sz="2000" kern="150" dirty="0" smtClean="0">
                <a:latin typeface="Arial" pitchFamily="34" charset="0"/>
                <a:ea typeface="Times New Roman"/>
                <a:cs typeface="Arial" pitchFamily="34" charset="0"/>
              </a:rPr>
              <a:t>(</a:t>
            </a:r>
            <a:r>
              <a:rPr lang="pt-BR" sz="2000" kern="150" dirty="0" err="1" smtClean="0">
                <a:solidFill>
                  <a:srgbClr val="0000CC"/>
                </a:solidFill>
                <a:latin typeface="Arial" pitchFamily="34" charset="0"/>
                <a:ea typeface="Times New Roman"/>
                <a:cs typeface="Arial" pitchFamily="34" charset="0"/>
              </a:rPr>
              <a:t>Lc</a:t>
            </a:r>
            <a:r>
              <a:rPr lang="pt-BR" sz="2000" kern="150" dirty="0" smtClean="0">
                <a:solidFill>
                  <a:srgbClr val="0000CC"/>
                </a:solidFill>
                <a:latin typeface="Arial" pitchFamily="34" charset="0"/>
                <a:ea typeface="Times New Roman"/>
                <a:cs typeface="Arial" pitchFamily="34" charset="0"/>
              </a:rPr>
              <a:t> 3. 7-9</a:t>
            </a:r>
            <a:r>
              <a:rPr lang="pt-BR" sz="2000" kern="150" dirty="0" smtClean="0">
                <a:latin typeface="Arial" pitchFamily="34" charset="0"/>
                <a:ea typeface="Times New Roman"/>
                <a:cs typeface="Arial" pitchFamily="34" charset="0"/>
              </a:rPr>
              <a:t>)</a:t>
            </a:r>
            <a:endParaRPr lang="pt-BR" sz="2700" dirty="0">
              <a:latin typeface="Arial" pitchFamily="34" charset="0"/>
              <a:cs typeface="Arial" pitchFamily="34" charset="0"/>
            </a:endParaRPr>
          </a:p>
        </p:txBody>
      </p:sp>
    </p:spTree>
    <p:extLst>
      <p:ext uri="{BB962C8B-B14F-4D97-AF65-F5344CB8AC3E}">
        <p14:creationId xmlns:p14="http://schemas.microsoft.com/office/powerpoint/2010/main" val="3798290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404664"/>
            <a:ext cx="8229600" cy="5721499"/>
          </a:xfrm>
        </p:spPr>
        <p:txBody>
          <a:bodyPr>
            <a:normAutofit fontScale="92500" lnSpcReduction="10000"/>
          </a:bodyPr>
          <a:lstStyle/>
          <a:p>
            <a:pPr marL="0" lvl="0" indent="0" algn="just" fontAlgn="base">
              <a:spcBef>
                <a:spcPct val="0"/>
              </a:spcBef>
              <a:spcAft>
                <a:spcPct val="0"/>
              </a:spcAft>
              <a:buNone/>
              <a:defRPr/>
            </a:pPr>
            <a:endParaRPr lang="pt-BR" dirty="0" smtClean="0">
              <a:solidFill>
                <a:prstClr val="black"/>
              </a:solidFill>
              <a:latin typeface="Arial" pitchFamily="34" charset="0"/>
              <a:cs typeface="Arial" pitchFamily="34" charset="0"/>
            </a:endParaRPr>
          </a:p>
          <a:p>
            <a:pPr marL="0" lvl="0" indent="0" algn="just" fontAlgn="base">
              <a:spcBef>
                <a:spcPct val="0"/>
              </a:spcBef>
              <a:spcAft>
                <a:spcPct val="0"/>
              </a:spcAft>
              <a:buNone/>
              <a:defRPr/>
            </a:pPr>
            <a:r>
              <a:rPr lang="pt-BR" dirty="0" err="1">
                <a:solidFill>
                  <a:srgbClr val="0000CC"/>
                </a:solidFill>
                <a:latin typeface="Arial" pitchFamily="34" charset="0"/>
                <a:cs typeface="Arial" pitchFamily="34" charset="0"/>
              </a:rPr>
              <a:t>Lc</a:t>
            </a:r>
            <a:r>
              <a:rPr lang="pt-BR" dirty="0">
                <a:solidFill>
                  <a:srgbClr val="0000CC"/>
                </a:solidFill>
                <a:latin typeface="Arial" pitchFamily="34" charset="0"/>
                <a:cs typeface="Arial" pitchFamily="34" charset="0"/>
              </a:rPr>
              <a:t> 3. 7  Dizia, pois, João à multidão que saía para ser batizada por ele: Raça de víboras, quem vos ensinou a fugir da ira que está para vir?</a:t>
            </a:r>
          </a:p>
          <a:p>
            <a:pPr marL="0" lvl="0" indent="0" algn="just" fontAlgn="base">
              <a:spcBef>
                <a:spcPct val="0"/>
              </a:spcBef>
              <a:spcAft>
                <a:spcPct val="0"/>
              </a:spcAft>
              <a:buNone/>
              <a:defRPr/>
            </a:pPr>
            <a:r>
              <a:rPr lang="pt-BR" dirty="0">
                <a:solidFill>
                  <a:srgbClr val="0000CC"/>
                </a:solidFill>
                <a:latin typeface="Arial" pitchFamily="34" charset="0"/>
                <a:cs typeface="Arial" pitchFamily="34" charset="0"/>
              </a:rPr>
              <a:t>8  Produzi</a:t>
            </a:r>
            <a:r>
              <a:rPr lang="pt-BR" dirty="0" smtClean="0">
                <a:solidFill>
                  <a:srgbClr val="0000CC"/>
                </a:solidFill>
                <a:latin typeface="Arial" pitchFamily="34" charset="0"/>
                <a:cs typeface="Arial" pitchFamily="34" charset="0"/>
              </a:rPr>
              <a:t>,  </a:t>
            </a:r>
            <a:r>
              <a:rPr lang="pt-BR" dirty="0">
                <a:solidFill>
                  <a:srgbClr val="0000CC"/>
                </a:solidFill>
                <a:latin typeface="Arial" pitchFamily="34" charset="0"/>
                <a:cs typeface="Arial" pitchFamily="34" charset="0"/>
              </a:rPr>
              <a:t>pois</a:t>
            </a:r>
            <a:r>
              <a:rPr lang="pt-BR" dirty="0" smtClean="0">
                <a:solidFill>
                  <a:srgbClr val="0000CC"/>
                </a:solidFill>
                <a:latin typeface="Arial" pitchFamily="34" charset="0"/>
                <a:cs typeface="Arial" pitchFamily="34" charset="0"/>
              </a:rPr>
              <a:t>,  frutos  dignos  </a:t>
            </a:r>
            <a:r>
              <a:rPr lang="pt-BR" dirty="0">
                <a:solidFill>
                  <a:srgbClr val="0000CC"/>
                </a:solidFill>
                <a:latin typeface="Arial" pitchFamily="34" charset="0"/>
                <a:cs typeface="Arial" pitchFamily="34" charset="0"/>
              </a:rPr>
              <a:t>de arrependimento e não comeceis a dizer em vós mesmos: Temos Abraão por pai, porque eu vos digo que até destas pedras pode Deus suscitar filhos a Abraão.</a:t>
            </a:r>
          </a:p>
          <a:p>
            <a:pPr marL="0" lvl="0" indent="0" algn="just" fontAlgn="base">
              <a:spcBef>
                <a:spcPct val="0"/>
              </a:spcBef>
              <a:spcAft>
                <a:spcPct val="0"/>
              </a:spcAft>
              <a:buNone/>
              <a:defRPr/>
            </a:pPr>
            <a:r>
              <a:rPr lang="pt-BR" dirty="0">
                <a:solidFill>
                  <a:srgbClr val="0000CC"/>
                </a:solidFill>
                <a:latin typeface="Arial" pitchFamily="34" charset="0"/>
                <a:cs typeface="Arial" pitchFamily="34" charset="0"/>
              </a:rPr>
              <a:t>9  E também já está posto o machado à raiz das árvores; toda árvore, pois, que não dá bom fruto é cortada e lançada no fogo.</a:t>
            </a:r>
            <a:endParaRPr lang="pt-BR" dirty="0" smtClean="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7799912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marL="342900" lvl="0" indent="-342900" fontAlgn="base">
              <a:spcBef>
                <a:spcPct val="20000"/>
              </a:spcBef>
              <a:spcAft>
                <a:spcPct val="0"/>
              </a:spcAft>
              <a:defRPr/>
            </a:pPr>
            <a:r>
              <a:rPr lang="pt-BR" sz="3200" dirty="0">
                <a:solidFill>
                  <a:srgbClr val="00B0F0"/>
                </a:solidFill>
                <a:latin typeface="Arial Black" pitchFamily="34" charset="0"/>
              </a:rPr>
              <a:t>PARÁBOLAS</a:t>
            </a:r>
            <a:br>
              <a:rPr lang="pt-BR" sz="3200" dirty="0">
                <a:solidFill>
                  <a:srgbClr val="00B0F0"/>
                </a:solidFill>
                <a:latin typeface="Arial Black" pitchFamily="34" charset="0"/>
              </a:rPr>
            </a:br>
            <a:r>
              <a:rPr lang="pt-BR" sz="2800" b="1" i="1" dirty="0">
                <a:solidFill>
                  <a:srgbClr val="00B050"/>
                </a:solidFill>
                <a:cs typeface="Arial" charset="0"/>
              </a:rPr>
              <a:t>LIÇÃO 13:   AS PARÁBOLAS  DO RICO INSENSATO, DA FIGUEIRA ESTÉRIL E DO MORDOMO INFIEL</a:t>
            </a:r>
            <a:endParaRPr lang="pt-BR" sz="3200" dirty="0"/>
          </a:p>
        </p:txBody>
      </p:sp>
      <p:sp>
        <p:nvSpPr>
          <p:cNvPr id="3" name="Espaço Reservado para Conteúdo 2"/>
          <p:cNvSpPr>
            <a:spLocks noGrp="1"/>
          </p:cNvSpPr>
          <p:nvPr>
            <p:ph idx="1"/>
          </p:nvPr>
        </p:nvSpPr>
        <p:spPr/>
        <p:txBody>
          <a:bodyPr>
            <a:normAutofit/>
          </a:bodyPr>
          <a:lstStyle/>
          <a:p>
            <a:pPr marL="0" lvl="0" indent="0">
              <a:spcBef>
                <a:spcPct val="0"/>
              </a:spcBef>
              <a:buNone/>
              <a:defRPr/>
            </a:pPr>
            <a:r>
              <a:rPr lang="pt-BR" sz="2000" b="1" dirty="0">
                <a:solidFill>
                  <a:srgbClr val="006600"/>
                </a:solidFill>
              </a:rPr>
              <a:t>II –  PRODUZIR FRUTOS DIGNOS DE </a:t>
            </a:r>
            <a:r>
              <a:rPr lang="pt-BR" sz="2000" b="1" dirty="0" smtClean="0">
                <a:solidFill>
                  <a:srgbClr val="006600"/>
                </a:solidFill>
              </a:rPr>
              <a:t>ARREPENDIMENTO	                   3 			</a:t>
            </a:r>
          </a:p>
          <a:p>
            <a:pPr indent="0" algn="just" hangingPunct="0">
              <a:lnSpc>
                <a:spcPct val="107000"/>
              </a:lnSpc>
              <a:spcAft>
                <a:spcPts val="800"/>
              </a:spcAft>
              <a:buNone/>
            </a:pPr>
            <a:r>
              <a:rPr lang="pt-BR" sz="2000" kern="150" dirty="0" smtClean="0">
                <a:solidFill>
                  <a:srgbClr val="00000A"/>
                </a:solidFill>
                <a:latin typeface="Times New Roman"/>
                <a:ea typeface="Times New Roman"/>
                <a:cs typeface="Tahoma"/>
              </a:rPr>
              <a:t>	</a:t>
            </a:r>
            <a:r>
              <a:rPr lang="pt-BR" sz="2000" kern="150" dirty="0" smtClean="0">
                <a:solidFill>
                  <a:srgbClr val="00000A"/>
                </a:solidFill>
                <a:latin typeface="Arial" pitchFamily="34" charset="0"/>
                <a:ea typeface="Times New Roman"/>
                <a:cs typeface="Arial" pitchFamily="34" charset="0"/>
              </a:rPr>
              <a:t> </a:t>
            </a:r>
            <a:r>
              <a:rPr lang="pt-BR" sz="2400" kern="150" dirty="0" smtClean="0">
                <a:solidFill>
                  <a:srgbClr val="00000A"/>
                </a:solidFill>
                <a:latin typeface="Arial" pitchFamily="34" charset="0"/>
                <a:ea typeface="Times New Roman"/>
                <a:cs typeface="Arial" pitchFamily="34" charset="0"/>
              </a:rPr>
              <a:t>Há </a:t>
            </a:r>
            <a:r>
              <a:rPr lang="pt-BR" sz="2400" kern="150" dirty="0">
                <a:solidFill>
                  <a:srgbClr val="00000A"/>
                </a:solidFill>
                <a:latin typeface="Arial" pitchFamily="34" charset="0"/>
                <a:ea typeface="Times New Roman"/>
                <a:cs typeface="Arial" pitchFamily="34" charset="0"/>
              </a:rPr>
              <a:t>na narrativa referência também à longanimidade de Deus. Antes da condenação o Senhor concede todas as oportunidades, todos os recursos, todo o tempo necessário; somente diante do desprezo a todas as manifestações do amor de Deus o juízo alcança o pecador de forma definitiva. </a:t>
            </a:r>
            <a:r>
              <a:rPr lang="pt-BR" sz="2400" kern="150" dirty="0" smtClean="0">
                <a:solidFill>
                  <a:srgbClr val="00000A"/>
                </a:solidFill>
                <a:latin typeface="Arial" pitchFamily="34" charset="0"/>
                <a:ea typeface="Times New Roman"/>
                <a:cs typeface="Arial" pitchFamily="34" charset="0"/>
              </a:rPr>
              <a:t>(</a:t>
            </a:r>
            <a:r>
              <a:rPr lang="pt-BR" sz="2400" kern="150" dirty="0">
                <a:solidFill>
                  <a:srgbClr val="0000CC"/>
                </a:solidFill>
                <a:latin typeface="Arial" pitchFamily="34" charset="0"/>
                <a:ea typeface="Times New Roman"/>
                <a:cs typeface="Arial" pitchFamily="34" charset="0"/>
              </a:rPr>
              <a:t>Mc 1. </a:t>
            </a:r>
            <a:r>
              <a:rPr lang="pt-BR" sz="2400" kern="150" dirty="0" smtClean="0">
                <a:solidFill>
                  <a:srgbClr val="0000CC"/>
                </a:solidFill>
                <a:latin typeface="Arial" pitchFamily="34" charset="0"/>
                <a:ea typeface="Times New Roman"/>
                <a:cs typeface="Arial" pitchFamily="34" charset="0"/>
              </a:rPr>
              <a:t>3,4; II </a:t>
            </a:r>
            <a:r>
              <a:rPr lang="pt-BR" sz="2400" kern="150" dirty="0" err="1">
                <a:solidFill>
                  <a:srgbClr val="0000CC"/>
                </a:solidFill>
                <a:latin typeface="Arial" pitchFamily="34" charset="0"/>
                <a:ea typeface="Times New Roman"/>
                <a:cs typeface="Arial" pitchFamily="34" charset="0"/>
              </a:rPr>
              <a:t>Pe</a:t>
            </a:r>
            <a:r>
              <a:rPr lang="pt-BR" sz="2400" kern="150" dirty="0">
                <a:solidFill>
                  <a:srgbClr val="0000CC"/>
                </a:solidFill>
                <a:latin typeface="Arial" pitchFamily="34" charset="0"/>
                <a:ea typeface="Times New Roman"/>
                <a:cs typeface="Arial" pitchFamily="34" charset="0"/>
              </a:rPr>
              <a:t> </a:t>
            </a:r>
            <a:r>
              <a:rPr lang="pt-BR" sz="2400" kern="150" dirty="0" smtClean="0">
                <a:solidFill>
                  <a:srgbClr val="0000CC"/>
                </a:solidFill>
                <a:latin typeface="Arial" pitchFamily="34" charset="0"/>
                <a:ea typeface="Times New Roman"/>
                <a:cs typeface="Arial" pitchFamily="34" charset="0"/>
              </a:rPr>
              <a:t>3.9</a:t>
            </a:r>
            <a:r>
              <a:rPr lang="pt-BR" sz="2400" kern="150" dirty="0" smtClean="0">
                <a:solidFill>
                  <a:srgbClr val="00000A"/>
                </a:solidFill>
                <a:latin typeface="Arial" pitchFamily="34" charset="0"/>
                <a:ea typeface="Times New Roman"/>
                <a:cs typeface="Arial" pitchFamily="34" charset="0"/>
              </a:rPr>
              <a:t>)</a:t>
            </a:r>
            <a:endParaRPr lang="pt-BR" sz="2400" kern="150" dirty="0">
              <a:solidFill>
                <a:srgbClr val="00000A"/>
              </a:solidFill>
              <a:latin typeface="Arial" pitchFamily="34" charset="0"/>
              <a:ea typeface="Calibri"/>
              <a:cs typeface="Arial" pitchFamily="34" charset="0"/>
            </a:endParaRPr>
          </a:p>
          <a:p>
            <a:pPr marL="0" lvl="0" indent="0">
              <a:spcBef>
                <a:spcPct val="0"/>
              </a:spcBef>
              <a:buNone/>
              <a:defRPr/>
            </a:pPr>
            <a:r>
              <a:rPr lang="pt-BR" sz="2000" b="1" dirty="0" smtClean="0">
                <a:solidFill>
                  <a:srgbClr val="006600"/>
                </a:solidFill>
                <a:latin typeface="Arial" pitchFamily="34" charset="0"/>
                <a:cs typeface="Arial" pitchFamily="34" charset="0"/>
              </a:rPr>
              <a:t>		</a:t>
            </a:r>
            <a:endParaRPr lang="pt-BR" sz="27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3798290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404664"/>
            <a:ext cx="8229600" cy="5721499"/>
          </a:xfrm>
        </p:spPr>
        <p:txBody>
          <a:bodyPr>
            <a:normAutofit/>
          </a:bodyPr>
          <a:lstStyle/>
          <a:p>
            <a:pPr marL="0" lvl="0" indent="0" algn="just" fontAlgn="base">
              <a:spcBef>
                <a:spcPct val="0"/>
              </a:spcBef>
              <a:spcAft>
                <a:spcPct val="0"/>
              </a:spcAft>
              <a:buNone/>
              <a:defRPr/>
            </a:pPr>
            <a:r>
              <a:rPr lang="pt-BR" dirty="0">
                <a:solidFill>
                  <a:srgbClr val="0000CC"/>
                </a:solidFill>
                <a:latin typeface="Arial" pitchFamily="34" charset="0"/>
                <a:cs typeface="Arial" pitchFamily="34" charset="0"/>
              </a:rPr>
              <a:t>Mc 1. 3  Voz do que clama no deserto: Preparai o caminho do Senhor, endireitai as suas veredas.    4  Apareceu João batizando no deserto e pregando o batismo de arrependimento, para remissão de pecados.</a:t>
            </a:r>
          </a:p>
          <a:p>
            <a:pPr marL="0" lvl="0" indent="0" algn="just" fontAlgn="base">
              <a:spcBef>
                <a:spcPct val="0"/>
              </a:spcBef>
              <a:spcAft>
                <a:spcPct val="0"/>
              </a:spcAft>
              <a:buNone/>
              <a:defRPr/>
            </a:pPr>
            <a:endParaRPr lang="pt-BR" dirty="0" smtClean="0">
              <a:solidFill>
                <a:prstClr val="black"/>
              </a:solidFill>
              <a:latin typeface="Arial" pitchFamily="34" charset="0"/>
              <a:cs typeface="Arial" pitchFamily="34" charset="0"/>
            </a:endParaRPr>
          </a:p>
          <a:p>
            <a:pPr marL="0" lvl="0" indent="0" algn="just" fontAlgn="base">
              <a:spcBef>
                <a:spcPct val="0"/>
              </a:spcBef>
              <a:spcAft>
                <a:spcPct val="0"/>
              </a:spcAft>
              <a:buNone/>
              <a:defRPr/>
            </a:pPr>
            <a:r>
              <a:rPr lang="pt-BR" dirty="0">
                <a:solidFill>
                  <a:srgbClr val="7030A0"/>
                </a:solidFill>
                <a:latin typeface="Arial" pitchFamily="34" charset="0"/>
                <a:cs typeface="Arial" pitchFamily="34" charset="0"/>
              </a:rPr>
              <a:t>II </a:t>
            </a:r>
            <a:r>
              <a:rPr lang="pt-BR" dirty="0" err="1">
                <a:solidFill>
                  <a:srgbClr val="7030A0"/>
                </a:solidFill>
                <a:latin typeface="Arial" pitchFamily="34" charset="0"/>
                <a:cs typeface="Arial" pitchFamily="34" charset="0"/>
              </a:rPr>
              <a:t>Pe</a:t>
            </a:r>
            <a:r>
              <a:rPr lang="pt-BR" dirty="0">
                <a:solidFill>
                  <a:srgbClr val="7030A0"/>
                </a:solidFill>
                <a:latin typeface="Arial" pitchFamily="34" charset="0"/>
                <a:cs typeface="Arial" pitchFamily="34" charset="0"/>
              </a:rPr>
              <a:t> </a:t>
            </a:r>
            <a:r>
              <a:rPr lang="pt-BR" dirty="0" smtClean="0">
                <a:solidFill>
                  <a:srgbClr val="7030A0"/>
                </a:solidFill>
                <a:latin typeface="Arial" pitchFamily="34" charset="0"/>
                <a:cs typeface="Arial" pitchFamily="34" charset="0"/>
              </a:rPr>
              <a:t>3</a:t>
            </a:r>
            <a:r>
              <a:rPr lang="pt-BR" dirty="0">
                <a:solidFill>
                  <a:srgbClr val="7030A0"/>
                </a:solidFill>
                <a:latin typeface="Arial" pitchFamily="34" charset="0"/>
                <a:cs typeface="Arial" pitchFamily="34" charset="0"/>
              </a:rPr>
              <a:t>. 9 </a:t>
            </a:r>
            <a:r>
              <a:rPr lang="pt-BR" dirty="0" smtClean="0">
                <a:solidFill>
                  <a:srgbClr val="7030A0"/>
                </a:solidFill>
                <a:latin typeface="Arial" pitchFamily="34" charset="0"/>
                <a:cs typeface="Arial" pitchFamily="34" charset="0"/>
              </a:rPr>
              <a:t> </a:t>
            </a:r>
            <a:r>
              <a:rPr lang="pt-BR" dirty="0">
                <a:solidFill>
                  <a:srgbClr val="7030A0"/>
                </a:solidFill>
                <a:latin typeface="Arial" pitchFamily="34" charset="0"/>
                <a:cs typeface="Arial" pitchFamily="34" charset="0"/>
              </a:rPr>
              <a:t>O Senhor não retarda a sua promessa, ainda que alguns a têm por tardia; mas é </a:t>
            </a:r>
            <a:r>
              <a:rPr lang="pt-BR" dirty="0" err="1">
                <a:solidFill>
                  <a:srgbClr val="7030A0"/>
                </a:solidFill>
                <a:latin typeface="Arial" pitchFamily="34" charset="0"/>
                <a:cs typeface="Arial" pitchFamily="34" charset="0"/>
              </a:rPr>
              <a:t>longânimo</a:t>
            </a:r>
            <a:r>
              <a:rPr lang="pt-BR" dirty="0">
                <a:solidFill>
                  <a:srgbClr val="7030A0"/>
                </a:solidFill>
                <a:latin typeface="Arial" pitchFamily="34" charset="0"/>
                <a:cs typeface="Arial" pitchFamily="34" charset="0"/>
              </a:rPr>
              <a:t> para convosco, não querendo que alguns se percam, senão que todos venham a arrepender-se.</a:t>
            </a:r>
            <a:endParaRPr lang="pt-BR" dirty="0" smtClean="0">
              <a:solidFill>
                <a:srgbClr val="7030A0"/>
              </a:solidFill>
              <a:latin typeface="Arial" pitchFamily="34" charset="0"/>
              <a:cs typeface="Arial" pitchFamily="34" charset="0"/>
            </a:endParaRPr>
          </a:p>
          <a:p>
            <a:pPr marL="0" lvl="0" indent="0" algn="just" fontAlgn="base">
              <a:spcBef>
                <a:spcPct val="0"/>
              </a:spcBef>
              <a:spcAft>
                <a:spcPct val="0"/>
              </a:spcAft>
              <a:buNone/>
              <a:defRPr/>
            </a:pPr>
            <a:endParaRPr lang="pt-BR" dirty="0" smtClean="0">
              <a:solidFill>
                <a:srgbClr val="0000CC"/>
              </a:solidFill>
              <a:latin typeface="Arial" pitchFamily="34" charset="0"/>
              <a:cs typeface="Arial" pitchFamily="34" charset="0"/>
            </a:endParaRPr>
          </a:p>
        </p:txBody>
      </p:sp>
    </p:spTree>
    <p:extLst>
      <p:ext uri="{BB962C8B-B14F-4D97-AF65-F5344CB8AC3E}">
        <p14:creationId xmlns:p14="http://schemas.microsoft.com/office/powerpoint/2010/main" val="7799912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210146"/>
          </a:xfrm>
        </p:spPr>
        <p:txBody>
          <a:bodyPr>
            <a:normAutofit fontScale="90000"/>
          </a:bodyPr>
          <a:lstStyle/>
          <a:p>
            <a:pPr marL="342900" lvl="0" indent="-342900" fontAlgn="base">
              <a:spcBef>
                <a:spcPct val="20000"/>
              </a:spcBef>
              <a:spcAft>
                <a:spcPct val="0"/>
              </a:spcAft>
              <a:defRPr/>
            </a:pPr>
            <a:r>
              <a:rPr lang="pt-BR" sz="3100" dirty="0">
                <a:solidFill>
                  <a:srgbClr val="00B0F0"/>
                </a:solidFill>
                <a:latin typeface="Arial Black" pitchFamily="34" charset="0"/>
              </a:rPr>
              <a:t>PARÁBOLAS</a:t>
            </a:r>
            <a:br>
              <a:rPr lang="pt-BR" sz="3100" dirty="0">
                <a:solidFill>
                  <a:srgbClr val="00B0F0"/>
                </a:solidFill>
                <a:latin typeface="Arial Black" pitchFamily="34" charset="0"/>
              </a:rPr>
            </a:br>
            <a:r>
              <a:rPr lang="pt-BR" sz="3100" b="1" i="1" dirty="0">
                <a:solidFill>
                  <a:srgbClr val="00B050"/>
                </a:solidFill>
                <a:cs typeface="Arial" charset="0"/>
              </a:rPr>
              <a:t>LIÇÃO 13:   AS PARÁBOLAS  DO RICO INSENSATO, DA FIGUEIRA ESTÉRIL E DO MORDOMO INFIEL</a:t>
            </a:r>
            <a:endParaRPr lang="pt-BR" sz="3100" dirty="0"/>
          </a:p>
        </p:txBody>
      </p:sp>
      <p:sp>
        <p:nvSpPr>
          <p:cNvPr id="3" name="Espaço Reservado para Conteúdo 2"/>
          <p:cNvSpPr>
            <a:spLocks noGrp="1"/>
          </p:cNvSpPr>
          <p:nvPr>
            <p:ph idx="1"/>
          </p:nvPr>
        </p:nvSpPr>
        <p:spPr>
          <a:xfrm>
            <a:off x="611560" y="1556792"/>
            <a:ext cx="8064896" cy="4381947"/>
          </a:xfrm>
        </p:spPr>
        <p:txBody>
          <a:bodyPr>
            <a:normAutofit fontScale="92500" lnSpcReduction="20000"/>
          </a:bodyPr>
          <a:lstStyle/>
          <a:p>
            <a:endParaRPr lang="pt-BR" dirty="0" smtClean="0"/>
          </a:p>
          <a:p>
            <a:endParaRPr lang="pt-BR" dirty="0"/>
          </a:p>
          <a:p>
            <a:pPr marL="0" lvl="0" indent="0">
              <a:spcBef>
                <a:spcPct val="0"/>
              </a:spcBef>
              <a:buNone/>
              <a:defRPr/>
            </a:pPr>
            <a:r>
              <a:rPr lang="pt-BR" dirty="0" smtClean="0">
                <a:solidFill>
                  <a:srgbClr val="7030A0"/>
                </a:solidFill>
                <a:latin typeface="Arial" pitchFamily="34" charset="0"/>
                <a:cs typeface="Arial" pitchFamily="34" charset="0"/>
              </a:rPr>
              <a:t>	</a:t>
            </a:r>
            <a:r>
              <a:rPr lang="pt-BR" sz="3500" b="1" dirty="0">
                <a:solidFill>
                  <a:srgbClr val="006600"/>
                </a:solidFill>
              </a:rPr>
              <a:t>- Introdução</a:t>
            </a:r>
          </a:p>
          <a:p>
            <a:pPr marL="0" lvl="0" indent="0">
              <a:spcBef>
                <a:spcPct val="0"/>
              </a:spcBef>
              <a:buNone/>
              <a:defRPr/>
            </a:pPr>
            <a:endParaRPr lang="pt-BR" sz="1000" b="1" dirty="0">
              <a:solidFill>
                <a:srgbClr val="006600"/>
              </a:solidFill>
              <a:cs typeface="Arial" pitchFamily="34" charset="0"/>
            </a:endParaRPr>
          </a:p>
          <a:p>
            <a:pPr marL="0" indent="0">
              <a:buNone/>
            </a:pPr>
            <a:r>
              <a:rPr lang="pt-BR" sz="2800" b="1" dirty="0">
                <a:solidFill>
                  <a:srgbClr val="006600"/>
                </a:solidFill>
              </a:rPr>
              <a:t>I –  A LOUCURA DA </a:t>
            </a:r>
            <a:r>
              <a:rPr lang="pt-BR" sz="2800" b="1" dirty="0" smtClean="0">
                <a:solidFill>
                  <a:srgbClr val="006600"/>
                </a:solidFill>
              </a:rPr>
              <a:t>AVAREZA  	</a:t>
            </a:r>
            <a:r>
              <a:rPr lang="pt-BR" sz="2600" b="1" dirty="0" smtClean="0">
                <a:solidFill>
                  <a:srgbClr val="006600"/>
                </a:solidFill>
              </a:rPr>
              <a:t>(</a:t>
            </a:r>
            <a:r>
              <a:rPr lang="pt-BR" sz="2600" b="1" dirty="0" err="1" smtClean="0">
                <a:solidFill>
                  <a:srgbClr val="006600"/>
                </a:solidFill>
              </a:rPr>
              <a:t>Lc</a:t>
            </a:r>
            <a:r>
              <a:rPr lang="pt-BR" sz="2600" b="1" dirty="0" smtClean="0">
                <a:solidFill>
                  <a:srgbClr val="006600"/>
                </a:solidFill>
              </a:rPr>
              <a:t> 12. 15-21)</a:t>
            </a:r>
          </a:p>
          <a:p>
            <a:pPr marL="0" indent="0">
              <a:buNone/>
            </a:pPr>
            <a:endParaRPr lang="pt-BR" sz="1100" dirty="0">
              <a:solidFill>
                <a:srgbClr val="006600"/>
              </a:solidFill>
            </a:endParaRPr>
          </a:p>
          <a:p>
            <a:pPr marL="0" lvl="0" indent="0">
              <a:spcBef>
                <a:spcPct val="0"/>
              </a:spcBef>
              <a:buNone/>
              <a:defRPr/>
            </a:pPr>
            <a:r>
              <a:rPr lang="pt-BR" sz="2700" b="1" dirty="0">
                <a:solidFill>
                  <a:srgbClr val="006600"/>
                </a:solidFill>
              </a:rPr>
              <a:t>II –  PRODUZIR FRUTOS DIGNOS DE </a:t>
            </a:r>
            <a:r>
              <a:rPr lang="pt-BR" sz="2700" b="1" dirty="0" smtClean="0">
                <a:solidFill>
                  <a:srgbClr val="006600"/>
                </a:solidFill>
              </a:rPr>
              <a:t>ARREPENDIMENTO</a:t>
            </a:r>
          </a:p>
          <a:p>
            <a:pPr marL="0" indent="0">
              <a:spcBef>
                <a:spcPct val="0"/>
              </a:spcBef>
              <a:buNone/>
              <a:defRPr/>
            </a:pPr>
            <a:r>
              <a:rPr lang="pt-BR" sz="2700" b="1" dirty="0">
                <a:solidFill>
                  <a:srgbClr val="006600"/>
                </a:solidFill>
              </a:rPr>
              <a:t>	</a:t>
            </a:r>
            <a:r>
              <a:rPr lang="pt-BR" sz="2700" b="1" dirty="0" smtClean="0">
                <a:solidFill>
                  <a:srgbClr val="006600"/>
                </a:solidFill>
              </a:rPr>
              <a:t>				</a:t>
            </a:r>
            <a:r>
              <a:rPr lang="pt-BR" sz="2600" b="1" dirty="0">
                <a:solidFill>
                  <a:srgbClr val="006600"/>
                </a:solidFill>
              </a:rPr>
              <a:t>(</a:t>
            </a:r>
            <a:r>
              <a:rPr lang="pt-BR" sz="2600" b="1" dirty="0" err="1">
                <a:solidFill>
                  <a:srgbClr val="006600"/>
                </a:solidFill>
              </a:rPr>
              <a:t>Lc</a:t>
            </a:r>
            <a:r>
              <a:rPr lang="pt-BR" sz="2600" b="1" dirty="0">
                <a:solidFill>
                  <a:srgbClr val="006600"/>
                </a:solidFill>
              </a:rPr>
              <a:t> </a:t>
            </a:r>
            <a:r>
              <a:rPr lang="pt-BR" sz="2600" b="1" dirty="0" smtClean="0">
                <a:solidFill>
                  <a:srgbClr val="006600"/>
                </a:solidFill>
              </a:rPr>
              <a:t>13. 6-9) </a:t>
            </a:r>
          </a:p>
          <a:p>
            <a:pPr marL="0" lvl="0" indent="0">
              <a:spcBef>
                <a:spcPct val="0"/>
              </a:spcBef>
              <a:buNone/>
              <a:defRPr/>
            </a:pPr>
            <a:endParaRPr lang="pt-BR" sz="1100" b="1" cap="small" dirty="0">
              <a:solidFill>
                <a:srgbClr val="006600"/>
              </a:solidFill>
              <a:cs typeface="Arial" charset="0"/>
            </a:endParaRPr>
          </a:p>
          <a:p>
            <a:pPr marL="0" lvl="0" indent="0">
              <a:spcBef>
                <a:spcPct val="0"/>
              </a:spcBef>
              <a:buNone/>
              <a:defRPr/>
            </a:pPr>
            <a:r>
              <a:rPr lang="pt-BR" sz="3500" b="1" cap="small" dirty="0">
                <a:solidFill>
                  <a:srgbClr val="FF0000"/>
                </a:solidFill>
                <a:cs typeface="Arial" charset="0"/>
              </a:rPr>
              <a:t>III –  FIÉIS NAS RIQUEZAS DA INJUSTIÇA</a:t>
            </a:r>
            <a:r>
              <a:rPr lang="pt-BR" sz="2800" dirty="0">
                <a:solidFill>
                  <a:srgbClr val="006600"/>
                </a:solidFill>
                <a:cs typeface="Arial" pitchFamily="34" charset="0"/>
              </a:rPr>
              <a:t>	</a:t>
            </a:r>
            <a:endParaRPr lang="pt-BR" sz="2800" dirty="0" smtClean="0">
              <a:solidFill>
                <a:srgbClr val="006600"/>
              </a:solidFill>
              <a:cs typeface="Arial" pitchFamily="34" charset="0"/>
            </a:endParaRPr>
          </a:p>
          <a:p>
            <a:pPr marL="0" indent="0">
              <a:spcBef>
                <a:spcPct val="0"/>
              </a:spcBef>
              <a:buNone/>
              <a:defRPr/>
            </a:pPr>
            <a:r>
              <a:rPr lang="pt-BR" sz="2800" dirty="0">
                <a:solidFill>
                  <a:srgbClr val="006600"/>
                </a:solidFill>
                <a:cs typeface="Arial" pitchFamily="34" charset="0"/>
              </a:rPr>
              <a:t>	</a:t>
            </a:r>
            <a:r>
              <a:rPr lang="pt-BR" sz="2800" dirty="0" smtClean="0">
                <a:solidFill>
                  <a:srgbClr val="006600"/>
                </a:solidFill>
                <a:cs typeface="Arial" pitchFamily="34" charset="0"/>
              </a:rPr>
              <a:t>				</a:t>
            </a:r>
            <a:r>
              <a:rPr lang="pt-BR" sz="2600" b="1" dirty="0">
                <a:solidFill>
                  <a:srgbClr val="006600"/>
                </a:solidFill>
              </a:rPr>
              <a:t>(</a:t>
            </a:r>
            <a:r>
              <a:rPr lang="pt-BR" sz="2600" b="1" dirty="0" err="1">
                <a:solidFill>
                  <a:srgbClr val="006600"/>
                </a:solidFill>
              </a:rPr>
              <a:t>Lc</a:t>
            </a:r>
            <a:r>
              <a:rPr lang="pt-BR" sz="2600" b="1" dirty="0">
                <a:solidFill>
                  <a:srgbClr val="006600"/>
                </a:solidFill>
              </a:rPr>
              <a:t> </a:t>
            </a:r>
            <a:r>
              <a:rPr lang="pt-BR" sz="2600" b="1" dirty="0" smtClean="0">
                <a:solidFill>
                  <a:srgbClr val="006600"/>
                </a:solidFill>
              </a:rPr>
              <a:t>16. 1-9)</a:t>
            </a:r>
            <a:endParaRPr lang="pt-BR" sz="2600" b="1" dirty="0">
              <a:solidFill>
                <a:srgbClr val="006600"/>
              </a:solidFill>
            </a:endParaRPr>
          </a:p>
          <a:p>
            <a:pPr marL="0" lvl="0" indent="0">
              <a:spcBef>
                <a:spcPct val="0"/>
              </a:spcBef>
              <a:buNone/>
              <a:defRPr/>
            </a:pPr>
            <a:endParaRPr lang="pt-BR" sz="2600" dirty="0">
              <a:solidFill>
                <a:srgbClr val="006600"/>
              </a:solidFill>
              <a:cs typeface="Arial" pitchFamily="34" charset="0"/>
            </a:endParaRPr>
          </a:p>
          <a:p>
            <a:pPr marL="0" lvl="0" indent="0">
              <a:spcBef>
                <a:spcPct val="0"/>
              </a:spcBef>
              <a:buNone/>
              <a:defRPr/>
            </a:pPr>
            <a:r>
              <a:rPr lang="pt-BR" sz="2800" dirty="0">
                <a:solidFill>
                  <a:srgbClr val="006600"/>
                </a:solidFill>
                <a:cs typeface="Arial" pitchFamily="34" charset="0"/>
              </a:rPr>
              <a:t>	</a:t>
            </a:r>
            <a:r>
              <a:rPr lang="pt-BR" sz="3900" b="1" dirty="0">
                <a:solidFill>
                  <a:srgbClr val="006600"/>
                </a:solidFill>
              </a:rPr>
              <a:t>- Conclusão</a:t>
            </a:r>
          </a:p>
        </p:txBody>
      </p:sp>
    </p:spTree>
    <p:extLst>
      <p:ext uri="{BB962C8B-B14F-4D97-AF65-F5344CB8AC3E}">
        <p14:creationId xmlns:p14="http://schemas.microsoft.com/office/powerpoint/2010/main" val="133854044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404664"/>
            <a:ext cx="8229600" cy="5904656"/>
          </a:xfrm>
        </p:spPr>
        <p:txBody>
          <a:bodyPr>
            <a:noAutofit/>
          </a:bodyPr>
          <a:lstStyle/>
          <a:p>
            <a:pPr marL="0" lvl="0" indent="0" algn="just" fontAlgn="base">
              <a:spcBef>
                <a:spcPct val="0"/>
              </a:spcBef>
              <a:spcAft>
                <a:spcPct val="0"/>
              </a:spcAft>
              <a:buNone/>
              <a:defRPr/>
            </a:pPr>
            <a:r>
              <a:rPr lang="pt-BR" sz="2000" dirty="0" err="1" smtClean="0">
                <a:solidFill>
                  <a:srgbClr val="0000CC"/>
                </a:solidFill>
                <a:latin typeface="Arial" pitchFamily="34" charset="0"/>
                <a:cs typeface="Arial" pitchFamily="34" charset="0"/>
              </a:rPr>
              <a:t>Lc</a:t>
            </a:r>
            <a:r>
              <a:rPr lang="pt-BR" sz="2000" dirty="0" smtClean="0">
                <a:solidFill>
                  <a:srgbClr val="0000CC"/>
                </a:solidFill>
                <a:latin typeface="Arial" pitchFamily="34" charset="0"/>
                <a:cs typeface="Arial" pitchFamily="34" charset="0"/>
              </a:rPr>
              <a:t> 16</a:t>
            </a:r>
            <a:r>
              <a:rPr lang="pt-BR" sz="2000" dirty="0">
                <a:solidFill>
                  <a:srgbClr val="0000CC"/>
                </a:solidFill>
                <a:latin typeface="Arial" pitchFamily="34" charset="0"/>
                <a:cs typeface="Arial" pitchFamily="34" charset="0"/>
              </a:rPr>
              <a:t>. </a:t>
            </a:r>
            <a:endParaRPr lang="pt-BR" sz="2000" dirty="0" smtClean="0">
              <a:solidFill>
                <a:srgbClr val="0000CC"/>
              </a:solidFill>
              <a:latin typeface="Arial" pitchFamily="34" charset="0"/>
              <a:cs typeface="Arial" pitchFamily="34" charset="0"/>
            </a:endParaRPr>
          </a:p>
          <a:p>
            <a:pPr marL="0" lvl="0" indent="0" algn="just" fontAlgn="base">
              <a:spcBef>
                <a:spcPct val="0"/>
              </a:spcBef>
              <a:spcAft>
                <a:spcPct val="0"/>
              </a:spcAft>
              <a:buNone/>
              <a:defRPr/>
            </a:pPr>
            <a:r>
              <a:rPr lang="pt-BR" sz="2000" dirty="0" smtClean="0">
                <a:solidFill>
                  <a:srgbClr val="0000CC"/>
                </a:solidFill>
                <a:latin typeface="Arial" pitchFamily="34" charset="0"/>
                <a:cs typeface="Arial" pitchFamily="34" charset="0"/>
              </a:rPr>
              <a:t>1 </a:t>
            </a:r>
            <a:r>
              <a:rPr lang="pt-BR" sz="2000" dirty="0">
                <a:solidFill>
                  <a:srgbClr val="0000CC"/>
                </a:solidFill>
                <a:latin typeface="Arial" pitchFamily="34" charset="0"/>
                <a:cs typeface="Arial" pitchFamily="34" charset="0"/>
              </a:rPr>
              <a:t>E dizia também aos seus discípulos: Havia um certo homem rico, o qual tinha um mordomo; e este foi acusado perante ele de dissipar os seus bens</a:t>
            </a:r>
            <a:r>
              <a:rPr lang="pt-BR" sz="2000" dirty="0" smtClean="0">
                <a:solidFill>
                  <a:srgbClr val="0000CC"/>
                </a:solidFill>
                <a:latin typeface="Arial" pitchFamily="34" charset="0"/>
                <a:cs typeface="Arial" pitchFamily="34" charset="0"/>
              </a:rPr>
              <a:t>.    2  </a:t>
            </a:r>
            <a:r>
              <a:rPr lang="pt-BR" sz="2000" dirty="0">
                <a:solidFill>
                  <a:srgbClr val="0000CC"/>
                </a:solidFill>
                <a:latin typeface="Arial" pitchFamily="34" charset="0"/>
                <a:cs typeface="Arial" pitchFamily="34" charset="0"/>
              </a:rPr>
              <a:t>E ele, chamando-o, disse-lhe: Que é isso que ouço de ti? Presta contas da tua mordomia, porque já não poderás ser mais meu mordomo</a:t>
            </a:r>
            <a:r>
              <a:rPr lang="pt-BR" sz="2000" dirty="0" smtClean="0">
                <a:solidFill>
                  <a:srgbClr val="0000CC"/>
                </a:solidFill>
                <a:latin typeface="Arial" pitchFamily="34" charset="0"/>
                <a:cs typeface="Arial" pitchFamily="34" charset="0"/>
              </a:rPr>
              <a:t>.    3  </a:t>
            </a:r>
            <a:r>
              <a:rPr lang="pt-BR" sz="2000" dirty="0">
                <a:solidFill>
                  <a:srgbClr val="0000CC"/>
                </a:solidFill>
                <a:latin typeface="Arial" pitchFamily="34" charset="0"/>
                <a:cs typeface="Arial" pitchFamily="34" charset="0"/>
              </a:rPr>
              <a:t>E o mordomo disse consigo: Que farei, pois que o meu senhor me tira a mordomia? Cavar não posso; de mendigar tenho vergonha</a:t>
            </a:r>
            <a:r>
              <a:rPr lang="pt-BR" sz="2000" dirty="0" smtClean="0">
                <a:solidFill>
                  <a:srgbClr val="0000CC"/>
                </a:solidFill>
                <a:latin typeface="Arial" pitchFamily="34" charset="0"/>
                <a:cs typeface="Arial" pitchFamily="34" charset="0"/>
              </a:rPr>
              <a:t>.    4  </a:t>
            </a:r>
            <a:r>
              <a:rPr lang="pt-BR" sz="2000" dirty="0">
                <a:solidFill>
                  <a:srgbClr val="0000CC"/>
                </a:solidFill>
                <a:latin typeface="Arial" pitchFamily="34" charset="0"/>
                <a:cs typeface="Arial" pitchFamily="34" charset="0"/>
              </a:rPr>
              <a:t>Eu sei o que hei de fazer, para que, quando for desapossado da mordomia, me recebam em suas casas</a:t>
            </a:r>
            <a:r>
              <a:rPr lang="pt-BR" sz="2000" dirty="0" smtClean="0">
                <a:solidFill>
                  <a:srgbClr val="0000CC"/>
                </a:solidFill>
                <a:latin typeface="Arial" pitchFamily="34" charset="0"/>
                <a:cs typeface="Arial" pitchFamily="34" charset="0"/>
              </a:rPr>
              <a:t>.    5  </a:t>
            </a:r>
            <a:r>
              <a:rPr lang="pt-BR" sz="2000" dirty="0">
                <a:solidFill>
                  <a:srgbClr val="0000CC"/>
                </a:solidFill>
                <a:latin typeface="Arial" pitchFamily="34" charset="0"/>
                <a:cs typeface="Arial" pitchFamily="34" charset="0"/>
              </a:rPr>
              <a:t>E, chamando a si cada um dos devedores do seu senhor, disse ao primeiro: Quanto deves ao meu senhor</a:t>
            </a:r>
            <a:r>
              <a:rPr lang="pt-BR" sz="2000" dirty="0" smtClean="0">
                <a:solidFill>
                  <a:srgbClr val="0000CC"/>
                </a:solidFill>
                <a:latin typeface="Arial" pitchFamily="34" charset="0"/>
                <a:cs typeface="Arial" pitchFamily="34" charset="0"/>
              </a:rPr>
              <a:t>?    6  </a:t>
            </a:r>
            <a:r>
              <a:rPr lang="pt-BR" sz="2000" dirty="0">
                <a:solidFill>
                  <a:srgbClr val="0000CC"/>
                </a:solidFill>
                <a:latin typeface="Arial" pitchFamily="34" charset="0"/>
                <a:cs typeface="Arial" pitchFamily="34" charset="0"/>
              </a:rPr>
              <a:t>E ele respondeu: Cem medidas de azeite. E disse-lhe: Toma a tua conta e, assentando-te já, escreve </a:t>
            </a:r>
            <a:r>
              <a:rPr lang="pt-BR" sz="2000" dirty="0" err="1">
                <a:solidFill>
                  <a:srgbClr val="0000CC"/>
                </a:solidFill>
                <a:latin typeface="Arial" pitchFamily="34" charset="0"/>
                <a:cs typeface="Arial" pitchFamily="34" charset="0"/>
              </a:rPr>
              <a:t>cinqüenta</a:t>
            </a:r>
            <a:r>
              <a:rPr lang="pt-BR" sz="2000" dirty="0" smtClean="0">
                <a:solidFill>
                  <a:srgbClr val="0000CC"/>
                </a:solidFill>
                <a:latin typeface="Arial" pitchFamily="34" charset="0"/>
                <a:cs typeface="Arial" pitchFamily="34" charset="0"/>
              </a:rPr>
              <a:t>.    7  </a:t>
            </a:r>
            <a:r>
              <a:rPr lang="pt-BR" sz="2000" dirty="0">
                <a:solidFill>
                  <a:srgbClr val="0000CC"/>
                </a:solidFill>
                <a:latin typeface="Arial" pitchFamily="34" charset="0"/>
                <a:cs typeface="Arial" pitchFamily="34" charset="0"/>
              </a:rPr>
              <a:t>Disse depois a outro: E tu quanto deves? E ele respondeu: Cem alqueires de trigo. E disse-lhe: Toma a tua conta e escreve oitenta</a:t>
            </a:r>
            <a:r>
              <a:rPr lang="pt-BR" sz="2000" dirty="0" smtClean="0">
                <a:solidFill>
                  <a:srgbClr val="0000CC"/>
                </a:solidFill>
                <a:latin typeface="Arial" pitchFamily="34" charset="0"/>
                <a:cs typeface="Arial" pitchFamily="34" charset="0"/>
              </a:rPr>
              <a:t>.    8  </a:t>
            </a:r>
            <a:r>
              <a:rPr lang="pt-BR" sz="2000" dirty="0">
                <a:solidFill>
                  <a:srgbClr val="0000CC"/>
                </a:solidFill>
                <a:latin typeface="Arial" pitchFamily="34" charset="0"/>
                <a:cs typeface="Arial" pitchFamily="34" charset="0"/>
              </a:rPr>
              <a:t>E louvou aquele senhor o injusto mordomo por haver procedido prudentemente, porque os filhos deste mundo são mais prudentes na sua geração do que os filhos da luz</a:t>
            </a:r>
            <a:r>
              <a:rPr lang="pt-BR" sz="2000" dirty="0" smtClean="0">
                <a:solidFill>
                  <a:srgbClr val="0000CC"/>
                </a:solidFill>
                <a:latin typeface="Arial" pitchFamily="34" charset="0"/>
                <a:cs typeface="Arial" pitchFamily="34" charset="0"/>
              </a:rPr>
              <a:t>.    9  </a:t>
            </a:r>
            <a:r>
              <a:rPr lang="pt-BR" sz="2000" dirty="0">
                <a:solidFill>
                  <a:srgbClr val="0000CC"/>
                </a:solidFill>
                <a:latin typeface="Arial" pitchFamily="34" charset="0"/>
                <a:cs typeface="Arial" pitchFamily="34" charset="0"/>
              </a:rPr>
              <a:t>E eu vos digo: granjeai amigos com as riquezas da injustiça, para que, quando estas vos faltarem, vos recebam eles nos tabernáculos eternos.</a:t>
            </a:r>
            <a:endParaRPr lang="pt-BR" sz="2000" dirty="0" smtClean="0">
              <a:solidFill>
                <a:srgbClr val="0000CC"/>
              </a:solidFill>
              <a:latin typeface="Arial" pitchFamily="34" charset="0"/>
              <a:cs typeface="Arial" pitchFamily="34" charset="0"/>
            </a:endParaRPr>
          </a:p>
        </p:txBody>
      </p:sp>
    </p:spTree>
    <p:extLst>
      <p:ext uri="{BB962C8B-B14F-4D97-AF65-F5344CB8AC3E}">
        <p14:creationId xmlns:p14="http://schemas.microsoft.com/office/powerpoint/2010/main" val="3134788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7544" y="188640"/>
            <a:ext cx="8229600" cy="1152128"/>
          </a:xfrm>
        </p:spPr>
        <p:txBody>
          <a:bodyPr>
            <a:normAutofit fontScale="90000"/>
          </a:bodyPr>
          <a:lstStyle/>
          <a:p>
            <a:pPr marL="342900" lvl="0" indent="-342900" fontAlgn="base">
              <a:spcBef>
                <a:spcPct val="20000"/>
              </a:spcBef>
              <a:spcAft>
                <a:spcPct val="0"/>
              </a:spcAft>
              <a:defRPr/>
            </a:pPr>
            <a:r>
              <a:rPr lang="pt-BR" sz="3100" dirty="0">
                <a:solidFill>
                  <a:srgbClr val="00B0F0"/>
                </a:solidFill>
                <a:latin typeface="Arial Black" pitchFamily="34" charset="0"/>
              </a:rPr>
              <a:t>PARÁBOLAS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3100" b="1" i="1" dirty="0">
                <a:solidFill>
                  <a:srgbClr val="00B050"/>
                </a:solidFill>
                <a:cs typeface="Arial" charset="0"/>
              </a:rPr>
              <a:t>LIÇÃO 13:   AS PARÁBOLAS  DO RICO INSENSATO, DA FIGUEIRA ESTÉRIL E DO MORDOMO INFIEL</a:t>
            </a:r>
            <a:endParaRPr lang="pt-BR" sz="3200" dirty="0"/>
          </a:p>
        </p:txBody>
      </p:sp>
      <p:sp>
        <p:nvSpPr>
          <p:cNvPr id="3" name="Espaço Reservado para Conteúdo 2"/>
          <p:cNvSpPr>
            <a:spLocks noGrp="1"/>
          </p:cNvSpPr>
          <p:nvPr>
            <p:ph idx="1"/>
          </p:nvPr>
        </p:nvSpPr>
        <p:spPr>
          <a:xfrm>
            <a:off x="457200" y="1556792"/>
            <a:ext cx="8229600" cy="4824536"/>
          </a:xfrm>
        </p:spPr>
        <p:txBody>
          <a:bodyPr>
            <a:normAutofit/>
          </a:bodyPr>
          <a:lstStyle/>
          <a:p>
            <a:pPr marL="0" lvl="0" indent="0">
              <a:spcBef>
                <a:spcPct val="0"/>
              </a:spcBef>
              <a:buNone/>
              <a:defRPr/>
            </a:pPr>
            <a:r>
              <a:rPr lang="pt-BR" sz="2400" b="1" cap="small" dirty="0">
                <a:solidFill>
                  <a:srgbClr val="006600"/>
                </a:solidFill>
                <a:cs typeface="Arial" charset="0"/>
              </a:rPr>
              <a:t>III –  FIÉIS NAS </a:t>
            </a:r>
            <a:r>
              <a:rPr lang="pt-BR" sz="2400" b="1" cap="small" dirty="0" smtClean="0">
                <a:solidFill>
                  <a:srgbClr val="006600"/>
                </a:solidFill>
                <a:cs typeface="Arial" charset="0"/>
              </a:rPr>
              <a:t>RIQUEZAS </a:t>
            </a:r>
            <a:r>
              <a:rPr lang="pt-BR" sz="2400" b="1" cap="small" dirty="0">
                <a:solidFill>
                  <a:srgbClr val="006600"/>
                </a:solidFill>
                <a:cs typeface="Arial" charset="0"/>
              </a:rPr>
              <a:t>DA INJUSTIÇA	</a:t>
            </a:r>
            <a:r>
              <a:rPr lang="pt-BR" sz="2400" b="1" cap="small" dirty="0" smtClean="0">
                <a:solidFill>
                  <a:srgbClr val="006600"/>
                </a:solidFill>
                <a:cs typeface="Arial" charset="0"/>
              </a:rPr>
              <a:t>		  1</a:t>
            </a:r>
          </a:p>
          <a:p>
            <a:pPr marL="0" lvl="0" indent="0">
              <a:spcBef>
                <a:spcPct val="0"/>
              </a:spcBef>
              <a:buNone/>
              <a:defRPr/>
            </a:pPr>
            <a:endParaRPr lang="pt-BR" sz="2400" b="1" cap="small" dirty="0">
              <a:solidFill>
                <a:srgbClr val="006600"/>
              </a:solidFill>
              <a:cs typeface="Arial" charset="0"/>
            </a:endParaRPr>
          </a:p>
          <a:p>
            <a:pPr indent="0" algn="just" hangingPunct="0">
              <a:lnSpc>
                <a:spcPct val="107000"/>
              </a:lnSpc>
              <a:spcAft>
                <a:spcPts val="800"/>
              </a:spcAft>
              <a:buNone/>
            </a:pPr>
            <a:r>
              <a:rPr lang="pt-BR" sz="2400" b="1" cap="small" dirty="0">
                <a:solidFill>
                  <a:srgbClr val="006600"/>
                </a:solidFill>
                <a:cs typeface="Arial" charset="0"/>
              </a:rPr>
              <a:t>	</a:t>
            </a:r>
            <a:r>
              <a:rPr lang="pt-BR" sz="2400" kern="150" dirty="0" smtClean="0">
                <a:solidFill>
                  <a:srgbClr val="00000A"/>
                </a:solidFill>
                <a:latin typeface="Times New Roman"/>
                <a:ea typeface="Calibri"/>
                <a:cs typeface="Tahoma"/>
              </a:rPr>
              <a:t> </a:t>
            </a:r>
            <a:r>
              <a:rPr lang="pt-BR" sz="2400" kern="150" dirty="0">
                <a:solidFill>
                  <a:srgbClr val="00000A"/>
                </a:solidFill>
                <a:latin typeface="Arial" pitchFamily="34" charset="0"/>
                <a:ea typeface="Calibri"/>
                <a:cs typeface="Arial" pitchFamily="34" charset="0"/>
              </a:rPr>
              <a:t>Na parábola do mordomo infiel, Jesus narra a situação de um </a:t>
            </a:r>
            <a:r>
              <a:rPr lang="pt-BR" sz="2400" kern="150" dirty="0" smtClean="0">
                <a:solidFill>
                  <a:srgbClr val="00000A"/>
                </a:solidFill>
                <a:latin typeface="Arial" pitchFamily="34" charset="0"/>
                <a:ea typeface="Calibri"/>
                <a:cs typeface="Arial" pitchFamily="34" charset="0"/>
              </a:rPr>
              <a:t>administrador </a:t>
            </a:r>
            <a:r>
              <a:rPr lang="pt-BR" sz="2400" kern="150" dirty="0">
                <a:solidFill>
                  <a:srgbClr val="00000A"/>
                </a:solidFill>
                <a:latin typeface="Arial" pitchFamily="34" charset="0"/>
                <a:ea typeface="Calibri"/>
                <a:cs typeface="Arial" pitchFamily="34" charset="0"/>
              </a:rPr>
              <a:t>dos bens do seu senhor, que diante da iminência de ser destituído dos seus recursos, usa de esperteza e desonestidade para garantir o seu sustento depois de ser destituído do seu cargo. A busca da interpretação desta parábola tem causado muita controvérsia, pois a primeira vista seria um incentivo a desonestidade</a:t>
            </a:r>
            <a:r>
              <a:rPr lang="pt-BR" sz="2400" kern="150" dirty="0" smtClean="0">
                <a:solidFill>
                  <a:srgbClr val="00000A"/>
                </a:solidFill>
                <a:latin typeface="Arial" pitchFamily="34" charset="0"/>
                <a:ea typeface="Calibri"/>
                <a:cs typeface="Arial" pitchFamily="34" charset="0"/>
              </a:rPr>
              <a:t>.</a:t>
            </a:r>
            <a:endParaRPr lang="pt-BR" sz="2400" b="1" cap="small" dirty="0">
              <a:solidFill>
                <a:srgbClr val="006600"/>
              </a:solidFill>
              <a:latin typeface="Arial" pitchFamily="34" charset="0"/>
              <a:cs typeface="Arial" pitchFamily="34" charset="0"/>
            </a:endParaRPr>
          </a:p>
        </p:txBody>
      </p:sp>
    </p:spTree>
    <p:extLst>
      <p:ext uri="{BB962C8B-B14F-4D97-AF65-F5344CB8AC3E}">
        <p14:creationId xmlns:p14="http://schemas.microsoft.com/office/powerpoint/2010/main" val="22795059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7544" y="188640"/>
            <a:ext cx="8229600" cy="1152128"/>
          </a:xfrm>
        </p:spPr>
        <p:txBody>
          <a:bodyPr>
            <a:normAutofit fontScale="90000"/>
          </a:bodyPr>
          <a:lstStyle/>
          <a:p>
            <a:pPr marL="342900" lvl="0" indent="-342900" fontAlgn="base">
              <a:spcBef>
                <a:spcPct val="20000"/>
              </a:spcBef>
              <a:spcAft>
                <a:spcPct val="0"/>
              </a:spcAft>
              <a:defRPr/>
            </a:pPr>
            <a:r>
              <a:rPr lang="pt-BR" sz="3100" dirty="0">
                <a:solidFill>
                  <a:srgbClr val="00B0F0"/>
                </a:solidFill>
                <a:latin typeface="Arial Black" pitchFamily="34" charset="0"/>
              </a:rPr>
              <a:t>PARÁBOLAS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3100" b="1" i="1" dirty="0">
                <a:solidFill>
                  <a:srgbClr val="00B050"/>
                </a:solidFill>
                <a:cs typeface="Arial" charset="0"/>
              </a:rPr>
              <a:t>LIÇÃO 13:   AS PARÁBOLAS  DO RICO INSENSATO, DA FIGUEIRA ESTÉRIL E DO MORDOMO INFIEL</a:t>
            </a:r>
            <a:endParaRPr lang="pt-BR" sz="3200" dirty="0"/>
          </a:p>
        </p:txBody>
      </p:sp>
      <p:sp>
        <p:nvSpPr>
          <p:cNvPr id="3" name="Espaço Reservado para Conteúdo 2"/>
          <p:cNvSpPr>
            <a:spLocks noGrp="1"/>
          </p:cNvSpPr>
          <p:nvPr>
            <p:ph idx="1"/>
          </p:nvPr>
        </p:nvSpPr>
        <p:spPr>
          <a:xfrm>
            <a:off x="457200" y="1556792"/>
            <a:ext cx="8229600" cy="4824536"/>
          </a:xfrm>
        </p:spPr>
        <p:txBody>
          <a:bodyPr>
            <a:normAutofit/>
          </a:bodyPr>
          <a:lstStyle/>
          <a:p>
            <a:pPr marL="0" lvl="0" indent="0">
              <a:spcBef>
                <a:spcPct val="0"/>
              </a:spcBef>
              <a:buNone/>
              <a:defRPr/>
            </a:pPr>
            <a:r>
              <a:rPr lang="pt-BR" sz="2400" b="1" cap="small" dirty="0">
                <a:solidFill>
                  <a:srgbClr val="006600"/>
                </a:solidFill>
                <a:cs typeface="Arial" charset="0"/>
              </a:rPr>
              <a:t>III –  FIÉIS NAS </a:t>
            </a:r>
            <a:r>
              <a:rPr lang="pt-BR" sz="2400" b="1" cap="small" dirty="0" smtClean="0">
                <a:solidFill>
                  <a:srgbClr val="006600"/>
                </a:solidFill>
                <a:cs typeface="Arial" charset="0"/>
              </a:rPr>
              <a:t>RIQUEZAS </a:t>
            </a:r>
            <a:r>
              <a:rPr lang="pt-BR" sz="2400" b="1" cap="small" dirty="0">
                <a:solidFill>
                  <a:srgbClr val="006600"/>
                </a:solidFill>
                <a:cs typeface="Arial" charset="0"/>
              </a:rPr>
              <a:t>DA INJUSTIÇA	</a:t>
            </a:r>
            <a:r>
              <a:rPr lang="pt-BR" sz="2400" b="1" cap="small" dirty="0" smtClean="0">
                <a:solidFill>
                  <a:srgbClr val="006600"/>
                </a:solidFill>
                <a:cs typeface="Arial" charset="0"/>
              </a:rPr>
              <a:t>		  2</a:t>
            </a:r>
          </a:p>
          <a:p>
            <a:pPr marL="0" lvl="0" indent="0">
              <a:spcBef>
                <a:spcPct val="0"/>
              </a:spcBef>
              <a:buNone/>
              <a:defRPr/>
            </a:pPr>
            <a:endParaRPr lang="pt-BR" sz="1400" b="1" cap="small" dirty="0">
              <a:solidFill>
                <a:srgbClr val="006600"/>
              </a:solidFill>
              <a:cs typeface="Arial" charset="0"/>
            </a:endParaRPr>
          </a:p>
          <a:p>
            <a:pPr indent="0" algn="just" hangingPunct="0">
              <a:lnSpc>
                <a:spcPct val="107000"/>
              </a:lnSpc>
              <a:spcAft>
                <a:spcPts val="800"/>
              </a:spcAft>
              <a:buNone/>
            </a:pPr>
            <a:r>
              <a:rPr lang="pt-BR" sz="2400" b="1" cap="small" dirty="0">
                <a:solidFill>
                  <a:srgbClr val="006600"/>
                </a:solidFill>
                <a:cs typeface="Arial" charset="0"/>
              </a:rPr>
              <a:t>	</a:t>
            </a:r>
            <a:r>
              <a:rPr lang="pt-BR" sz="2400" kern="150" dirty="0" smtClean="0">
                <a:solidFill>
                  <a:srgbClr val="00000A"/>
                </a:solidFill>
                <a:latin typeface="Times New Roman"/>
                <a:ea typeface="Calibri"/>
                <a:cs typeface="Tahoma"/>
              </a:rPr>
              <a:t> </a:t>
            </a:r>
            <a:r>
              <a:rPr lang="pt-BR" sz="2400" kern="150" dirty="0" smtClean="0">
                <a:solidFill>
                  <a:srgbClr val="00000A"/>
                </a:solidFill>
                <a:latin typeface="Arial" pitchFamily="34" charset="0"/>
                <a:ea typeface="Calibri"/>
                <a:cs typeface="Arial" pitchFamily="34" charset="0"/>
              </a:rPr>
              <a:t>Lancemos </a:t>
            </a:r>
            <a:r>
              <a:rPr lang="pt-BR" sz="2400" kern="150" dirty="0">
                <a:solidFill>
                  <a:srgbClr val="00000A"/>
                </a:solidFill>
                <a:latin typeface="Arial" pitchFamily="34" charset="0"/>
                <a:ea typeface="Calibri"/>
                <a:cs typeface="Arial" pitchFamily="34" charset="0"/>
              </a:rPr>
              <a:t>mão de passagens semelhantes como a de </a:t>
            </a:r>
            <a:r>
              <a:rPr lang="pt-BR" sz="2400" kern="150" dirty="0">
                <a:solidFill>
                  <a:srgbClr val="0000CC"/>
                </a:solidFill>
                <a:latin typeface="Arial" pitchFamily="34" charset="0"/>
                <a:ea typeface="Calibri"/>
                <a:cs typeface="Arial" pitchFamily="34" charset="0"/>
              </a:rPr>
              <a:t>Lucas 18:1-8</a:t>
            </a:r>
            <a:r>
              <a:rPr lang="pt-BR" sz="2400" kern="150" dirty="0">
                <a:solidFill>
                  <a:srgbClr val="00000A"/>
                </a:solidFill>
                <a:latin typeface="Arial" pitchFamily="34" charset="0"/>
                <a:ea typeface="Calibri"/>
                <a:cs typeface="Arial" pitchFamily="34" charset="0"/>
              </a:rPr>
              <a:t>, na qual a atitude de Deus é comparada com a atitude de um juiz sem justiça, ou da leitura de </a:t>
            </a:r>
            <a:r>
              <a:rPr lang="pt-BR" sz="2400" kern="150" dirty="0">
                <a:solidFill>
                  <a:srgbClr val="0000CC"/>
                </a:solidFill>
                <a:latin typeface="Arial" pitchFamily="34" charset="0"/>
                <a:ea typeface="Calibri"/>
                <a:cs typeface="Arial" pitchFamily="34" charset="0"/>
              </a:rPr>
              <a:t>Mateus 10:16</a:t>
            </a:r>
            <a:r>
              <a:rPr lang="pt-BR" sz="2400" kern="150" dirty="0">
                <a:solidFill>
                  <a:srgbClr val="00000A"/>
                </a:solidFill>
                <a:latin typeface="Arial" pitchFamily="34" charset="0"/>
                <a:ea typeface="Calibri"/>
                <a:cs typeface="Arial" pitchFamily="34" charset="0"/>
              </a:rPr>
              <a:t>, na qual Jesus convida os discípulos a terem atitudes semelhantes às das serpentes; convenhamos que o Senhor não está dizendo que os seus seguidores são serpentes ou que Deus não é um juiz justo. O Mestre usa determinado aspecto de uma situação para ilustrar uma verdade específica</a:t>
            </a:r>
            <a:r>
              <a:rPr lang="pt-BR" sz="2400" kern="150" dirty="0" smtClean="0">
                <a:solidFill>
                  <a:srgbClr val="00000A"/>
                </a:solidFill>
                <a:latin typeface="Arial" pitchFamily="34" charset="0"/>
                <a:ea typeface="Calibri"/>
                <a:cs typeface="Arial" pitchFamily="34" charset="0"/>
              </a:rPr>
              <a:t>.</a:t>
            </a:r>
            <a:endParaRPr lang="pt-BR" sz="2400" b="1" cap="small" dirty="0">
              <a:solidFill>
                <a:srgbClr val="006600"/>
              </a:solidFill>
              <a:latin typeface="Arial" pitchFamily="34" charset="0"/>
              <a:cs typeface="Arial" pitchFamily="34" charset="0"/>
            </a:endParaRPr>
          </a:p>
        </p:txBody>
      </p:sp>
    </p:spTree>
    <p:extLst>
      <p:ext uri="{BB962C8B-B14F-4D97-AF65-F5344CB8AC3E}">
        <p14:creationId xmlns:p14="http://schemas.microsoft.com/office/powerpoint/2010/main" val="5458887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404664"/>
            <a:ext cx="8229600" cy="5721499"/>
          </a:xfrm>
        </p:spPr>
        <p:txBody>
          <a:bodyPr>
            <a:normAutofit fontScale="77500" lnSpcReduction="20000"/>
          </a:bodyPr>
          <a:lstStyle/>
          <a:p>
            <a:pPr marL="0" lvl="0" indent="0" algn="just" fontAlgn="base">
              <a:spcBef>
                <a:spcPct val="0"/>
              </a:spcBef>
              <a:spcAft>
                <a:spcPct val="0"/>
              </a:spcAft>
              <a:buNone/>
              <a:defRPr/>
            </a:pPr>
            <a:r>
              <a:rPr lang="pt-BR" kern="150" dirty="0" smtClean="0">
                <a:solidFill>
                  <a:srgbClr val="0000CC"/>
                </a:solidFill>
                <a:latin typeface="Arial" pitchFamily="34" charset="0"/>
                <a:ea typeface="Calibri"/>
                <a:cs typeface="Arial" pitchFamily="34" charset="0"/>
              </a:rPr>
              <a:t>Lucas </a:t>
            </a:r>
            <a:r>
              <a:rPr lang="pt-BR" kern="150" dirty="0">
                <a:solidFill>
                  <a:srgbClr val="0000CC"/>
                </a:solidFill>
                <a:latin typeface="Arial" pitchFamily="34" charset="0"/>
                <a:ea typeface="Calibri"/>
                <a:cs typeface="Arial" pitchFamily="34" charset="0"/>
              </a:rPr>
              <a:t>18: 1 </a:t>
            </a:r>
            <a:r>
              <a:rPr lang="pt-BR" kern="150" dirty="0" smtClean="0">
                <a:solidFill>
                  <a:srgbClr val="0000CC"/>
                </a:solidFill>
                <a:latin typeface="Arial" pitchFamily="34" charset="0"/>
                <a:ea typeface="Calibri"/>
                <a:cs typeface="Arial" pitchFamily="34" charset="0"/>
              </a:rPr>
              <a:t> </a:t>
            </a:r>
            <a:r>
              <a:rPr lang="pt-BR" kern="150" dirty="0">
                <a:solidFill>
                  <a:srgbClr val="0000CC"/>
                </a:solidFill>
                <a:latin typeface="Arial" pitchFamily="34" charset="0"/>
                <a:ea typeface="Calibri"/>
                <a:cs typeface="Arial" pitchFamily="34" charset="0"/>
              </a:rPr>
              <a:t>E contou-lhes também uma parábola sobre o dever de orar sempre e nunca desfalecer,</a:t>
            </a:r>
          </a:p>
          <a:p>
            <a:pPr marL="0" lvl="0" indent="0" algn="just" fontAlgn="base">
              <a:spcBef>
                <a:spcPct val="0"/>
              </a:spcBef>
              <a:spcAft>
                <a:spcPct val="0"/>
              </a:spcAft>
              <a:buNone/>
              <a:defRPr/>
            </a:pPr>
            <a:r>
              <a:rPr lang="pt-BR" kern="150" dirty="0">
                <a:solidFill>
                  <a:srgbClr val="0000CC"/>
                </a:solidFill>
                <a:latin typeface="Arial" pitchFamily="34" charset="0"/>
                <a:ea typeface="Calibri"/>
                <a:cs typeface="Arial" pitchFamily="34" charset="0"/>
              </a:rPr>
              <a:t>2  dizendo: Havia numa cidade um certo juiz, que nem a Deus temia, nem respeitava homem algum.</a:t>
            </a:r>
          </a:p>
          <a:p>
            <a:pPr marL="0" lvl="0" indent="0" algn="just" fontAlgn="base">
              <a:spcBef>
                <a:spcPct val="0"/>
              </a:spcBef>
              <a:spcAft>
                <a:spcPct val="0"/>
              </a:spcAft>
              <a:buNone/>
              <a:defRPr/>
            </a:pPr>
            <a:r>
              <a:rPr lang="pt-BR" kern="150" dirty="0">
                <a:solidFill>
                  <a:srgbClr val="0000CC"/>
                </a:solidFill>
                <a:latin typeface="Arial" pitchFamily="34" charset="0"/>
                <a:ea typeface="Calibri"/>
                <a:cs typeface="Arial" pitchFamily="34" charset="0"/>
              </a:rPr>
              <a:t>3  Havia também naquela mesma cidade uma certa viúva e ia ter com ele, dizendo: Faze-me justiça contra o meu adversário.</a:t>
            </a:r>
          </a:p>
          <a:p>
            <a:pPr marL="0" lvl="0" indent="0" algn="just" fontAlgn="base">
              <a:spcBef>
                <a:spcPct val="0"/>
              </a:spcBef>
              <a:spcAft>
                <a:spcPct val="0"/>
              </a:spcAft>
              <a:buNone/>
              <a:defRPr/>
            </a:pPr>
            <a:endParaRPr lang="pt-BR" sz="1400" kern="150" dirty="0" smtClean="0">
              <a:solidFill>
                <a:srgbClr val="0000CC"/>
              </a:solidFill>
              <a:latin typeface="Arial" pitchFamily="34" charset="0"/>
              <a:ea typeface="Calibri"/>
              <a:cs typeface="Arial" pitchFamily="34" charset="0"/>
            </a:endParaRPr>
          </a:p>
          <a:p>
            <a:pPr marL="0" lvl="0" indent="0" algn="just" fontAlgn="base">
              <a:spcBef>
                <a:spcPct val="0"/>
              </a:spcBef>
              <a:spcAft>
                <a:spcPct val="0"/>
              </a:spcAft>
              <a:buNone/>
              <a:defRPr/>
            </a:pPr>
            <a:r>
              <a:rPr lang="pt-BR" kern="150" dirty="0" smtClean="0">
                <a:solidFill>
                  <a:srgbClr val="0000CC"/>
                </a:solidFill>
                <a:latin typeface="Arial" pitchFamily="34" charset="0"/>
                <a:ea typeface="Calibri"/>
                <a:cs typeface="Arial" pitchFamily="34" charset="0"/>
              </a:rPr>
              <a:t>5 ... como </a:t>
            </a:r>
            <a:r>
              <a:rPr lang="pt-BR" kern="150" dirty="0">
                <a:solidFill>
                  <a:srgbClr val="0000CC"/>
                </a:solidFill>
                <a:latin typeface="Arial" pitchFamily="34" charset="0"/>
                <a:ea typeface="Calibri"/>
                <a:cs typeface="Arial" pitchFamily="34" charset="0"/>
              </a:rPr>
              <a:t>esta viúva me molesta, hei de fazer-lhe justiça, para que enfim não volte e me importune muito.</a:t>
            </a:r>
          </a:p>
          <a:p>
            <a:pPr marL="0" lvl="0" indent="0" algn="just" fontAlgn="base">
              <a:spcBef>
                <a:spcPct val="0"/>
              </a:spcBef>
              <a:spcAft>
                <a:spcPct val="0"/>
              </a:spcAft>
              <a:buNone/>
              <a:defRPr/>
            </a:pPr>
            <a:endParaRPr lang="pt-BR" sz="1300" kern="150" dirty="0" smtClean="0">
              <a:solidFill>
                <a:srgbClr val="0000CC"/>
              </a:solidFill>
              <a:latin typeface="Arial" pitchFamily="34" charset="0"/>
              <a:ea typeface="Calibri"/>
              <a:cs typeface="Arial" pitchFamily="34" charset="0"/>
            </a:endParaRPr>
          </a:p>
          <a:p>
            <a:pPr marL="0" lvl="0" indent="0" algn="just" fontAlgn="base">
              <a:spcBef>
                <a:spcPct val="0"/>
              </a:spcBef>
              <a:spcAft>
                <a:spcPct val="0"/>
              </a:spcAft>
              <a:buNone/>
              <a:defRPr/>
            </a:pPr>
            <a:r>
              <a:rPr lang="pt-BR" kern="150" dirty="0" smtClean="0">
                <a:solidFill>
                  <a:srgbClr val="0000CC"/>
                </a:solidFill>
                <a:latin typeface="Arial" pitchFamily="34" charset="0"/>
                <a:ea typeface="Calibri"/>
                <a:cs typeface="Arial" pitchFamily="34" charset="0"/>
              </a:rPr>
              <a:t>7 E </a:t>
            </a:r>
            <a:r>
              <a:rPr lang="pt-BR" kern="150" dirty="0">
                <a:solidFill>
                  <a:srgbClr val="0000CC"/>
                </a:solidFill>
                <a:latin typeface="Arial" pitchFamily="34" charset="0"/>
                <a:ea typeface="Calibri"/>
                <a:cs typeface="Arial" pitchFamily="34" charset="0"/>
              </a:rPr>
              <a:t>Deus não fará justiça aos seus escolhidos, que clamam a ele de dia e de noite, ainda que tardio para com eles</a:t>
            </a:r>
            <a:r>
              <a:rPr lang="pt-BR" kern="150" dirty="0" smtClean="0">
                <a:solidFill>
                  <a:srgbClr val="0000CC"/>
                </a:solidFill>
                <a:latin typeface="Arial" pitchFamily="34" charset="0"/>
                <a:ea typeface="Calibri"/>
                <a:cs typeface="Arial" pitchFamily="34" charset="0"/>
              </a:rPr>
              <a:t>?     8 Digo-vos </a:t>
            </a:r>
            <a:r>
              <a:rPr lang="pt-BR" kern="150" dirty="0">
                <a:solidFill>
                  <a:srgbClr val="0000CC"/>
                </a:solidFill>
                <a:latin typeface="Arial" pitchFamily="34" charset="0"/>
                <a:ea typeface="Calibri"/>
                <a:cs typeface="Arial" pitchFamily="34" charset="0"/>
              </a:rPr>
              <a:t>que, depressa, lhes fará justiça. </a:t>
            </a:r>
            <a:endParaRPr lang="pt-BR" kern="150" dirty="0" smtClean="0">
              <a:solidFill>
                <a:srgbClr val="0000CC"/>
              </a:solidFill>
              <a:latin typeface="Arial" pitchFamily="34" charset="0"/>
              <a:ea typeface="Calibri"/>
              <a:cs typeface="Arial" pitchFamily="34" charset="0"/>
            </a:endParaRPr>
          </a:p>
          <a:p>
            <a:pPr marL="514350" lvl="0" indent="-514350" algn="just" fontAlgn="base">
              <a:spcBef>
                <a:spcPct val="0"/>
              </a:spcBef>
              <a:spcAft>
                <a:spcPct val="0"/>
              </a:spcAft>
              <a:buAutoNum type="arabicPlain" startAt="8"/>
              <a:defRPr/>
            </a:pPr>
            <a:endParaRPr lang="pt-BR" kern="150" dirty="0">
              <a:solidFill>
                <a:srgbClr val="0000CC"/>
              </a:solidFill>
              <a:latin typeface="Arial" pitchFamily="34" charset="0"/>
              <a:ea typeface="Calibri"/>
              <a:cs typeface="Arial" pitchFamily="34" charset="0"/>
            </a:endParaRPr>
          </a:p>
          <a:p>
            <a:pPr marL="0" lvl="0" indent="0" algn="just" fontAlgn="base">
              <a:spcBef>
                <a:spcPct val="0"/>
              </a:spcBef>
              <a:spcAft>
                <a:spcPct val="0"/>
              </a:spcAft>
              <a:buNone/>
              <a:defRPr/>
            </a:pPr>
            <a:r>
              <a:rPr lang="pt-BR" sz="3600" kern="150" dirty="0" smtClean="0">
                <a:solidFill>
                  <a:srgbClr val="7030A0"/>
                </a:solidFill>
                <a:latin typeface="Arial" pitchFamily="34" charset="0"/>
                <a:ea typeface="Calibri"/>
                <a:cs typeface="Arial" pitchFamily="34" charset="0"/>
              </a:rPr>
              <a:t>Mateus </a:t>
            </a:r>
            <a:r>
              <a:rPr lang="pt-BR" sz="3600" kern="150" dirty="0">
                <a:solidFill>
                  <a:srgbClr val="7030A0"/>
                </a:solidFill>
                <a:latin typeface="Arial" pitchFamily="34" charset="0"/>
                <a:ea typeface="Calibri"/>
                <a:cs typeface="Arial" pitchFamily="34" charset="0"/>
              </a:rPr>
              <a:t>10: </a:t>
            </a:r>
            <a:r>
              <a:rPr lang="pt-BR" sz="3600" kern="150" dirty="0" smtClean="0">
                <a:solidFill>
                  <a:srgbClr val="7030A0"/>
                </a:solidFill>
                <a:latin typeface="Arial" pitchFamily="34" charset="0"/>
                <a:ea typeface="Calibri"/>
                <a:cs typeface="Arial" pitchFamily="34" charset="0"/>
              </a:rPr>
              <a:t>16  </a:t>
            </a:r>
            <a:r>
              <a:rPr lang="pt-BR" sz="3600" kern="150" dirty="0">
                <a:solidFill>
                  <a:srgbClr val="7030A0"/>
                </a:solidFill>
                <a:latin typeface="Arial" pitchFamily="34" charset="0"/>
                <a:ea typeface="Calibri"/>
                <a:cs typeface="Arial" pitchFamily="34" charset="0"/>
              </a:rPr>
              <a:t>Eis que vos envio como ovelhas ao meio de lobos; portanto, sede prudentes como as serpentes e símplices como as pombas.</a:t>
            </a:r>
            <a:endParaRPr lang="pt-BR" sz="3600" dirty="0" smtClean="0">
              <a:solidFill>
                <a:srgbClr val="7030A0"/>
              </a:solidFill>
              <a:latin typeface="Arial" pitchFamily="34" charset="0"/>
              <a:cs typeface="Arial" pitchFamily="34" charset="0"/>
            </a:endParaRPr>
          </a:p>
        </p:txBody>
      </p:sp>
    </p:spTree>
    <p:extLst>
      <p:ext uri="{BB962C8B-B14F-4D97-AF65-F5344CB8AC3E}">
        <p14:creationId xmlns:p14="http://schemas.microsoft.com/office/powerpoint/2010/main" val="38604692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7544" y="188640"/>
            <a:ext cx="8229600" cy="1152128"/>
          </a:xfrm>
        </p:spPr>
        <p:txBody>
          <a:bodyPr>
            <a:normAutofit fontScale="90000"/>
          </a:bodyPr>
          <a:lstStyle/>
          <a:p>
            <a:pPr marL="342900" lvl="0" indent="-342900" fontAlgn="base">
              <a:spcBef>
                <a:spcPct val="20000"/>
              </a:spcBef>
              <a:spcAft>
                <a:spcPct val="0"/>
              </a:spcAft>
              <a:defRPr/>
            </a:pPr>
            <a:r>
              <a:rPr lang="pt-BR" sz="3100" dirty="0">
                <a:solidFill>
                  <a:srgbClr val="00B0F0"/>
                </a:solidFill>
                <a:latin typeface="Arial Black" pitchFamily="34" charset="0"/>
              </a:rPr>
              <a:t>PARÁBOLAS</a:t>
            </a:r>
            <a:r>
              <a:rPr lang="pt-BR" sz="3600" dirty="0">
                <a:solidFill>
                  <a:srgbClr val="00B0F0"/>
                </a:solidFill>
                <a:latin typeface="Arial Black" pitchFamily="34" charset="0"/>
              </a:rPr>
              <a:t/>
            </a:r>
            <a:br>
              <a:rPr lang="pt-BR" sz="3600" dirty="0">
                <a:solidFill>
                  <a:srgbClr val="00B0F0"/>
                </a:solidFill>
                <a:latin typeface="Arial Black" pitchFamily="34" charset="0"/>
              </a:rPr>
            </a:br>
            <a:r>
              <a:rPr lang="pt-BR" sz="3100" b="1" i="1" dirty="0">
                <a:solidFill>
                  <a:srgbClr val="00B050"/>
                </a:solidFill>
                <a:cs typeface="Arial" charset="0"/>
              </a:rPr>
              <a:t>LIÇÃO 13:   AS PARÁBOLAS  DO RICO INSENSATO, DA FIGUEIRA ESTÉRIL E DO MORDOMO INFIEL</a:t>
            </a:r>
            <a:endParaRPr lang="pt-BR" sz="3200" dirty="0"/>
          </a:p>
        </p:txBody>
      </p:sp>
      <p:sp>
        <p:nvSpPr>
          <p:cNvPr id="3" name="Espaço Reservado para Conteúdo 2"/>
          <p:cNvSpPr>
            <a:spLocks noGrp="1"/>
          </p:cNvSpPr>
          <p:nvPr>
            <p:ph idx="1"/>
          </p:nvPr>
        </p:nvSpPr>
        <p:spPr>
          <a:xfrm>
            <a:off x="457200" y="1556792"/>
            <a:ext cx="8229600" cy="4824536"/>
          </a:xfrm>
        </p:spPr>
        <p:txBody>
          <a:bodyPr>
            <a:normAutofit fontScale="92500"/>
          </a:bodyPr>
          <a:lstStyle/>
          <a:p>
            <a:pPr marL="0" lvl="0" indent="0">
              <a:spcBef>
                <a:spcPct val="0"/>
              </a:spcBef>
              <a:buNone/>
              <a:defRPr/>
            </a:pPr>
            <a:r>
              <a:rPr lang="pt-BR" sz="2400" b="1" cap="small" dirty="0">
                <a:solidFill>
                  <a:srgbClr val="006600"/>
                </a:solidFill>
                <a:cs typeface="Arial" charset="0"/>
              </a:rPr>
              <a:t>III –  FIÉIS NAS </a:t>
            </a:r>
            <a:r>
              <a:rPr lang="pt-BR" sz="2400" b="1" cap="small" dirty="0" smtClean="0">
                <a:solidFill>
                  <a:srgbClr val="006600"/>
                </a:solidFill>
                <a:cs typeface="Arial" charset="0"/>
              </a:rPr>
              <a:t>RIQUEZAS </a:t>
            </a:r>
            <a:r>
              <a:rPr lang="pt-BR" sz="2400" b="1" cap="small" dirty="0">
                <a:solidFill>
                  <a:srgbClr val="006600"/>
                </a:solidFill>
                <a:cs typeface="Arial" charset="0"/>
              </a:rPr>
              <a:t>DA INJUSTIÇA	</a:t>
            </a:r>
            <a:r>
              <a:rPr lang="pt-BR" sz="2400" b="1" cap="small" dirty="0" smtClean="0">
                <a:solidFill>
                  <a:srgbClr val="006600"/>
                </a:solidFill>
                <a:cs typeface="Arial" charset="0"/>
              </a:rPr>
              <a:t>			</a:t>
            </a:r>
            <a:r>
              <a:rPr lang="pt-BR" sz="1900" b="1" cap="small" dirty="0" smtClean="0">
                <a:solidFill>
                  <a:srgbClr val="006600"/>
                </a:solidFill>
                <a:cs typeface="Arial" charset="0"/>
              </a:rPr>
              <a:t>3</a:t>
            </a:r>
          </a:p>
          <a:p>
            <a:pPr marL="0" lvl="0" indent="0">
              <a:spcBef>
                <a:spcPct val="0"/>
              </a:spcBef>
              <a:buNone/>
              <a:defRPr/>
            </a:pPr>
            <a:endParaRPr lang="pt-BR" sz="1500" b="1" cap="small" dirty="0">
              <a:solidFill>
                <a:srgbClr val="006600"/>
              </a:solidFill>
              <a:cs typeface="Arial" charset="0"/>
            </a:endParaRPr>
          </a:p>
          <a:p>
            <a:pPr indent="0" algn="just" hangingPunct="0">
              <a:lnSpc>
                <a:spcPct val="107000"/>
              </a:lnSpc>
              <a:spcAft>
                <a:spcPts val="800"/>
              </a:spcAft>
              <a:buNone/>
            </a:pPr>
            <a:r>
              <a:rPr lang="pt-BR" sz="2400" b="1" cap="small" dirty="0">
                <a:solidFill>
                  <a:srgbClr val="006600"/>
                </a:solidFill>
                <a:cs typeface="Arial" charset="0"/>
              </a:rPr>
              <a:t>	</a:t>
            </a:r>
            <a:r>
              <a:rPr lang="pt-BR" sz="2400" kern="150" dirty="0" smtClean="0">
                <a:solidFill>
                  <a:srgbClr val="00000A"/>
                </a:solidFill>
                <a:latin typeface="Arial" pitchFamily="34" charset="0"/>
                <a:ea typeface="Calibri"/>
                <a:cs typeface="Arial" pitchFamily="34" charset="0"/>
              </a:rPr>
              <a:t>Jesus </a:t>
            </a:r>
            <a:r>
              <a:rPr lang="pt-BR" sz="2400" kern="150" dirty="0">
                <a:solidFill>
                  <a:srgbClr val="00000A"/>
                </a:solidFill>
                <a:latin typeface="Arial" pitchFamily="34" charset="0"/>
                <a:ea typeface="Calibri"/>
                <a:cs typeface="Arial" pitchFamily="34" charset="0"/>
              </a:rPr>
              <a:t>esta ensinando que todos os bens deste mundo, em comparação com os celestiais, são considerados riquezas de </a:t>
            </a:r>
            <a:r>
              <a:rPr lang="pt-BR" sz="2400" kern="150" dirty="0" smtClean="0">
                <a:solidFill>
                  <a:srgbClr val="00000A"/>
                </a:solidFill>
                <a:latin typeface="Arial" pitchFamily="34" charset="0"/>
                <a:ea typeface="Calibri"/>
                <a:cs typeface="Arial" pitchFamily="34" charset="0"/>
              </a:rPr>
              <a:t>injustiça </a:t>
            </a:r>
            <a:r>
              <a:rPr lang="pt-BR" sz="2400" kern="150" dirty="0">
                <a:solidFill>
                  <a:srgbClr val="00000A"/>
                </a:solidFill>
                <a:latin typeface="Arial" pitchFamily="34" charset="0"/>
                <a:ea typeface="Calibri"/>
                <a:cs typeface="Arial" pitchFamily="34" charset="0"/>
              </a:rPr>
              <a:t>e que os que estão empenhados em chegar aos céus devem utilizar os bens colocados a sua disposição em prol do reino de Deus, com o mesmo ânimo e com a mesma prudência que os ímpios usam os seus para atingir os objetivos neste mundo. Encerrando a parábola Jesus alerta </a:t>
            </a:r>
            <a:r>
              <a:rPr lang="pt-BR" sz="2400" kern="150">
                <a:solidFill>
                  <a:srgbClr val="00000A"/>
                </a:solidFill>
                <a:latin typeface="Arial" pitchFamily="34" charset="0"/>
                <a:ea typeface="Calibri"/>
                <a:cs typeface="Arial" pitchFamily="34" charset="0"/>
              </a:rPr>
              <a:t>que </a:t>
            </a:r>
            <a:r>
              <a:rPr lang="pt-BR" sz="2400" kern="150" smtClean="0">
                <a:solidFill>
                  <a:srgbClr val="00000A"/>
                </a:solidFill>
                <a:latin typeface="Arial" pitchFamily="34" charset="0"/>
                <a:ea typeface="Calibri"/>
                <a:cs typeface="Arial" pitchFamily="34" charset="0"/>
              </a:rPr>
              <a:t>o </a:t>
            </a:r>
            <a:r>
              <a:rPr lang="pt-BR" sz="2400" kern="150" dirty="0">
                <a:solidFill>
                  <a:srgbClr val="00000A"/>
                </a:solidFill>
                <a:latin typeface="Arial" pitchFamily="34" charset="0"/>
                <a:ea typeface="Calibri"/>
                <a:cs typeface="Arial" pitchFamily="34" charset="0"/>
              </a:rPr>
              <a:t>que não for fiel nas riquezas injustas não receberá as </a:t>
            </a:r>
            <a:r>
              <a:rPr lang="pt-BR" sz="2400" kern="150" dirty="0" smtClean="0">
                <a:solidFill>
                  <a:srgbClr val="00000A"/>
                </a:solidFill>
                <a:latin typeface="Arial" pitchFamily="34" charset="0"/>
                <a:ea typeface="Calibri"/>
                <a:cs typeface="Arial" pitchFamily="34" charset="0"/>
              </a:rPr>
              <a:t>verdadeiras e o </a:t>
            </a:r>
            <a:r>
              <a:rPr lang="pt-BR" sz="2400" kern="150" dirty="0">
                <a:solidFill>
                  <a:srgbClr val="00000A"/>
                </a:solidFill>
                <a:latin typeface="Arial" pitchFamily="34" charset="0"/>
                <a:ea typeface="Calibri"/>
                <a:cs typeface="Arial" pitchFamily="34" charset="0"/>
              </a:rPr>
              <a:t>que é elogiado no mordomo é a sua prudência, não </a:t>
            </a:r>
            <a:r>
              <a:rPr lang="pt-BR" sz="2400" kern="150" dirty="0" smtClean="0">
                <a:solidFill>
                  <a:srgbClr val="00000A"/>
                </a:solidFill>
                <a:latin typeface="Arial" pitchFamily="34" charset="0"/>
                <a:ea typeface="Calibri"/>
                <a:cs typeface="Arial" pitchFamily="34" charset="0"/>
              </a:rPr>
              <a:t>a sua </a:t>
            </a:r>
            <a:r>
              <a:rPr lang="pt-BR" sz="2400" kern="150" dirty="0">
                <a:solidFill>
                  <a:srgbClr val="00000A"/>
                </a:solidFill>
                <a:latin typeface="Arial" pitchFamily="34" charset="0"/>
                <a:ea typeface="Calibri"/>
                <a:cs typeface="Arial" pitchFamily="34" charset="0"/>
              </a:rPr>
              <a:t>desonestidade</a:t>
            </a:r>
            <a:r>
              <a:rPr lang="pt-BR" sz="2400" kern="150">
                <a:solidFill>
                  <a:srgbClr val="00000A"/>
                </a:solidFill>
                <a:latin typeface="Arial" pitchFamily="34" charset="0"/>
                <a:ea typeface="Calibri"/>
                <a:cs typeface="Arial" pitchFamily="34" charset="0"/>
              </a:rPr>
              <a:t>. </a:t>
            </a:r>
            <a:r>
              <a:rPr lang="pt-BR" sz="2400" kern="150" smtClean="0">
                <a:solidFill>
                  <a:srgbClr val="00000A"/>
                </a:solidFill>
                <a:latin typeface="Arial" pitchFamily="34" charset="0"/>
                <a:ea typeface="Calibri"/>
                <a:cs typeface="Arial" pitchFamily="34" charset="0"/>
              </a:rPr>
              <a:t>   (</a:t>
            </a:r>
            <a:r>
              <a:rPr lang="pt-BR" sz="2400" kern="150" dirty="0" smtClean="0">
                <a:solidFill>
                  <a:srgbClr val="0000CC"/>
                </a:solidFill>
                <a:latin typeface="Arial" pitchFamily="34" charset="0"/>
                <a:ea typeface="Calibri"/>
                <a:cs typeface="Arial" pitchFamily="34" charset="0"/>
              </a:rPr>
              <a:t>At 4.34-35; </a:t>
            </a:r>
            <a:r>
              <a:rPr lang="pt-BR" sz="2400" kern="150" dirty="0">
                <a:solidFill>
                  <a:srgbClr val="0000CC"/>
                </a:solidFill>
                <a:latin typeface="Arial" pitchFamily="34" charset="0"/>
                <a:ea typeface="Calibri"/>
                <a:cs typeface="Arial" pitchFamily="34" charset="0"/>
              </a:rPr>
              <a:t>At 10.1-2</a:t>
            </a:r>
            <a:r>
              <a:rPr lang="pt-BR" sz="2400" kern="150" dirty="0">
                <a:solidFill>
                  <a:srgbClr val="00000A"/>
                </a:solidFill>
                <a:latin typeface="Arial" pitchFamily="34" charset="0"/>
                <a:ea typeface="Calibri"/>
                <a:cs typeface="Arial" pitchFamily="34" charset="0"/>
              </a:rPr>
              <a:t>)</a:t>
            </a:r>
          </a:p>
          <a:p>
            <a:pPr marL="0" lvl="0" indent="0">
              <a:spcBef>
                <a:spcPct val="0"/>
              </a:spcBef>
              <a:buNone/>
              <a:defRPr/>
            </a:pPr>
            <a:endParaRPr lang="pt-BR" sz="2400" b="1" cap="small" dirty="0">
              <a:solidFill>
                <a:srgbClr val="006600"/>
              </a:solidFill>
              <a:latin typeface="Arial" pitchFamily="34" charset="0"/>
              <a:cs typeface="Arial" pitchFamily="34" charset="0"/>
            </a:endParaRPr>
          </a:p>
        </p:txBody>
      </p:sp>
    </p:spTree>
    <p:extLst>
      <p:ext uri="{BB962C8B-B14F-4D97-AF65-F5344CB8AC3E}">
        <p14:creationId xmlns:p14="http://schemas.microsoft.com/office/powerpoint/2010/main" val="5458887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dirty="0" smtClean="0">
                <a:solidFill>
                  <a:srgbClr val="00B0F0"/>
                </a:solidFill>
                <a:latin typeface="Arial Black" pitchFamily="34" charset="0"/>
              </a:rPr>
              <a:t>PARÁBOLAS</a:t>
            </a:r>
            <a:endParaRPr lang="pt-BR" dirty="0">
              <a:solidFill>
                <a:srgbClr val="00B0F0"/>
              </a:solidFill>
              <a:latin typeface="Arial Black" pitchFamily="34" charset="0"/>
            </a:endParaRPr>
          </a:p>
        </p:txBody>
      </p:sp>
      <p:sp>
        <p:nvSpPr>
          <p:cNvPr id="3" name="Subtítulo 2"/>
          <p:cNvSpPr>
            <a:spLocks noGrp="1"/>
          </p:cNvSpPr>
          <p:nvPr>
            <p:ph type="subTitle" idx="1"/>
          </p:nvPr>
        </p:nvSpPr>
        <p:spPr>
          <a:xfrm>
            <a:off x="899592" y="3886200"/>
            <a:ext cx="7272808" cy="1752600"/>
          </a:xfrm>
        </p:spPr>
        <p:txBody>
          <a:bodyPr>
            <a:noAutofit/>
          </a:bodyPr>
          <a:lstStyle/>
          <a:p>
            <a:pPr marL="342900" lvl="0" indent="-342900" fontAlgn="base">
              <a:spcAft>
                <a:spcPct val="0"/>
              </a:spcAft>
              <a:defRPr/>
            </a:pPr>
            <a:r>
              <a:rPr lang="pt-BR" b="1" i="1" dirty="0">
                <a:solidFill>
                  <a:srgbClr val="00B050"/>
                </a:solidFill>
                <a:cs typeface="Arial" charset="0"/>
              </a:rPr>
              <a:t>LIÇÃO 13</a:t>
            </a:r>
            <a:r>
              <a:rPr lang="pt-BR" b="1" i="1" dirty="0" smtClean="0">
                <a:solidFill>
                  <a:srgbClr val="00B050"/>
                </a:solidFill>
                <a:cs typeface="Arial" charset="0"/>
              </a:rPr>
              <a:t>:   </a:t>
            </a:r>
            <a:r>
              <a:rPr lang="pt-BR" b="1" i="1" dirty="0">
                <a:solidFill>
                  <a:srgbClr val="00B050"/>
                </a:solidFill>
                <a:cs typeface="Arial" charset="0"/>
              </a:rPr>
              <a:t>AS PARÁBOLAS  DO RICO INSENSATO, DA FIGUEIRA ESTÉRIL E DO MORDOMO INFIEL</a:t>
            </a:r>
            <a:endParaRPr lang="pt-BR" dirty="0"/>
          </a:p>
        </p:txBody>
      </p:sp>
    </p:spTree>
    <p:extLst>
      <p:ext uri="{BB962C8B-B14F-4D97-AF65-F5344CB8AC3E}">
        <p14:creationId xmlns:p14="http://schemas.microsoft.com/office/powerpoint/2010/main" val="168695485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404664"/>
            <a:ext cx="8229600" cy="5721499"/>
          </a:xfrm>
        </p:spPr>
        <p:txBody>
          <a:bodyPr>
            <a:normAutofit fontScale="92500" lnSpcReduction="20000"/>
          </a:bodyPr>
          <a:lstStyle/>
          <a:p>
            <a:pPr marL="0" lvl="0" indent="0" algn="just" fontAlgn="base">
              <a:spcBef>
                <a:spcPct val="0"/>
              </a:spcBef>
              <a:spcAft>
                <a:spcPct val="0"/>
              </a:spcAft>
              <a:buNone/>
              <a:defRPr/>
            </a:pPr>
            <a:endParaRPr lang="pt-BR" dirty="0" smtClean="0">
              <a:solidFill>
                <a:prstClr val="black"/>
              </a:solidFill>
              <a:latin typeface="Arial" pitchFamily="34" charset="0"/>
              <a:cs typeface="Arial" pitchFamily="34" charset="0"/>
            </a:endParaRPr>
          </a:p>
          <a:p>
            <a:pPr marL="0" lvl="0" indent="0" algn="just" fontAlgn="base">
              <a:spcBef>
                <a:spcPct val="0"/>
              </a:spcBef>
              <a:spcAft>
                <a:spcPct val="0"/>
              </a:spcAft>
              <a:buNone/>
              <a:defRPr/>
            </a:pPr>
            <a:r>
              <a:rPr lang="da-DK" sz="3000" dirty="0" smtClean="0">
                <a:solidFill>
                  <a:srgbClr val="0000CC"/>
                </a:solidFill>
                <a:latin typeface="Arial" pitchFamily="34" charset="0"/>
                <a:cs typeface="Arial" pitchFamily="34" charset="0"/>
              </a:rPr>
              <a:t>At 4. </a:t>
            </a:r>
            <a:r>
              <a:rPr lang="pt-BR" sz="3000" dirty="0">
                <a:solidFill>
                  <a:srgbClr val="0000CC"/>
                </a:solidFill>
                <a:latin typeface="Arial" pitchFamily="34" charset="0"/>
                <a:cs typeface="Arial" pitchFamily="34" charset="0"/>
              </a:rPr>
              <a:t>34 </a:t>
            </a:r>
            <a:r>
              <a:rPr lang="pt-BR" sz="3000" dirty="0" smtClean="0">
                <a:solidFill>
                  <a:srgbClr val="0000CC"/>
                </a:solidFill>
                <a:latin typeface="Arial" pitchFamily="34" charset="0"/>
                <a:cs typeface="Arial" pitchFamily="34" charset="0"/>
              </a:rPr>
              <a:t>Não </a:t>
            </a:r>
            <a:r>
              <a:rPr lang="pt-BR" sz="3000" dirty="0">
                <a:solidFill>
                  <a:srgbClr val="0000CC"/>
                </a:solidFill>
                <a:latin typeface="Arial" pitchFamily="34" charset="0"/>
                <a:cs typeface="Arial" pitchFamily="34" charset="0"/>
              </a:rPr>
              <a:t>havia, pois</a:t>
            </a:r>
            <a:r>
              <a:rPr lang="pt-BR" sz="3000" dirty="0" smtClean="0">
                <a:solidFill>
                  <a:srgbClr val="0000CC"/>
                </a:solidFill>
                <a:latin typeface="Arial" pitchFamily="34" charset="0"/>
                <a:cs typeface="Arial" pitchFamily="34" charset="0"/>
              </a:rPr>
              <a:t>,  </a:t>
            </a:r>
            <a:r>
              <a:rPr lang="pt-BR" sz="3000" dirty="0">
                <a:solidFill>
                  <a:srgbClr val="0000CC"/>
                </a:solidFill>
                <a:latin typeface="Arial" pitchFamily="34" charset="0"/>
                <a:cs typeface="Arial" pitchFamily="34" charset="0"/>
              </a:rPr>
              <a:t>entre eles necessitado algum; porque todos os que possuíam herdades ou casas, vendendo-as, traziam o preço do que fora vendido e o depositavam aos pés dos apóstolos.</a:t>
            </a:r>
          </a:p>
          <a:p>
            <a:pPr marL="0" lvl="0" indent="0" algn="just" fontAlgn="base">
              <a:spcBef>
                <a:spcPct val="0"/>
              </a:spcBef>
              <a:spcAft>
                <a:spcPct val="0"/>
              </a:spcAft>
              <a:buNone/>
              <a:defRPr/>
            </a:pPr>
            <a:r>
              <a:rPr lang="pt-BR" sz="3000" dirty="0">
                <a:solidFill>
                  <a:srgbClr val="0000CC"/>
                </a:solidFill>
                <a:latin typeface="Arial" pitchFamily="34" charset="0"/>
                <a:cs typeface="Arial" pitchFamily="34" charset="0"/>
              </a:rPr>
              <a:t>35  E repartia-se a cada um, segundo a necessidade que cada um tinha.</a:t>
            </a:r>
            <a:endParaRPr lang="da-DK" sz="3000" dirty="0" smtClean="0">
              <a:solidFill>
                <a:srgbClr val="0000CC"/>
              </a:solidFill>
              <a:latin typeface="Arial" pitchFamily="34" charset="0"/>
              <a:cs typeface="Arial" pitchFamily="34" charset="0"/>
            </a:endParaRPr>
          </a:p>
          <a:p>
            <a:pPr marL="0" lvl="0" indent="0" algn="just" fontAlgn="base">
              <a:spcBef>
                <a:spcPct val="0"/>
              </a:spcBef>
              <a:spcAft>
                <a:spcPct val="0"/>
              </a:spcAft>
              <a:buNone/>
              <a:defRPr/>
            </a:pPr>
            <a:endParaRPr lang="da-DK" dirty="0">
              <a:solidFill>
                <a:srgbClr val="0000CC"/>
              </a:solidFill>
              <a:latin typeface="Arial" pitchFamily="34" charset="0"/>
              <a:cs typeface="Arial" pitchFamily="34" charset="0"/>
            </a:endParaRPr>
          </a:p>
          <a:p>
            <a:pPr marL="0" lvl="0" indent="0" algn="just" fontAlgn="base">
              <a:spcBef>
                <a:spcPct val="0"/>
              </a:spcBef>
              <a:spcAft>
                <a:spcPct val="0"/>
              </a:spcAft>
              <a:buNone/>
              <a:defRPr/>
            </a:pPr>
            <a:r>
              <a:rPr lang="da-DK" dirty="0" smtClean="0">
                <a:solidFill>
                  <a:srgbClr val="7030A0"/>
                </a:solidFill>
                <a:latin typeface="Arial" pitchFamily="34" charset="0"/>
                <a:cs typeface="Arial" pitchFamily="34" charset="0"/>
              </a:rPr>
              <a:t>At </a:t>
            </a:r>
            <a:r>
              <a:rPr lang="da-DK" dirty="0">
                <a:solidFill>
                  <a:srgbClr val="7030A0"/>
                </a:solidFill>
                <a:latin typeface="Arial" pitchFamily="34" charset="0"/>
                <a:cs typeface="Arial" pitchFamily="34" charset="0"/>
              </a:rPr>
              <a:t>10</a:t>
            </a:r>
            <a:r>
              <a:rPr lang="da-DK" dirty="0" smtClean="0">
                <a:solidFill>
                  <a:srgbClr val="7030A0"/>
                </a:solidFill>
                <a:latin typeface="Arial" pitchFamily="34" charset="0"/>
                <a:cs typeface="Arial" pitchFamily="34" charset="0"/>
              </a:rPr>
              <a:t>. </a:t>
            </a:r>
            <a:r>
              <a:rPr lang="pt-BR" dirty="0">
                <a:solidFill>
                  <a:srgbClr val="7030A0"/>
                </a:solidFill>
                <a:latin typeface="Arial" pitchFamily="34" charset="0"/>
                <a:cs typeface="Arial" pitchFamily="34" charset="0"/>
              </a:rPr>
              <a:t>1 </a:t>
            </a:r>
            <a:r>
              <a:rPr lang="pt-BR" dirty="0" smtClean="0">
                <a:solidFill>
                  <a:srgbClr val="7030A0"/>
                </a:solidFill>
                <a:latin typeface="Arial" pitchFamily="34" charset="0"/>
                <a:cs typeface="Arial" pitchFamily="34" charset="0"/>
              </a:rPr>
              <a:t> </a:t>
            </a:r>
            <a:r>
              <a:rPr lang="pt-BR" dirty="0">
                <a:solidFill>
                  <a:srgbClr val="7030A0"/>
                </a:solidFill>
                <a:latin typeface="Arial" pitchFamily="34" charset="0"/>
                <a:cs typeface="Arial" pitchFamily="34" charset="0"/>
              </a:rPr>
              <a:t>E havia em </a:t>
            </a:r>
            <a:r>
              <a:rPr lang="pt-BR" dirty="0" err="1">
                <a:solidFill>
                  <a:srgbClr val="7030A0"/>
                </a:solidFill>
                <a:latin typeface="Arial" pitchFamily="34" charset="0"/>
                <a:cs typeface="Arial" pitchFamily="34" charset="0"/>
              </a:rPr>
              <a:t>Cesaréia</a:t>
            </a:r>
            <a:r>
              <a:rPr lang="pt-BR" dirty="0">
                <a:solidFill>
                  <a:srgbClr val="7030A0"/>
                </a:solidFill>
                <a:latin typeface="Arial" pitchFamily="34" charset="0"/>
                <a:cs typeface="Arial" pitchFamily="34" charset="0"/>
              </a:rPr>
              <a:t> um varão por nome Cornélio, centurião da coorte chamada Italiana,</a:t>
            </a:r>
          </a:p>
          <a:p>
            <a:pPr marL="0" lvl="0" indent="0" algn="just" fontAlgn="base">
              <a:spcBef>
                <a:spcPct val="0"/>
              </a:spcBef>
              <a:spcAft>
                <a:spcPct val="0"/>
              </a:spcAft>
              <a:buNone/>
              <a:defRPr/>
            </a:pPr>
            <a:r>
              <a:rPr lang="pt-BR" dirty="0">
                <a:solidFill>
                  <a:srgbClr val="7030A0"/>
                </a:solidFill>
                <a:latin typeface="Arial" pitchFamily="34" charset="0"/>
                <a:cs typeface="Arial" pitchFamily="34" charset="0"/>
              </a:rPr>
              <a:t>2  piedoso e temente a Deus, com toda a sua casa, o qual fazia muitas esmolas ao povo e, de contínuo, orava a Deus.</a:t>
            </a:r>
            <a:endParaRPr lang="pt-BR" dirty="0" smtClean="0">
              <a:solidFill>
                <a:srgbClr val="7030A0"/>
              </a:solidFill>
              <a:latin typeface="Arial" pitchFamily="34" charset="0"/>
              <a:cs typeface="Arial" pitchFamily="34" charset="0"/>
            </a:endParaRPr>
          </a:p>
        </p:txBody>
      </p:sp>
    </p:spTree>
    <p:extLst>
      <p:ext uri="{BB962C8B-B14F-4D97-AF65-F5344CB8AC3E}">
        <p14:creationId xmlns:p14="http://schemas.microsoft.com/office/powerpoint/2010/main" val="40306075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210146"/>
          </a:xfrm>
        </p:spPr>
        <p:txBody>
          <a:bodyPr>
            <a:normAutofit fontScale="90000"/>
          </a:bodyPr>
          <a:lstStyle/>
          <a:p>
            <a:pPr marL="342900" lvl="0" indent="-342900" fontAlgn="base">
              <a:spcBef>
                <a:spcPct val="20000"/>
              </a:spcBef>
              <a:spcAft>
                <a:spcPct val="0"/>
              </a:spcAft>
              <a:defRPr/>
            </a:pPr>
            <a:r>
              <a:rPr lang="pt-BR" sz="3100" dirty="0">
                <a:solidFill>
                  <a:srgbClr val="00B0F0"/>
                </a:solidFill>
                <a:latin typeface="Arial Black" pitchFamily="34" charset="0"/>
              </a:rPr>
              <a:t>PARÁBOLAS</a:t>
            </a:r>
            <a:br>
              <a:rPr lang="pt-BR" sz="3100" dirty="0">
                <a:solidFill>
                  <a:srgbClr val="00B0F0"/>
                </a:solidFill>
                <a:latin typeface="Arial Black" pitchFamily="34" charset="0"/>
              </a:rPr>
            </a:br>
            <a:r>
              <a:rPr lang="pt-BR" sz="3100" b="1" i="1" dirty="0">
                <a:solidFill>
                  <a:srgbClr val="00B050"/>
                </a:solidFill>
                <a:cs typeface="Arial" charset="0"/>
              </a:rPr>
              <a:t>LIÇÃO 13:   AS PARÁBOLAS  DO RICO INSENSATO, DA FIGUEIRA ESTÉRIL E DO MORDOMO INFIEL</a:t>
            </a:r>
            <a:endParaRPr lang="pt-BR" sz="3100" dirty="0"/>
          </a:p>
        </p:txBody>
      </p:sp>
      <p:sp>
        <p:nvSpPr>
          <p:cNvPr id="3" name="Espaço Reservado para Conteúdo 2"/>
          <p:cNvSpPr>
            <a:spLocks noGrp="1"/>
          </p:cNvSpPr>
          <p:nvPr>
            <p:ph idx="1"/>
          </p:nvPr>
        </p:nvSpPr>
        <p:spPr>
          <a:xfrm>
            <a:off x="611560" y="1556792"/>
            <a:ext cx="8064896" cy="4381947"/>
          </a:xfrm>
        </p:spPr>
        <p:txBody>
          <a:bodyPr>
            <a:normAutofit fontScale="92500" lnSpcReduction="20000"/>
          </a:bodyPr>
          <a:lstStyle/>
          <a:p>
            <a:endParaRPr lang="pt-BR" dirty="0" smtClean="0"/>
          </a:p>
          <a:p>
            <a:endParaRPr lang="pt-BR" dirty="0"/>
          </a:p>
          <a:p>
            <a:pPr marL="0" lvl="0" indent="0">
              <a:spcBef>
                <a:spcPct val="0"/>
              </a:spcBef>
              <a:buNone/>
              <a:defRPr/>
            </a:pPr>
            <a:r>
              <a:rPr lang="pt-BR" dirty="0" smtClean="0">
                <a:solidFill>
                  <a:srgbClr val="7030A0"/>
                </a:solidFill>
                <a:latin typeface="Arial" pitchFamily="34" charset="0"/>
                <a:cs typeface="Arial" pitchFamily="34" charset="0"/>
              </a:rPr>
              <a:t>	</a:t>
            </a:r>
            <a:r>
              <a:rPr lang="pt-BR" sz="3500" b="1" dirty="0">
                <a:solidFill>
                  <a:srgbClr val="006600"/>
                </a:solidFill>
              </a:rPr>
              <a:t>- Introdução</a:t>
            </a:r>
          </a:p>
          <a:p>
            <a:pPr marL="0" lvl="0" indent="0">
              <a:spcBef>
                <a:spcPct val="0"/>
              </a:spcBef>
              <a:buNone/>
              <a:defRPr/>
            </a:pPr>
            <a:endParaRPr lang="pt-BR" sz="1000" b="1" dirty="0">
              <a:solidFill>
                <a:srgbClr val="006600"/>
              </a:solidFill>
              <a:cs typeface="Arial" pitchFamily="34" charset="0"/>
            </a:endParaRPr>
          </a:p>
          <a:p>
            <a:pPr marL="0" indent="0">
              <a:buNone/>
            </a:pPr>
            <a:r>
              <a:rPr lang="pt-BR" sz="2800" b="1" dirty="0">
                <a:solidFill>
                  <a:srgbClr val="006600"/>
                </a:solidFill>
              </a:rPr>
              <a:t>I –  A LOUCURA DA </a:t>
            </a:r>
            <a:r>
              <a:rPr lang="pt-BR" sz="2800" b="1" dirty="0" smtClean="0">
                <a:solidFill>
                  <a:srgbClr val="006600"/>
                </a:solidFill>
              </a:rPr>
              <a:t>AVAREZA  	</a:t>
            </a:r>
            <a:r>
              <a:rPr lang="pt-BR" sz="2600" b="1" dirty="0" smtClean="0">
                <a:solidFill>
                  <a:srgbClr val="006600"/>
                </a:solidFill>
              </a:rPr>
              <a:t>(</a:t>
            </a:r>
            <a:r>
              <a:rPr lang="pt-BR" sz="2600" b="1" dirty="0" err="1" smtClean="0">
                <a:solidFill>
                  <a:srgbClr val="006600"/>
                </a:solidFill>
              </a:rPr>
              <a:t>Lc</a:t>
            </a:r>
            <a:r>
              <a:rPr lang="pt-BR" sz="2600" b="1" dirty="0" smtClean="0">
                <a:solidFill>
                  <a:srgbClr val="006600"/>
                </a:solidFill>
              </a:rPr>
              <a:t> 12. 15-21)</a:t>
            </a:r>
          </a:p>
          <a:p>
            <a:pPr marL="0" indent="0">
              <a:buNone/>
            </a:pPr>
            <a:endParaRPr lang="pt-BR" sz="1100" dirty="0">
              <a:solidFill>
                <a:srgbClr val="006600"/>
              </a:solidFill>
            </a:endParaRPr>
          </a:p>
          <a:p>
            <a:pPr marL="0" lvl="0" indent="0">
              <a:spcBef>
                <a:spcPct val="0"/>
              </a:spcBef>
              <a:buNone/>
              <a:defRPr/>
            </a:pPr>
            <a:r>
              <a:rPr lang="pt-BR" sz="2700" b="1" dirty="0">
                <a:solidFill>
                  <a:srgbClr val="006600"/>
                </a:solidFill>
              </a:rPr>
              <a:t>II –  PRODUZIR FRUTOS DIGNOS DE </a:t>
            </a:r>
            <a:r>
              <a:rPr lang="pt-BR" sz="2700" b="1" dirty="0" smtClean="0">
                <a:solidFill>
                  <a:srgbClr val="006600"/>
                </a:solidFill>
              </a:rPr>
              <a:t>ARREPENDIMENTO</a:t>
            </a:r>
          </a:p>
          <a:p>
            <a:pPr marL="0" indent="0">
              <a:spcBef>
                <a:spcPct val="0"/>
              </a:spcBef>
              <a:buNone/>
              <a:defRPr/>
            </a:pPr>
            <a:r>
              <a:rPr lang="pt-BR" sz="2700" b="1" dirty="0">
                <a:solidFill>
                  <a:srgbClr val="006600"/>
                </a:solidFill>
              </a:rPr>
              <a:t>	</a:t>
            </a:r>
            <a:r>
              <a:rPr lang="pt-BR" sz="2700" b="1" dirty="0" smtClean="0">
                <a:solidFill>
                  <a:srgbClr val="006600"/>
                </a:solidFill>
              </a:rPr>
              <a:t>				</a:t>
            </a:r>
            <a:r>
              <a:rPr lang="pt-BR" sz="2600" b="1" dirty="0">
                <a:solidFill>
                  <a:srgbClr val="006600"/>
                </a:solidFill>
              </a:rPr>
              <a:t>(</a:t>
            </a:r>
            <a:r>
              <a:rPr lang="pt-BR" sz="2600" b="1" dirty="0" err="1">
                <a:solidFill>
                  <a:srgbClr val="006600"/>
                </a:solidFill>
              </a:rPr>
              <a:t>Lc</a:t>
            </a:r>
            <a:r>
              <a:rPr lang="pt-BR" sz="2600" b="1" dirty="0">
                <a:solidFill>
                  <a:srgbClr val="006600"/>
                </a:solidFill>
              </a:rPr>
              <a:t> </a:t>
            </a:r>
            <a:r>
              <a:rPr lang="pt-BR" sz="2600" b="1" dirty="0" smtClean="0">
                <a:solidFill>
                  <a:srgbClr val="006600"/>
                </a:solidFill>
              </a:rPr>
              <a:t>13. 6-9) </a:t>
            </a:r>
          </a:p>
          <a:p>
            <a:pPr marL="0" lvl="0" indent="0">
              <a:spcBef>
                <a:spcPct val="0"/>
              </a:spcBef>
              <a:buNone/>
              <a:defRPr/>
            </a:pPr>
            <a:endParaRPr lang="pt-BR" sz="1100" b="1" cap="small" dirty="0">
              <a:solidFill>
                <a:srgbClr val="006600"/>
              </a:solidFill>
              <a:cs typeface="Arial" charset="0"/>
            </a:endParaRPr>
          </a:p>
          <a:p>
            <a:pPr marL="0" lvl="0" indent="0">
              <a:spcBef>
                <a:spcPct val="0"/>
              </a:spcBef>
              <a:buNone/>
              <a:defRPr/>
            </a:pPr>
            <a:r>
              <a:rPr lang="pt-BR" sz="2800" b="1" cap="small" dirty="0">
                <a:solidFill>
                  <a:srgbClr val="006600"/>
                </a:solidFill>
                <a:cs typeface="Arial" charset="0"/>
              </a:rPr>
              <a:t>III –  FIÉIS NAS RIQUEZAS DA INJUSTIÇA</a:t>
            </a:r>
            <a:r>
              <a:rPr lang="pt-BR" sz="2800" dirty="0">
                <a:solidFill>
                  <a:srgbClr val="006600"/>
                </a:solidFill>
                <a:cs typeface="Arial" pitchFamily="34" charset="0"/>
              </a:rPr>
              <a:t>	</a:t>
            </a:r>
            <a:endParaRPr lang="pt-BR" sz="2800" dirty="0" smtClean="0">
              <a:solidFill>
                <a:srgbClr val="006600"/>
              </a:solidFill>
              <a:cs typeface="Arial" pitchFamily="34" charset="0"/>
            </a:endParaRPr>
          </a:p>
          <a:p>
            <a:pPr marL="0" indent="0">
              <a:spcBef>
                <a:spcPct val="0"/>
              </a:spcBef>
              <a:buNone/>
              <a:defRPr/>
            </a:pPr>
            <a:r>
              <a:rPr lang="pt-BR" sz="2800" dirty="0">
                <a:solidFill>
                  <a:srgbClr val="006600"/>
                </a:solidFill>
                <a:cs typeface="Arial" pitchFamily="34" charset="0"/>
              </a:rPr>
              <a:t>	</a:t>
            </a:r>
            <a:r>
              <a:rPr lang="pt-BR" sz="2800" dirty="0" smtClean="0">
                <a:solidFill>
                  <a:srgbClr val="006600"/>
                </a:solidFill>
                <a:cs typeface="Arial" pitchFamily="34" charset="0"/>
              </a:rPr>
              <a:t>				</a:t>
            </a:r>
            <a:r>
              <a:rPr lang="pt-BR" sz="2600" b="1" dirty="0">
                <a:solidFill>
                  <a:srgbClr val="006600"/>
                </a:solidFill>
              </a:rPr>
              <a:t>(</a:t>
            </a:r>
            <a:r>
              <a:rPr lang="pt-BR" sz="2600" b="1" dirty="0" err="1">
                <a:solidFill>
                  <a:srgbClr val="006600"/>
                </a:solidFill>
              </a:rPr>
              <a:t>Lc</a:t>
            </a:r>
            <a:r>
              <a:rPr lang="pt-BR" sz="2600" b="1" dirty="0">
                <a:solidFill>
                  <a:srgbClr val="006600"/>
                </a:solidFill>
              </a:rPr>
              <a:t> </a:t>
            </a:r>
            <a:r>
              <a:rPr lang="pt-BR" sz="2600" b="1" dirty="0" smtClean="0">
                <a:solidFill>
                  <a:srgbClr val="006600"/>
                </a:solidFill>
              </a:rPr>
              <a:t>16. 1-9)</a:t>
            </a:r>
            <a:endParaRPr lang="pt-BR" sz="2600" b="1" dirty="0">
              <a:solidFill>
                <a:srgbClr val="006600"/>
              </a:solidFill>
            </a:endParaRPr>
          </a:p>
          <a:p>
            <a:pPr marL="0" lvl="0" indent="0">
              <a:spcBef>
                <a:spcPct val="0"/>
              </a:spcBef>
              <a:buNone/>
              <a:defRPr/>
            </a:pPr>
            <a:endParaRPr lang="pt-BR" sz="2600" dirty="0">
              <a:solidFill>
                <a:srgbClr val="006600"/>
              </a:solidFill>
              <a:cs typeface="Arial" pitchFamily="34" charset="0"/>
            </a:endParaRPr>
          </a:p>
          <a:p>
            <a:pPr marL="0" lvl="0" indent="0">
              <a:spcBef>
                <a:spcPct val="0"/>
              </a:spcBef>
              <a:buNone/>
              <a:defRPr/>
            </a:pPr>
            <a:r>
              <a:rPr lang="pt-BR" sz="2800" dirty="0">
                <a:solidFill>
                  <a:srgbClr val="006600"/>
                </a:solidFill>
                <a:cs typeface="Arial" pitchFamily="34" charset="0"/>
              </a:rPr>
              <a:t>	</a:t>
            </a:r>
            <a:r>
              <a:rPr lang="pt-BR" sz="3900" b="1" dirty="0">
                <a:solidFill>
                  <a:srgbClr val="006600"/>
                </a:solidFill>
              </a:rPr>
              <a:t>- </a:t>
            </a:r>
            <a:r>
              <a:rPr lang="pt-BR" sz="4800" b="1" dirty="0">
                <a:solidFill>
                  <a:srgbClr val="FF0000"/>
                </a:solidFill>
              </a:rPr>
              <a:t>Conclusão</a:t>
            </a:r>
          </a:p>
        </p:txBody>
      </p:sp>
    </p:spTree>
    <p:extLst>
      <p:ext uri="{BB962C8B-B14F-4D97-AF65-F5344CB8AC3E}">
        <p14:creationId xmlns:p14="http://schemas.microsoft.com/office/powerpoint/2010/main" val="133854044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210146"/>
          </a:xfrm>
        </p:spPr>
        <p:txBody>
          <a:bodyPr>
            <a:normAutofit fontScale="90000"/>
          </a:bodyPr>
          <a:lstStyle/>
          <a:p>
            <a:pPr marL="342900" lvl="0" indent="-342900" fontAlgn="base">
              <a:spcBef>
                <a:spcPct val="20000"/>
              </a:spcBef>
              <a:spcAft>
                <a:spcPct val="0"/>
              </a:spcAft>
              <a:defRPr/>
            </a:pPr>
            <a:r>
              <a:rPr lang="pt-BR" sz="3600" dirty="0">
                <a:solidFill>
                  <a:srgbClr val="00B0F0"/>
                </a:solidFill>
                <a:latin typeface="Arial Black" pitchFamily="34" charset="0"/>
              </a:rPr>
              <a:t>PARÁBOLAS</a:t>
            </a:r>
            <a:br>
              <a:rPr lang="pt-BR" sz="3600" dirty="0">
                <a:solidFill>
                  <a:srgbClr val="00B0F0"/>
                </a:solidFill>
                <a:latin typeface="Arial Black" pitchFamily="34" charset="0"/>
              </a:rPr>
            </a:br>
            <a:r>
              <a:rPr lang="pt-BR" sz="3100" b="1" i="1" dirty="0">
                <a:solidFill>
                  <a:srgbClr val="00B050"/>
                </a:solidFill>
                <a:cs typeface="Arial" charset="0"/>
              </a:rPr>
              <a:t>LIÇÃO 13:   AS PARÁBOLAS  DO RICO INSENSATO, DA FIGUEIRA ESTÉRIL E DO MORDOMO INFIEL</a:t>
            </a:r>
            <a:endParaRPr lang="pt-BR" sz="3200" dirty="0"/>
          </a:p>
        </p:txBody>
      </p:sp>
      <p:sp>
        <p:nvSpPr>
          <p:cNvPr id="3" name="Espaço Reservado para Conteúdo 2"/>
          <p:cNvSpPr>
            <a:spLocks noGrp="1"/>
          </p:cNvSpPr>
          <p:nvPr>
            <p:ph idx="1"/>
          </p:nvPr>
        </p:nvSpPr>
        <p:spPr>
          <a:xfrm>
            <a:off x="467544" y="1772816"/>
            <a:ext cx="8229600" cy="4608512"/>
          </a:xfrm>
        </p:spPr>
        <p:txBody>
          <a:bodyPr>
            <a:normAutofit fontScale="92500" lnSpcReduction="10000"/>
          </a:bodyPr>
          <a:lstStyle/>
          <a:p>
            <a:pPr marL="0" indent="0">
              <a:buNone/>
            </a:pPr>
            <a:r>
              <a:rPr lang="pt-BR" sz="4400" b="1" dirty="0" smtClean="0">
                <a:solidFill>
                  <a:srgbClr val="006600"/>
                </a:solidFill>
              </a:rPr>
              <a:t>   </a:t>
            </a:r>
            <a:r>
              <a:rPr lang="pt-BR" sz="3600" b="1" dirty="0" smtClean="0">
                <a:solidFill>
                  <a:srgbClr val="006600"/>
                </a:solidFill>
              </a:rPr>
              <a:t>Conclusão					</a:t>
            </a:r>
            <a:r>
              <a:rPr lang="pt-BR" sz="2200" b="1" dirty="0" smtClean="0">
                <a:solidFill>
                  <a:srgbClr val="006600"/>
                </a:solidFill>
              </a:rPr>
              <a:t>         1</a:t>
            </a:r>
            <a:r>
              <a:rPr lang="pt-BR" sz="3600" b="1" dirty="0" smtClean="0">
                <a:solidFill>
                  <a:srgbClr val="006600"/>
                </a:solidFill>
              </a:rPr>
              <a:t>	</a:t>
            </a:r>
          </a:p>
          <a:p>
            <a:pPr marL="0" indent="0">
              <a:buNone/>
            </a:pPr>
            <a:endParaRPr lang="pt-BR" sz="1100" b="1" dirty="0">
              <a:solidFill>
                <a:srgbClr val="006600"/>
              </a:solidFill>
              <a:latin typeface="Arial" pitchFamily="34" charset="0"/>
              <a:cs typeface="Arial" pitchFamily="34" charset="0"/>
            </a:endParaRPr>
          </a:p>
          <a:p>
            <a:pPr marL="0" indent="0" algn="just">
              <a:buNone/>
            </a:pPr>
            <a:r>
              <a:rPr lang="pt-BR" sz="2800" b="1" dirty="0" smtClean="0">
                <a:solidFill>
                  <a:srgbClr val="006600"/>
                </a:solidFill>
                <a:latin typeface="Arial" pitchFamily="34" charset="0"/>
                <a:cs typeface="Arial" pitchFamily="34" charset="0"/>
              </a:rPr>
              <a:t>	</a:t>
            </a:r>
            <a:r>
              <a:rPr lang="pt-BR" sz="2800" dirty="0">
                <a:latin typeface="Arial" pitchFamily="34" charset="0"/>
                <a:cs typeface="Arial" pitchFamily="34" charset="0"/>
              </a:rPr>
              <a:t>Encerrando o nosso estudo das parábolas, vimos o ensino de Jesus sobre  o cuidado com as riquezas e a loucura que é a avareza; a necessidade dos que estão plantados na casa do Senhor serem frutíferos e o uso adequado dos bens colocados sob a nossa administração. Como verdadeiros mordomos do Senhor, vamos usar com sabedoria todos os dons que Ele </a:t>
            </a:r>
            <a:r>
              <a:rPr lang="pt-BR" sz="2800" dirty="0" smtClean="0">
                <a:latin typeface="Arial" pitchFamily="34" charset="0"/>
                <a:cs typeface="Arial" pitchFamily="34" charset="0"/>
              </a:rPr>
              <a:t>nos </a:t>
            </a:r>
            <a:r>
              <a:rPr lang="pt-BR" sz="2800" dirty="0">
                <a:latin typeface="Arial" pitchFamily="34" charset="0"/>
                <a:cs typeface="Arial" pitchFamily="34" charset="0"/>
              </a:rPr>
              <a:t>tem </a:t>
            </a:r>
            <a:r>
              <a:rPr lang="pt-BR" sz="2800" dirty="0" smtClean="0">
                <a:latin typeface="Arial" pitchFamily="34" charset="0"/>
                <a:cs typeface="Arial" pitchFamily="34" charset="0"/>
              </a:rPr>
              <a:t>concedido, </a:t>
            </a:r>
            <a:r>
              <a:rPr lang="pt-BR" sz="2800" dirty="0">
                <a:latin typeface="Arial" pitchFamily="34" charset="0"/>
                <a:cs typeface="Arial" pitchFamily="34" charset="0"/>
              </a:rPr>
              <a:t>com certeza havemos de prestar contas da nossa mordomia. Coloquemos pois em prática a Palavra de Deus.</a:t>
            </a:r>
            <a:endParaRPr lang="pt-BR" sz="4900" dirty="0">
              <a:cs typeface="Arial" pitchFamily="34" charset="0"/>
            </a:endParaRPr>
          </a:p>
        </p:txBody>
      </p:sp>
    </p:spTree>
    <p:extLst>
      <p:ext uri="{BB962C8B-B14F-4D97-AF65-F5344CB8AC3E}">
        <p14:creationId xmlns:p14="http://schemas.microsoft.com/office/powerpoint/2010/main" val="270317758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210146"/>
          </a:xfrm>
        </p:spPr>
        <p:txBody>
          <a:bodyPr>
            <a:normAutofit fontScale="90000"/>
          </a:bodyPr>
          <a:lstStyle/>
          <a:p>
            <a:pPr marL="342900" lvl="0" indent="-342900" fontAlgn="base">
              <a:spcBef>
                <a:spcPct val="20000"/>
              </a:spcBef>
              <a:spcAft>
                <a:spcPct val="0"/>
              </a:spcAft>
              <a:defRPr/>
            </a:pPr>
            <a:r>
              <a:rPr lang="pt-BR" sz="3600" dirty="0">
                <a:solidFill>
                  <a:srgbClr val="00B0F0"/>
                </a:solidFill>
                <a:latin typeface="Arial Black" pitchFamily="34" charset="0"/>
              </a:rPr>
              <a:t>PARÁBOLAS</a:t>
            </a:r>
            <a:br>
              <a:rPr lang="pt-BR" sz="3600" dirty="0">
                <a:solidFill>
                  <a:srgbClr val="00B0F0"/>
                </a:solidFill>
                <a:latin typeface="Arial Black" pitchFamily="34" charset="0"/>
              </a:rPr>
            </a:br>
            <a:r>
              <a:rPr lang="pt-BR" sz="3100" b="1" i="1" dirty="0">
                <a:solidFill>
                  <a:srgbClr val="00B050"/>
                </a:solidFill>
                <a:cs typeface="Arial" charset="0"/>
              </a:rPr>
              <a:t>LIÇÃO 13:   AS PARÁBOLAS  DO RICO INSENSATO, DA FIGUEIRA ESTÉRIL E DO MORDOMO INFIEL</a:t>
            </a:r>
            <a:endParaRPr lang="pt-BR" sz="3200" dirty="0"/>
          </a:p>
        </p:txBody>
      </p:sp>
      <p:sp>
        <p:nvSpPr>
          <p:cNvPr id="3" name="Espaço Reservado para Conteúdo 2"/>
          <p:cNvSpPr>
            <a:spLocks noGrp="1"/>
          </p:cNvSpPr>
          <p:nvPr>
            <p:ph idx="1"/>
          </p:nvPr>
        </p:nvSpPr>
        <p:spPr>
          <a:xfrm>
            <a:off x="467544" y="1772816"/>
            <a:ext cx="8229600" cy="4608512"/>
          </a:xfrm>
        </p:spPr>
        <p:txBody>
          <a:bodyPr>
            <a:normAutofit/>
          </a:bodyPr>
          <a:lstStyle/>
          <a:p>
            <a:pPr marL="0" indent="0">
              <a:buNone/>
            </a:pPr>
            <a:r>
              <a:rPr lang="pt-BR" sz="4400" b="1" dirty="0" smtClean="0">
                <a:solidFill>
                  <a:srgbClr val="006600"/>
                </a:solidFill>
              </a:rPr>
              <a:t>   </a:t>
            </a:r>
            <a:r>
              <a:rPr lang="pt-BR" sz="3600" b="1" dirty="0" smtClean="0">
                <a:solidFill>
                  <a:srgbClr val="006600"/>
                </a:solidFill>
              </a:rPr>
              <a:t>Conclusão					          </a:t>
            </a:r>
            <a:r>
              <a:rPr lang="pt-BR" sz="1800" b="1" dirty="0" smtClean="0">
                <a:solidFill>
                  <a:srgbClr val="006600"/>
                </a:solidFill>
              </a:rPr>
              <a:t>2	</a:t>
            </a:r>
            <a:endParaRPr lang="pt-BR" sz="1800" b="1" dirty="0">
              <a:solidFill>
                <a:srgbClr val="006600"/>
              </a:solidFill>
              <a:latin typeface="Arial" pitchFamily="34" charset="0"/>
              <a:cs typeface="Arial" pitchFamily="34" charset="0"/>
            </a:endParaRPr>
          </a:p>
          <a:p>
            <a:pPr marL="0" indent="0" algn="just">
              <a:buNone/>
            </a:pPr>
            <a:r>
              <a:rPr lang="pt-BR" sz="2800" b="1" dirty="0">
                <a:solidFill>
                  <a:srgbClr val="006600"/>
                </a:solidFill>
                <a:latin typeface="Arial" pitchFamily="34" charset="0"/>
                <a:cs typeface="Arial" pitchFamily="34" charset="0"/>
              </a:rPr>
              <a:t>	</a:t>
            </a:r>
            <a:r>
              <a:rPr lang="pt-BR" sz="2800" dirty="0" smtClean="0">
                <a:latin typeface="Arial" pitchFamily="34" charset="0"/>
                <a:cs typeface="Arial" pitchFamily="34" charset="0"/>
              </a:rPr>
              <a:t>Abordamos </a:t>
            </a:r>
            <a:r>
              <a:rPr lang="pt-BR" sz="2800" dirty="0">
                <a:latin typeface="Arial" pitchFamily="34" charset="0"/>
                <a:cs typeface="Arial" pitchFamily="34" charset="0"/>
              </a:rPr>
              <a:t>as principais parábolas, as demais devem ser estudadas a </a:t>
            </a:r>
            <a:r>
              <a:rPr lang="pt-BR" sz="2800" dirty="0" smtClean="0">
                <a:latin typeface="Arial" pitchFamily="34" charset="0"/>
                <a:cs typeface="Arial" pitchFamily="34" charset="0"/>
              </a:rPr>
              <a:t>parte, </a:t>
            </a:r>
            <a:r>
              <a:rPr lang="pt-BR" sz="2800" dirty="0">
                <a:latin typeface="Arial" pitchFamily="34" charset="0"/>
                <a:cs typeface="Arial" pitchFamily="34" charset="0"/>
              </a:rPr>
              <a:t>para isso, devemos utilizar os princípios básicos de buscar o assunto principal da narrativa, atentando para a verdade ilustrada, dar atenção ao contexto e não nos atermos demasiadamente aos detalhes da parábola.</a:t>
            </a:r>
          </a:p>
        </p:txBody>
      </p:sp>
    </p:spTree>
    <p:extLst>
      <p:ext uri="{BB962C8B-B14F-4D97-AF65-F5344CB8AC3E}">
        <p14:creationId xmlns:p14="http://schemas.microsoft.com/office/powerpoint/2010/main" val="363969854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210146"/>
          </a:xfrm>
        </p:spPr>
        <p:txBody>
          <a:bodyPr>
            <a:normAutofit fontScale="90000"/>
          </a:bodyPr>
          <a:lstStyle/>
          <a:p>
            <a:pPr marL="342900" lvl="0" indent="-342900" fontAlgn="base">
              <a:spcBef>
                <a:spcPct val="20000"/>
              </a:spcBef>
              <a:spcAft>
                <a:spcPct val="0"/>
              </a:spcAft>
              <a:defRPr/>
            </a:pPr>
            <a:r>
              <a:rPr lang="pt-BR" sz="3100" dirty="0">
                <a:solidFill>
                  <a:srgbClr val="00B0F0"/>
                </a:solidFill>
                <a:latin typeface="Arial Black" pitchFamily="34" charset="0"/>
              </a:rPr>
              <a:t>PARÁBOLAS</a:t>
            </a:r>
            <a:br>
              <a:rPr lang="pt-BR" sz="3100" dirty="0">
                <a:solidFill>
                  <a:srgbClr val="00B0F0"/>
                </a:solidFill>
                <a:latin typeface="Arial Black" pitchFamily="34" charset="0"/>
              </a:rPr>
            </a:br>
            <a:r>
              <a:rPr lang="pt-BR" sz="3100" b="1" i="1" dirty="0">
                <a:solidFill>
                  <a:srgbClr val="00B050"/>
                </a:solidFill>
                <a:cs typeface="Arial" charset="0"/>
              </a:rPr>
              <a:t>LIÇÃO 13:   AS PARÁBOLAS  DO RICO INSENSATO, DA FIGUEIRA ESTÉRIL E DO MORDOMO INFIEL</a:t>
            </a:r>
            <a:endParaRPr lang="pt-BR" sz="3100" dirty="0"/>
          </a:p>
        </p:txBody>
      </p:sp>
      <p:sp>
        <p:nvSpPr>
          <p:cNvPr id="3" name="Espaço Reservado para Conteúdo 2"/>
          <p:cNvSpPr>
            <a:spLocks noGrp="1"/>
          </p:cNvSpPr>
          <p:nvPr>
            <p:ph idx="1"/>
          </p:nvPr>
        </p:nvSpPr>
        <p:spPr>
          <a:xfrm>
            <a:off x="611560" y="1556792"/>
            <a:ext cx="8064896" cy="4381947"/>
          </a:xfrm>
        </p:spPr>
        <p:txBody>
          <a:bodyPr>
            <a:normAutofit fontScale="92500" lnSpcReduction="20000"/>
          </a:bodyPr>
          <a:lstStyle/>
          <a:p>
            <a:endParaRPr lang="pt-BR" dirty="0" smtClean="0"/>
          </a:p>
          <a:p>
            <a:endParaRPr lang="pt-BR" dirty="0"/>
          </a:p>
          <a:p>
            <a:pPr marL="0" lvl="0" indent="0">
              <a:spcBef>
                <a:spcPct val="0"/>
              </a:spcBef>
              <a:buNone/>
              <a:defRPr/>
            </a:pPr>
            <a:r>
              <a:rPr lang="pt-BR" dirty="0" smtClean="0">
                <a:solidFill>
                  <a:srgbClr val="7030A0"/>
                </a:solidFill>
                <a:latin typeface="Arial" pitchFamily="34" charset="0"/>
                <a:cs typeface="Arial" pitchFamily="34" charset="0"/>
              </a:rPr>
              <a:t>	</a:t>
            </a:r>
            <a:r>
              <a:rPr lang="pt-BR" sz="3500" b="1" dirty="0">
                <a:solidFill>
                  <a:srgbClr val="006600"/>
                </a:solidFill>
              </a:rPr>
              <a:t>- Introdução</a:t>
            </a:r>
          </a:p>
          <a:p>
            <a:pPr marL="0" lvl="0" indent="0">
              <a:spcBef>
                <a:spcPct val="0"/>
              </a:spcBef>
              <a:buNone/>
              <a:defRPr/>
            </a:pPr>
            <a:endParaRPr lang="pt-BR" sz="1000" b="1" dirty="0">
              <a:solidFill>
                <a:srgbClr val="006600"/>
              </a:solidFill>
              <a:cs typeface="Arial" pitchFamily="34" charset="0"/>
            </a:endParaRPr>
          </a:p>
          <a:p>
            <a:pPr marL="0" indent="0">
              <a:buNone/>
            </a:pPr>
            <a:r>
              <a:rPr lang="pt-BR" sz="2800" b="1" dirty="0">
                <a:solidFill>
                  <a:srgbClr val="006600"/>
                </a:solidFill>
              </a:rPr>
              <a:t>I –  A LOUCURA DA </a:t>
            </a:r>
            <a:r>
              <a:rPr lang="pt-BR" sz="2800" b="1" dirty="0" smtClean="0">
                <a:solidFill>
                  <a:srgbClr val="006600"/>
                </a:solidFill>
              </a:rPr>
              <a:t>AVAREZA  	</a:t>
            </a:r>
            <a:r>
              <a:rPr lang="pt-BR" sz="2600" b="1" dirty="0" smtClean="0">
                <a:solidFill>
                  <a:srgbClr val="006600"/>
                </a:solidFill>
              </a:rPr>
              <a:t>(</a:t>
            </a:r>
            <a:r>
              <a:rPr lang="pt-BR" sz="2600" b="1" dirty="0" err="1" smtClean="0">
                <a:solidFill>
                  <a:srgbClr val="006600"/>
                </a:solidFill>
              </a:rPr>
              <a:t>Lc</a:t>
            </a:r>
            <a:r>
              <a:rPr lang="pt-BR" sz="2600" b="1" dirty="0" smtClean="0">
                <a:solidFill>
                  <a:srgbClr val="006600"/>
                </a:solidFill>
              </a:rPr>
              <a:t> 12. 15-21)</a:t>
            </a:r>
          </a:p>
          <a:p>
            <a:pPr marL="0" indent="0">
              <a:buNone/>
            </a:pPr>
            <a:endParaRPr lang="pt-BR" sz="1100" dirty="0">
              <a:solidFill>
                <a:srgbClr val="006600"/>
              </a:solidFill>
            </a:endParaRPr>
          </a:p>
          <a:p>
            <a:pPr marL="0" lvl="0" indent="0">
              <a:spcBef>
                <a:spcPct val="0"/>
              </a:spcBef>
              <a:buNone/>
              <a:defRPr/>
            </a:pPr>
            <a:r>
              <a:rPr lang="pt-BR" sz="2700" b="1" dirty="0">
                <a:solidFill>
                  <a:srgbClr val="006600"/>
                </a:solidFill>
              </a:rPr>
              <a:t>II –  PRODUZIR FRUTOS DIGNOS DE </a:t>
            </a:r>
            <a:r>
              <a:rPr lang="pt-BR" sz="2700" b="1" dirty="0" smtClean="0">
                <a:solidFill>
                  <a:srgbClr val="006600"/>
                </a:solidFill>
              </a:rPr>
              <a:t>ARREPENDIMENTO</a:t>
            </a:r>
          </a:p>
          <a:p>
            <a:pPr marL="0" indent="0">
              <a:spcBef>
                <a:spcPct val="0"/>
              </a:spcBef>
              <a:buNone/>
              <a:defRPr/>
            </a:pPr>
            <a:r>
              <a:rPr lang="pt-BR" sz="2700" b="1" dirty="0">
                <a:solidFill>
                  <a:srgbClr val="006600"/>
                </a:solidFill>
              </a:rPr>
              <a:t>	</a:t>
            </a:r>
            <a:r>
              <a:rPr lang="pt-BR" sz="2700" b="1" dirty="0" smtClean="0">
                <a:solidFill>
                  <a:srgbClr val="006600"/>
                </a:solidFill>
              </a:rPr>
              <a:t>				</a:t>
            </a:r>
            <a:r>
              <a:rPr lang="pt-BR" sz="2600" b="1" dirty="0">
                <a:solidFill>
                  <a:srgbClr val="006600"/>
                </a:solidFill>
              </a:rPr>
              <a:t>(</a:t>
            </a:r>
            <a:r>
              <a:rPr lang="pt-BR" sz="2600" b="1" dirty="0" err="1">
                <a:solidFill>
                  <a:srgbClr val="006600"/>
                </a:solidFill>
              </a:rPr>
              <a:t>Lc</a:t>
            </a:r>
            <a:r>
              <a:rPr lang="pt-BR" sz="2600" b="1" dirty="0">
                <a:solidFill>
                  <a:srgbClr val="006600"/>
                </a:solidFill>
              </a:rPr>
              <a:t> </a:t>
            </a:r>
            <a:r>
              <a:rPr lang="pt-BR" sz="2600" b="1" dirty="0" smtClean="0">
                <a:solidFill>
                  <a:srgbClr val="006600"/>
                </a:solidFill>
              </a:rPr>
              <a:t>13. 6-9) </a:t>
            </a:r>
          </a:p>
          <a:p>
            <a:pPr marL="0" lvl="0" indent="0">
              <a:spcBef>
                <a:spcPct val="0"/>
              </a:spcBef>
              <a:buNone/>
              <a:defRPr/>
            </a:pPr>
            <a:endParaRPr lang="pt-BR" sz="1100" b="1" cap="small" dirty="0">
              <a:solidFill>
                <a:srgbClr val="006600"/>
              </a:solidFill>
              <a:cs typeface="Arial" charset="0"/>
            </a:endParaRPr>
          </a:p>
          <a:p>
            <a:pPr marL="0" lvl="0" indent="0">
              <a:spcBef>
                <a:spcPct val="0"/>
              </a:spcBef>
              <a:buNone/>
              <a:defRPr/>
            </a:pPr>
            <a:r>
              <a:rPr lang="pt-BR" sz="2800" b="1" cap="small" dirty="0">
                <a:solidFill>
                  <a:srgbClr val="006600"/>
                </a:solidFill>
                <a:cs typeface="Arial" charset="0"/>
              </a:rPr>
              <a:t>III –  FIÉIS NAS RIQUEZAS DA INJUSTIÇA</a:t>
            </a:r>
            <a:r>
              <a:rPr lang="pt-BR" sz="2800" dirty="0">
                <a:solidFill>
                  <a:srgbClr val="006600"/>
                </a:solidFill>
                <a:cs typeface="Arial" pitchFamily="34" charset="0"/>
              </a:rPr>
              <a:t>	</a:t>
            </a:r>
            <a:endParaRPr lang="pt-BR" sz="2800" dirty="0" smtClean="0">
              <a:solidFill>
                <a:srgbClr val="006600"/>
              </a:solidFill>
              <a:cs typeface="Arial" pitchFamily="34" charset="0"/>
            </a:endParaRPr>
          </a:p>
          <a:p>
            <a:pPr marL="0" indent="0">
              <a:spcBef>
                <a:spcPct val="0"/>
              </a:spcBef>
              <a:buNone/>
              <a:defRPr/>
            </a:pPr>
            <a:r>
              <a:rPr lang="pt-BR" sz="2800" dirty="0">
                <a:solidFill>
                  <a:srgbClr val="006600"/>
                </a:solidFill>
                <a:cs typeface="Arial" pitchFamily="34" charset="0"/>
              </a:rPr>
              <a:t>	</a:t>
            </a:r>
            <a:r>
              <a:rPr lang="pt-BR" sz="2800" dirty="0" smtClean="0">
                <a:solidFill>
                  <a:srgbClr val="006600"/>
                </a:solidFill>
                <a:cs typeface="Arial" pitchFamily="34" charset="0"/>
              </a:rPr>
              <a:t>				</a:t>
            </a:r>
            <a:r>
              <a:rPr lang="pt-BR" sz="2600" b="1" dirty="0">
                <a:solidFill>
                  <a:srgbClr val="006600"/>
                </a:solidFill>
              </a:rPr>
              <a:t>(</a:t>
            </a:r>
            <a:r>
              <a:rPr lang="pt-BR" sz="2600" b="1" dirty="0" err="1">
                <a:solidFill>
                  <a:srgbClr val="006600"/>
                </a:solidFill>
              </a:rPr>
              <a:t>Lc</a:t>
            </a:r>
            <a:r>
              <a:rPr lang="pt-BR" sz="2600" b="1" dirty="0">
                <a:solidFill>
                  <a:srgbClr val="006600"/>
                </a:solidFill>
              </a:rPr>
              <a:t> </a:t>
            </a:r>
            <a:r>
              <a:rPr lang="pt-BR" sz="2600" b="1" dirty="0" smtClean="0">
                <a:solidFill>
                  <a:srgbClr val="006600"/>
                </a:solidFill>
              </a:rPr>
              <a:t>16. 1-9)</a:t>
            </a:r>
            <a:endParaRPr lang="pt-BR" sz="2600" b="1" dirty="0">
              <a:solidFill>
                <a:srgbClr val="006600"/>
              </a:solidFill>
            </a:endParaRPr>
          </a:p>
          <a:p>
            <a:pPr marL="0" lvl="0" indent="0">
              <a:spcBef>
                <a:spcPct val="0"/>
              </a:spcBef>
              <a:buNone/>
              <a:defRPr/>
            </a:pPr>
            <a:endParaRPr lang="pt-BR" sz="2600" dirty="0">
              <a:solidFill>
                <a:srgbClr val="006600"/>
              </a:solidFill>
              <a:cs typeface="Arial" pitchFamily="34" charset="0"/>
            </a:endParaRPr>
          </a:p>
          <a:p>
            <a:pPr marL="0" lvl="0" indent="0">
              <a:spcBef>
                <a:spcPct val="0"/>
              </a:spcBef>
              <a:buNone/>
              <a:defRPr/>
            </a:pPr>
            <a:r>
              <a:rPr lang="pt-BR" sz="2800" dirty="0">
                <a:solidFill>
                  <a:srgbClr val="006600"/>
                </a:solidFill>
                <a:cs typeface="Arial" pitchFamily="34" charset="0"/>
              </a:rPr>
              <a:t>	</a:t>
            </a:r>
            <a:r>
              <a:rPr lang="pt-BR" sz="3900" b="1" dirty="0">
                <a:solidFill>
                  <a:srgbClr val="006600"/>
                </a:solidFill>
              </a:rPr>
              <a:t>- Conclusão</a:t>
            </a:r>
          </a:p>
        </p:txBody>
      </p:sp>
    </p:spTree>
    <p:extLst>
      <p:ext uri="{BB962C8B-B14F-4D97-AF65-F5344CB8AC3E}">
        <p14:creationId xmlns:p14="http://schemas.microsoft.com/office/powerpoint/2010/main" val="133854044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sz="3200" dirty="0">
                <a:solidFill>
                  <a:srgbClr val="00B0F0"/>
                </a:solidFill>
                <a:latin typeface="Arial Black" pitchFamily="34" charset="0"/>
              </a:rPr>
              <a:t>PARÁBOLAS</a:t>
            </a:r>
            <a:br>
              <a:rPr lang="pt-BR" sz="3200" dirty="0">
                <a:solidFill>
                  <a:srgbClr val="00B0F0"/>
                </a:solidFill>
                <a:latin typeface="Arial Black" pitchFamily="34" charset="0"/>
              </a:rPr>
            </a:br>
            <a:r>
              <a:rPr lang="pt-BR" sz="2800" b="1" i="1" dirty="0">
                <a:solidFill>
                  <a:srgbClr val="00B050"/>
                </a:solidFill>
                <a:cs typeface="Arial" charset="0"/>
              </a:rPr>
              <a:t>LIÇÃO 13:   AS PARÁBOLAS  DO RICO INSENSATO, DA FIGUEIRA ESTÉRIL E DO MORDOMO INFIEL</a:t>
            </a:r>
            <a:endParaRPr lang="pt-BR" dirty="0"/>
          </a:p>
        </p:txBody>
      </p:sp>
      <p:sp>
        <p:nvSpPr>
          <p:cNvPr id="3" name="Espaço Reservado para Conteúdo 2"/>
          <p:cNvSpPr>
            <a:spLocks noGrp="1"/>
          </p:cNvSpPr>
          <p:nvPr>
            <p:ph idx="1"/>
          </p:nvPr>
        </p:nvSpPr>
        <p:spPr/>
        <p:txBody>
          <a:bodyPr>
            <a:normAutofit fontScale="92500" lnSpcReduction="20000"/>
          </a:bodyPr>
          <a:lstStyle/>
          <a:p>
            <a:pPr marL="0" lvl="0" indent="0" algn="just">
              <a:spcBef>
                <a:spcPct val="0"/>
              </a:spcBef>
              <a:buNone/>
              <a:defRPr/>
            </a:pPr>
            <a:endParaRPr lang="pt-BR" altLang="pt-BR" b="1" dirty="0" smtClean="0">
              <a:solidFill>
                <a:srgbClr val="C00000"/>
              </a:solidFill>
              <a:latin typeface="Arial" pitchFamily="34" charset="0"/>
              <a:cs typeface="Arial" pitchFamily="34" charset="0"/>
            </a:endParaRPr>
          </a:p>
          <a:p>
            <a:pPr marL="0" lvl="0" indent="0" algn="just">
              <a:spcBef>
                <a:spcPct val="0"/>
              </a:spcBef>
              <a:buNone/>
              <a:defRPr/>
            </a:pPr>
            <a:endParaRPr lang="pt-BR" altLang="pt-BR" b="1" dirty="0">
              <a:solidFill>
                <a:srgbClr val="C00000"/>
              </a:solidFill>
              <a:latin typeface="Arial" pitchFamily="34" charset="0"/>
              <a:cs typeface="Arial" pitchFamily="34" charset="0"/>
            </a:endParaRPr>
          </a:p>
          <a:p>
            <a:pPr marL="0" lvl="0" indent="0" algn="just">
              <a:spcBef>
                <a:spcPct val="0"/>
              </a:spcBef>
              <a:buNone/>
              <a:defRPr/>
            </a:pPr>
            <a:r>
              <a:rPr lang="pt-BR" altLang="pt-BR" b="1" dirty="0" smtClean="0">
                <a:solidFill>
                  <a:srgbClr val="C00000"/>
                </a:solidFill>
                <a:latin typeface="Arial" pitchFamily="34" charset="0"/>
                <a:cs typeface="Arial" pitchFamily="34" charset="0"/>
              </a:rPr>
              <a:t>Texto </a:t>
            </a:r>
            <a:r>
              <a:rPr lang="pt-BR" altLang="pt-BR" b="1" dirty="0">
                <a:solidFill>
                  <a:srgbClr val="C00000"/>
                </a:solidFill>
                <a:latin typeface="Arial" pitchFamily="34" charset="0"/>
                <a:cs typeface="Arial" pitchFamily="34" charset="0"/>
              </a:rPr>
              <a:t>Áureo:</a:t>
            </a:r>
          </a:p>
          <a:p>
            <a:pPr marL="0" lvl="0" indent="0">
              <a:spcBef>
                <a:spcPct val="0"/>
              </a:spcBef>
              <a:buNone/>
              <a:defRPr/>
            </a:pPr>
            <a:r>
              <a:rPr lang="pt-BR" dirty="0">
                <a:solidFill>
                  <a:prstClr val="black"/>
                </a:solidFill>
                <a:latin typeface="Arial" pitchFamily="34" charset="0"/>
                <a:cs typeface="Arial" pitchFamily="34" charset="0"/>
              </a:rPr>
              <a:t>	</a:t>
            </a:r>
            <a:endParaRPr lang="pt-BR" dirty="0">
              <a:solidFill>
                <a:prstClr val="black"/>
              </a:solidFill>
              <a:latin typeface="Arial" charset="0"/>
              <a:cs typeface="Arial" charset="0"/>
            </a:endParaRPr>
          </a:p>
          <a:p>
            <a:pPr marL="106680" indent="0" algn="just">
              <a:lnSpc>
                <a:spcPct val="107000"/>
              </a:lnSpc>
              <a:spcAft>
                <a:spcPts val="800"/>
              </a:spcAft>
              <a:buNone/>
            </a:pPr>
            <a:r>
              <a:rPr lang="pt-BR" dirty="0">
                <a:solidFill>
                  <a:prstClr val="black"/>
                </a:solidFill>
                <a:latin typeface="Arial" charset="0"/>
                <a:cs typeface="Arial" charset="0"/>
              </a:rPr>
              <a:t> 	</a:t>
            </a:r>
            <a:r>
              <a:rPr lang="pt-BR" sz="4000" dirty="0" smtClean="0">
                <a:solidFill>
                  <a:srgbClr val="00000A"/>
                </a:solidFill>
                <a:effectLst/>
                <a:latin typeface="Times New Roman"/>
                <a:ea typeface="Calibri"/>
                <a:cs typeface="Calibri"/>
              </a:rPr>
              <a:t>“</a:t>
            </a:r>
            <a:r>
              <a:rPr lang="pt-BR" sz="4300" dirty="0">
                <a:solidFill>
                  <a:srgbClr val="0000CC"/>
                </a:solidFill>
                <a:highlight>
                  <a:srgbClr val="FFFFFF"/>
                </a:highlight>
                <a:latin typeface="Arial" pitchFamily="34" charset="0"/>
                <a:ea typeface="Calibri"/>
                <a:cs typeface="Arial" pitchFamily="34" charset="0"/>
              </a:rPr>
              <a:t>Quem é fiel no mínimo, também é fiel no muito; quem é injusto no mínimo, também é injusto no muito</a:t>
            </a:r>
            <a:r>
              <a:rPr lang="pt-BR" sz="4300" dirty="0" smtClean="0">
                <a:solidFill>
                  <a:srgbClr val="0000CC"/>
                </a:solidFill>
                <a:highlight>
                  <a:srgbClr val="FFFFFF"/>
                </a:highlight>
                <a:latin typeface="Arial" pitchFamily="34" charset="0"/>
                <a:ea typeface="Calibri"/>
                <a:cs typeface="Arial" pitchFamily="34" charset="0"/>
              </a:rPr>
              <a:t>.</a:t>
            </a:r>
            <a:r>
              <a:rPr lang="pt-BR" sz="4000" dirty="0" smtClean="0">
                <a:highlight>
                  <a:srgbClr val="FFFFFF"/>
                </a:highlight>
                <a:latin typeface="Times New Roman"/>
                <a:ea typeface="Calibri"/>
                <a:cs typeface="Arial" pitchFamily="34" charset="0"/>
              </a:rPr>
              <a:t>”</a:t>
            </a:r>
            <a:endParaRPr lang="pt-BR" sz="4000" dirty="0">
              <a:solidFill>
                <a:srgbClr val="00000A"/>
              </a:solidFill>
              <a:ea typeface="Calibri"/>
              <a:cs typeface="Calibri"/>
            </a:endParaRPr>
          </a:p>
          <a:p>
            <a:pPr marL="114300" lvl="0" indent="0" algn="just" fontAlgn="base">
              <a:spcBef>
                <a:spcPct val="0"/>
              </a:spcBef>
              <a:spcAft>
                <a:spcPct val="0"/>
              </a:spcAft>
              <a:buClr>
                <a:srgbClr val="DBD7CB"/>
              </a:buClr>
              <a:buNone/>
              <a:defRPr/>
            </a:pPr>
            <a:r>
              <a:rPr lang="pt-BR" sz="4000" b="1" i="1" dirty="0">
                <a:solidFill>
                  <a:prstClr val="black"/>
                </a:solidFill>
                <a:latin typeface="Arial" charset="0"/>
                <a:cs typeface="Arial" charset="0"/>
              </a:rPr>
              <a:t>						</a:t>
            </a:r>
            <a:r>
              <a:rPr lang="pt-BR" sz="4000" b="1" dirty="0" smtClean="0">
                <a:solidFill>
                  <a:srgbClr val="C00000"/>
                </a:solidFill>
                <a:latin typeface="Arial" charset="0"/>
                <a:cs typeface="Arial" charset="0"/>
              </a:rPr>
              <a:t>(</a:t>
            </a:r>
            <a:r>
              <a:rPr lang="pt-BR" sz="4000" dirty="0" err="1">
                <a:solidFill>
                  <a:srgbClr val="0000CC"/>
                </a:solidFill>
                <a:highlight>
                  <a:srgbClr val="FFFFFF"/>
                </a:highlight>
                <a:latin typeface="Arial" pitchFamily="34" charset="0"/>
                <a:ea typeface="Calibri"/>
                <a:cs typeface="Arial" pitchFamily="34" charset="0"/>
              </a:rPr>
              <a:t>Lc</a:t>
            </a:r>
            <a:r>
              <a:rPr lang="pt-BR" sz="4000" dirty="0">
                <a:solidFill>
                  <a:srgbClr val="0000CC"/>
                </a:solidFill>
                <a:highlight>
                  <a:srgbClr val="FFFFFF"/>
                </a:highlight>
                <a:latin typeface="Arial" pitchFamily="34" charset="0"/>
                <a:ea typeface="Calibri"/>
                <a:cs typeface="Arial" pitchFamily="34" charset="0"/>
              </a:rPr>
              <a:t> </a:t>
            </a:r>
            <a:r>
              <a:rPr lang="pt-BR" sz="4000" dirty="0" smtClean="0">
                <a:solidFill>
                  <a:srgbClr val="0000CC"/>
                </a:solidFill>
                <a:highlight>
                  <a:srgbClr val="FFFFFF"/>
                </a:highlight>
                <a:latin typeface="Arial" pitchFamily="34" charset="0"/>
                <a:ea typeface="Calibri"/>
                <a:cs typeface="Arial" pitchFamily="34" charset="0"/>
              </a:rPr>
              <a:t>16.10</a:t>
            </a:r>
            <a:r>
              <a:rPr lang="pt-BR" sz="4000" b="1" dirty="0" smtClean="0">
                <a:solidFill>
                  <a:srgbClr val="C00000"/>
                </a:solidFill>
                <a:latin typeface="Arial" charset="0"/>
                <a:cs typeface="Arial" charset="0"/>
              </a:rPr>
              <a:t>)</a:t>
            </a:r>
            <a:endParaRPr lang="pt-BR" sz="4000" b="1" dirty="0">
              <a:solidFill>
                <a:srgbClr val="C00000"/>
              </a:solidFill>
              <a:latin typeface="Arial" pitchFamily="34" charset="0"/>
              <a:cs typeface="Arial" pitchFamily="34" charset="0"/>
            </a:endParaRPr>
          </a:p>
          <a:p>
            <a:endParaRPr lang="pt-BR" dirty="0"/>
          </a:p>
        </p:txBody>
      </p:sp>
    </p:spTree>
    <p:extLst>
      <p:ext uri="{BB962C8B-B14F-4D97-AF65-F5344CB8AC3E}">
        <p14:creationId xmlns:p14="http://schemas.microsoft.com/office/powerpoint/2010/main" val="59350570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692696"/>
            <a:ext cx="8229600" cy="5433467"/>
          </a:xfrm>
        </p:spPr>
        <p:txBody>
          <a:bodyPr/>
          <a:lstStyle/>
          <a:p>
            <a:endParaRPr lang="pt-BR" dirty="0"/>
          </a:p>
        </p:txBody>
      </p:sp>
      <p:pic>
        <p:nvPicPr>
          <p:cNvPr id="1027" name="Picture 3" descr="E:\Afonso2017\EBD2017\Lições p adultos_jovens\JesusParábolas2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459432"/>
            <a:ext cx="9468545" cy="73174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70457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282154"/>
          </a:xfrm>
        </p:spPr>
        <p:txBody>
          <a:bodyPr>
            <a:normAutofit fontScale="90000"/>
          </a:bodyPr>
          <a:lstStyle/>
          <a:p>
            <a:pPr marL="342900" lvl="0" indent="-342900" fontAlgn="base">
              <a:spcBef>
                <a:spcPct val="20000"/>
              </a:spcBef>
              <a:spcAft>
                <a:spcPct val="0"/>
              </a:spcAft>
              <a:defRPr/>
            </a:pPr>
            <a:r>
              <a:rPr lang="pt-BR" sz="3600" dirty="0" smtClean="0">
                <a:solidFill>
                  <a:srgbClr val="00B0F0"/>
                </a:solidFill>
                <a:latin typeface="Arial Black" pitchFamily="34" charset="0"/>
              </a:rPr>
              <a:t>PARÁBOLAS</a:t>
            </a:r>
            <a:br>
              <a:rPr lang="pt-BR" sz="3600" dirty="0" smtClean="0">
                <a:solidFill>
                  <a:srgbClr val="00B0F0"/>
                </a:solidFill>
                <a:latin typeface="Arial Black" pitchFamily="34" charset="0"/>
              </a:rPr>
            </a:br>
            <a:r>
              <a:rPr lang="pt-BR" sz="3100" b="1" i="1" dirty="0">
                <a:solidFill>
                  <a:srgbClr val="00B050"/>
                </a:solidFill>
                <a:ea typeface="+mn-ea"/>
                <a:cs typeface="Arial" charset="0"/>
              </a:rPr>
              <a:t>LIÇÃO 13:   AS PARÁBOLAS  DO RICO INSENSATO, DA FIGUEIRA ESTÉRIL E DO MORDOMO INFIEL</a:t>
            </a:r>
          </a:p>
        </p:txBody>
      </p:sp>
      <p:sp>
        <p:nvSpPr>
          <p:cNvPr id="3" name="Espaço Reservado para Conteúdo 2"/>
          <p:cNvSpPr>
            <a:spLocks noGrp="1"/>
          </p:cNvSpPr>
          <p:nvPr>
            <p:ph idx="1"/>
          </p:nvPr>
        </p:nvSpPr>
        <p:spPr/>
        <p:txBody>
          <a:bodyPr/>
          <a:lstStyle/>
          <a:p>
            <a:endParaRPr lang="pt-BR" dirty="0" smtClean="0"/>
          </a:p>
          <a:p>
            <a:endParaRPr lang="pt-BR" dirty="0"/>
          </a:p>
          <a:p>
            <a:pPr marL="0" indent="0" algn="ctr">
              <a:buNone/>
            </a:pPr>
            <a:r>
              <a:rPr lang="pt-BR" b="1" dirty="0" smtClean="0">
                <a:solidFill>
                  <a:srgbClr val="FF0000"/>
                </a:solidFill>
                <a:latin typeface="Arial" pitchFamily="34" charset="0"/>
                <a:cs typeface="Arial" pitchFamily="34" charset="0"/>
              </a:rPr>
              <a:t>Leitura Bíblica:    </a:t>
            </a:r>
            <a:r>
              <a:rPr lang="pt-BR" sz="3600" b="1" dirty="0">
                <a:solidFill>
                  <a:srgbClr val="0000CC"/>
                </a:solidFill>
                <a:latin typeface="Arial" pitchFamily="34" charset="0"/>
                <a:cs typeface="Arial" pitchFamily="34" charset="0"/>
              </a:rPr>
              <a:t>Lucas 12.15-21</a:t>
            </a:r>
          </a:p>
          <a:p>
            <a:pPr marL="0" indent="0" algn="ctr">
              <a:buNone/>
            </a:pPr>
            <a:endParaRPr lang="pt-BR" b="1" dirty="0">
              <a:solidFill>
                <a:srgbClr val="0000CC"/>
              </a:solidFill>
              <a:latin typeface="Arial" pitchFamily="34" charset="0"/>
              <a:cs typeface="Arial" pitchFamily="34" charset="0"/>
            </a:endParaRPr>
          </a:p>
        </p:txBody>
      </p:sp>
    </p:spTree>
    <p:extLst>
      <p:ext uri="{BB962C8B-B14F-4D97-AF65-F5344CB8AC3E}">
        <p14:creationId xmlns:p14="http://schemas.microsoft.com/office/powerpoint/2010/main" val="880528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67544" y="476672"/>
            <a:ext cx="8229600" cy="5832648"/>
          </a:xfrm>
        </p:spPr>
        <p:txBody>
          <a:bodyPr>
            <a:noAutofit/>
          </a:bodyPr>
          <a:lstStyle/>
          <a:p>
            <a:pPr marL="0" indent="0">
              <a:buNone/>
            </a:pPr>
            <a:r>
              <a:rPr lang="pt-BR" sz="2400" dirty="0" err="1" smtClean="0">
                <a:solidFill>
                  <a:srgbClr val="0000CC"/>
                </a:solidFill>
              </a:rPr>
              <a:t>Lc</a:t>
            </a:r>
            <a:r>
              <a:rPr lang="pt-BR" sz="2400" dirty="0" smtClean="0">
                <a:solidFill>
                  <a:srgbClr val="0000CC"/>
                </a:solidFill>
              </a:rPr>
              <a:t> 12. </a:t>
            </a:r>
          </a:p>
          <a:p>
            <a:pPr marL="0" indent="0">
              <a:buNone/>
            </a:pPr>
            <a:r>
              <a:rPr lang="pt-BR" sz="2400" dirty="0" smtClean="0">
                <a:solidFill>
                  <a:srgbClr val="0000CC"/>
                </a:solidFill>
              </a:rPr>
              <a:t>15  </a:t>
            </a:r>
            <a:r>
              <a:rPr lang="pt-BR" sz="2400" dirty="0">
                <a:solidFill>
                  <a:srgbClr val="0000CC"/>
                </a:solidFill>
              </a:rPr>
              <a:t>E disse-lhes: Acautelai-vos e guardai-vos da avareza, porque a vida de qualquer não consiste na abundância do que possui.</a:t>
            </a:r>
          </a:p>
          <a:p>
            <a:pPr marL="0" indent="0">
              <a:buNone/>
            </a:pPr>
            <a:r>
              <a:rPr lang="pt-BR" sz="2400" dirty="0">
                <a:solidFill>
                  <a:srgbClr val="0000CC"/>
                </a:solidFill>
              </a:rPr>
              <a:t>16  E propôs-lhes uma parábola, dizendo: a herdade de um homem rico tinha produzido com abundância</a:t>
            </a:r>
            <a:r>
              <a:rPr lang="pt-BR" sz="2400" dirty="0" smtClean="0">
                <a:solidFill>
                  <a:srgbClr val="0000CC"/>
                </a:solidFill>
              </a:rPr>
              <a:t>.    17  </a:t>
            </a:r>
            <a:r>
              <a:rPr lang="pt-BR" sz="2400" dirty="0">
                <a:solidFill>
                  <a:srgbClr val="0000CC"/>
                </a:solidFill>
              </a:rPr>
              <a:t>E arrazoava ele entre si, dizendo: Que farei? Não tenho onde recolher os meus frutos</a:t>
            </a:r>
            <a:r>
              <a:rPr lang="pt-BR" sz="2400" dirty="0" smtClean="0">
                <a:solidFill>
                  <a:srgbClr val="0000CC"/>
                </a:solidFill>
              </a:rPr>
              <a:t>.    18  </a:t>
            </a:r>
            <a:r>
              <a:rPr lang="pt-BR" sz="2400" dirty="0">
                <a:solidFill>
                  <a:srgbClr val="0000CC"/>
                </a:solidFill>
              </a:rPr>
              <a:t>E disse: Farei isto: derribarei os meus celeiros, e edificarei outros maiores, e ali recolherei todas as minhas novidades e os meus bens</a:t>
            </a:r>
            <a:r>
              <a:rPr lang="pt-BR" sz="2400" dirty="0" smtClean="0">
                <a:solidFill>
                  <a:srgbClr val="0000CC"/>
                </a:solidFill>
              </a:rPr>
              <a:t>;    19  </a:t>
            </a:r>
            <a:r>
              <a:rPr lang="pt-BR" sz="2400" dirty="0">
                <a:solidFill>
                  <a:srgbClr val="0000CC"/>
                </a:solidFill>
              </a:rPr>
              <a:t>e direi à minha alma: alma, tens em depósito muitos bens, para muitos anos; descansa, come, bebe e folga</a:t>
            </a:r>
            <a:r>
              <a:rPr lang="pt-BR" sz="2400" dirty="0" smtClean="0">
                <a:solidFill>
                  <a:srgbClr val="0000CC"/>
                </a:solidFill>
              </a:rPr>
              <a:t>.    20  </a:t>
            </a:r>
            <a:r>
              <a:rPr lang="pt-BR" sz="2400" dirty="0">
                <a:solidFill>
                  <a:srgbClr val="0000CC"/>
                </a:solidFill>
              </a:rPr>
              <a:t>Mas Deus lhe disse: Louco, esta noite te pedirão a tua alma, e o que tens preparado para quem será?</a:t>
            </a:r>
          </a:p>
          <a:p>
            <a:pPr marL="0" indent="0">
              <a:buNone/>
            </a:pPr>
            <a:r>
              <a:rPr lang="pt-BR" sz="2400" dirty="0">
                <a:solidFill>
                  <a:srgbClr val="0000CC"/>
                </a:solidFill>
              </a:rPr>
              <a:t>21  Assim é aquele que para si ajunta tesouros e não é rico para com Deus.</a:t>
            </a:r>
          </a:p>
        </p:txBody>
      </p:sp>
    </p:spTree>
    <p:extLst>
      <p:ext uri="{BB962C8B-B14F-4D97-AF65-F5344CB8AC3E}">
        <p14:creationId xmlns:p14="http://schemas.microsoft.com/office/powerpoint/2010/main" val="6558479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sz="3200" dirty="0">
                <a:solidFill>
                  <a:srgbClr val="00B0F0"/>
                </a:solidFill>
                <a:latin typeface="Arial Black" pitchFamily="34" charset="0"/>
              </a:rPr>
              <a:t>PARÁBOLAS</a:t>
            </a:r>
            <a:br>
              <a:rPr lang="pt-BR" sz="3200" dirty="0">
                <a:solidFill>
                  <a:srgbClr val="00B0F0"/>
                </a:solidFill>
                <a:latin typeface="Arial Black" pitchFamily="34" charset="0"/>
              </a:rPr>
            </a:br>
            <a:r>
              <a:rPr lang="pt-BR" sz="2800" b="1" i="1" dirty="0">
                <a:solidFill>
                  <a:srgbClr val="00B050"/>
                </a:solidFill>
                <a:cs typeface="Arial" charset="0"/>
              </a:rPr>
              <a:t>LIÇÃO 13:   AS PARÁBOLAS  DO RICO INSENSATO, DA FIGUEIRA ESTÉRIL E DO MORDOMO INFIEL</a:t>
            </a:r>
            <a:endParaRPr lang="pt-BR" dirty="0"/>
          </a:p>
        </p:txBody>
      </p:sp>
      <p:sp>
        <p:nvSpPr>
          <p:cNvPr id="3" name="Espaço Reservado para Conteúdo 2"/>
          <p:cNvSpPr>
            <a:spLocks noGrp="1"/>
          </p:cNvSpPr>
          <p:nvPr>
            <p:ph idx="1"/>
          </p:nvPr>
        </p:nvSpPr>
        <p:spPr/>
        <p:txBody>
          <a:bodyPr>
            <a:normAutofit fontScale="92500" lnSpcReduction="20000"/>
          </a:bodyPr>
          <a:lstStyle/>
          <a:p>
            <a:pPr marL="0" lvl="0" indent="0" algn="just">
              <a:spcBef>
                <a:spcPct val="0"/>
              </a:spcBef>
              <a:buNone/>
              <a:defRPr/>
            </a:pPr>
            <a:endParaRPr lang="pt-BR" altLang="pt-BR" b="1" dirty="0" smtClean="0">
              <a:solidFill>
                <a:srgbClr val="C00000"/>
              </a:solidFill>
              <a:latin typeface="Arial" pitchFamily="34" charset="0"/>
              <a:cs typeface="Arial" pitchFamily="34" charset="0"/>
            </a:endParaRPr>
          </a:p>
          <a:p>
            <a:pPr marL="0" lvl="0" indent="0" algn="just">
              <a:spcBef>
                <a:spcPct val="0"/>
              </a:spcBef>
              <a:buNone/>
              <a:defRPr/>
            </a:pPr>
            <a:endParaRPr lang="pt-BR" altLang="pt-BR" b="1" dirty="0">
              <a:solidFill>
                <a:srgbClr val="C00000"/>
              </a:solidFill>
              <a:latin typeface="Arial" pitchFamily="34" charset="0"/>
              <a:cs typeface="Arial" pitchFamily="34" charset="0"/>
            </a:endParaRPr>
          </a:p>
          <a:p>
            <a:pPr marL="0" lvl="0" indent="0" algn="just">
              <a:spcBef>
                <a:spcPct val="0"/>
              </a:spcBef>
              <a:buNone/>
              <a:defRPr/>
            </a:pPr>
            <a:r>
              <a:rPr lang="pt-BR" altLang="pt-BR" b="1" dirty="0" smtClean="0">
                <a:solidFill>
                  <a:srgbClr val="C00000"/>
                </a:solidFill>
                <a:latin typeface="Arial" pitchFamily="34" charset="0"/>
                <a:cs typeface="Arial" pitchFamily="34" charset="0"/>
              </a:rPr>
              <a:t>Texto </a:t>
            </a:r>
            <a:r>
              <a:rPr lang="pt-BR" altLang="pt-BR" b="1" dirty="0">
                <a:solidFill>
                  <a:srgbClr val="C00000"/>
                </a:solidFill>
                <a:latin typeface="Arial" pitchFamily="34" charset="0"/>
                <a:cs typeface="Arial" pitchFamily="34" charset="0"/>
              </a:rPr>
              <a:t>Áureo:</a:t>
            </a:r>
          </a:p>
          <a:p>
            <a:pPr marL="0" lvl="0" indent="0">
              <a:spcBef>
                <a:spcPct val="0"/>
              </a:spcBef>
              <a:buNone/>
              <a:defRPr/>
            </a:pPr>
            <a:r>
              <a:rPr lang="pt-BR" dirty="0">
                <a:solidFill>
                  <a:prstClr val="black"/>
                </a:solidFill>
                <a:latin typeface="Arial" pitchFamily="34" charset="0"/>
                <a:cs typeface="Arial" pitchFamily="34" charset="0"/>
              </a:rPr>
              <a:t>	</a:t>
            </a:r>
            <a:endParaRPr lang="pt-BR" dirty="0">
              <a:solidFill>
                <a:prstClr val="black"/>
              </a:solidFill>
              <a:latin typeface="Arial" charset="0"/>
              <a:cs typeface="Arial" charset="0"/>
            </a:endParaRPr>
          </a:p>
          <a:p>
            <a:pPr marL="106680" indent="0" algn="just">
              <a:lnSpc>
                <a:spcPct val="107000"/>
              </a:lnSpc>
              <a:spcAft>
                <a:spcPts val="800"/>
              </a:spcAft>
              <a:buNone/>
            </a:pPr>
            <a:r>
              <a:rPr lang="pt-BR" dirty="0">
                <a:solidFill>
                  <a:prstClr val="black"/>
                </a:solidFill>
                <a:latin typeface="Arial" charset="0"/>
                <a:cs typeface="Arial" charset="0"/>
              </a:rPr>
              <a:t> 	</a:t>
            </a:r>
            <a:r>
              <a:rPr lang="pt-BR" sz="4000" dirty="0" smtClean="0">
                <a:solidFill>
                  <a:srgbClr val="00000A"/>
                </a:solidFill>
                <a:effectLst/>
                <a:latin typeface="Times New Roman"/>
                <a:ea typeface="Calibri"/>
                <a:cs typeface="Calibri"/>
              </a:rPr>
              <a:t>“</a:t>
            </a:r>
            <a:r>
              <a:rPr lang="pt-BR" sz="4300" dirty="0">
                <a:solidFill>
                  <a:srgbClr val="0000CC"/>
                </a:solidFill>
                <a:highlight>
                  <a:srgbClr val="FFFFFF"/>
                </a:highlight>
                <a:latin typeface="Arial" pitchFamily="34" charset="0"/>
                <a:ea typeface="Calibri"/>
                <a:cs typeface="Arial" pitchFamily="34" charset="0"/>
              </a:rPr>
              <a:t>Quem é fiel no mínimo, também é fiel no muito; quem é injusto no mínimo, também é injusto no muito</a:t>
            </a:r>
            <a:r>
              <a:rPr lang="pt-BR" sz="4300" dirty="0" smtClean="0">
                <a:solidFill>
                  <a:srgbClr val="0000CC"/>
                </a:solidFill>
                <a:highlight>
                  <a:srgbClr val="FFFFFF"/>
                </a:highlight>
                <a:latin typeface="Arial" pitchFamily="34" charset="0"/>
                <a:ea typeface="Calibri"/>
                <a:cs typeface="Arial" pitchFamily="34" charset="0"/>
              </a:rPr>
              <a:t>.</a:t>
            </a:r>
            <a:r>
              <a:rPr lang="pt-BR" sz="4000" dirty="0" smtClean="0">
                <a:highlight>
                  <a:srgbClr val="FFFFFF"/>
                </a:highlight>
                <a:latin typeface="Times New Roman"/>
                <a:ea typeface="Calibri"/>
                <a:cs typeface="Arial" pitchFamily="34" charset="0"/>
              </a:rPr>
              <a:t>”</a:t>
            </a:r>
            <a:endParaRPr lang="pt-BR" sz="4000" dirty="0">
              <a:solidFill>
                <a:srgbClr val="00000A"/>
              </a:solidFill>
              <a:ea typeface="Calibri"/>
              <a:cs typeface="Calibri"/>
            </a:endParaRPr>
          </a:p>
          <a:p>
            <a:pPr marL="114300" lvl="0" indent="0" algn="just" fontAlgn="base">
              <a:spcBef>
                <a:spcPct val="0"/>
              </a:spcBef>
              <a:spcAft>
                <a:spcPct val="0"/>
              </a:spcAft>
              <a:buClr>
                <a:srgbClr val="DBD7CB"/>
              </a:buClr>
              <a:buNone/>
              <a:defRPr/>
            </a:pPr>
            <a:r>
              <a:rPr lang="pt-BR" sz="4000" b="1" i="1" dirty="0">
                <a:solidFill>
                  <a:prstClr val="black"/>
                </a:solidFill>
                <a:latin typeface="Arial" charset="0"/>
                <a:cs typeface="Arial" charset="0"/>
              </a:rPr>
              <a:t>						</a:t>
            </a:r>
            <a:r>
              <a:rPr lang="pt-BR" sz="4000" b="1" dirty="0" smtClean="0">
                <a:solidFill>
                  <a:srgbClr val="C00000"/>
                </a:solidFill>
                <a:latin typeface="Arial" charset="0"/>
                <a:cs typeface="Arial" charset="0"/>
              </a:rPr>
              <a:t>(</a:t>
            </a:r>
            <a:r>
              <a:rPr lang="pt-BR" sz="4000" dirty="0" err="1">
                <a:solidFill>
                  <a:srgbClr val="0000CC"/>
                </a:solidFill>
                <a:highlight>
                  <a:srgbClr val="FFFFFF"/>
                </a:highlight>
                <a:latin typeface="Arial" pitchFamily="34" charset="0"/>
                <a:ea typeface="Calibri"/>
                <a:cs typeface="Arial" pitchFamily="34" charset="0"/>
              </a:rPr>
              <a:t>Lc</a:t>
            </a:r>
            <a:r>
              <a:rPr lang="pt-BR" sz="4000" dirty="0">
                <a:solidFill>
                  <a:srgbClr val="0000CC"/>
                </a:solidFill>
                <a:highlight>
                  <a:srgbClr val="FFFFFF"/>
                </a:highlight>
                <a:latin typeface="Arial" pitchFamily="34" charset="0"/>
                <a:ea typeface="Calibri"/>
                <a:cs typeface="Arial" pitchFamily="34" charset="0"/>
              </a:rPr>
              <a:t> </a:t>
            </a:r>
            <a:r>
              <a:rPr lang="pt-BR" sz="4000" dirty="0" smtClean="0">
                <a:solidFill>
                  <a:srgbClr val="0000CC"/>
                </a:solidFill>
                <a:highlight>
                  <a:srgbClr val="FFFFFF"/>
                </a:highlight>
                <a:latin typeface="Arial" pitchFamily="34" charset="0"/>
                <a:ea typeface="Calibri"/>
                <a:cs typeface="Arial" pitchFamily="34" charset="0"/>
              </a:rPr>
              <a:t>16.10</a:t>
            </a:r>
            <a:r>
              <a:rPr lang="pt-BR" sz="4000" b="1" dirty="0" smtClean="0">
                <a:solidFill>
                  <a:srgbClr val="C00000"/>
                </a:solidFill>
                <a:latin typeface="Arial" charset="0"/>
                <a:cs typeface="Arial" charset="0"/>
              </a:rPr>
              <a:t>)</a:t>
            </a:r>
            <a:endParaRPr lang="pt-BR" sz="4000" b="1" dirty="0">
              <a:solidFill>
                <a:srgbClr val="C00000"/>
              </a:solidFill>
              <a:latin typeface="Arial" pitchFamily="34" charset="0"/>
              <a:cs typeface="Arial" pitchFamily="34" charset="0"/>
            </a:endParaRPr>
          </a:p>
          <a:p>
            <a:endParaRPr lang="pt-BR" dirty="0"/>
          </a:p>
        </p:txBody>
      </p:sp>
    </p:spTree>
    <p:extLst>
      <p:ext uri="{BB962C8B-B14F-4D97-AF65-F5344CB8AC3E}">
        <p14:creationId xmlns:p14="http://schemas.microsoft.com/office/powerpoint/2010/main" val="36785190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210146"/>
          </a:xfrm>
        </p:spPr>
        <p:txBody>
          <a:bodyPr>
            <a:normAutofit fontScale="90000"/>
          </a:bodyPr>
          <a:lstStyle/>
          <a:p>
            <a:pPr marL="342900" lvl="0" indent="-342900" fontAlgn="base">
              <a:spcBef>
                <a:spcPct val="20000"/>
              </a:spcBef>
              <a:spcAft>
                <a:spcPct val="0"/>
              </a:spcAft>
              <a:defRPr/>
            </a:pPr>
            <a:r>
              <a:rPr lang="pt-BR" sz="3100" dirty="0">
                <a:solidFill>
                  <a:srgbClr val="00B0F0"/>
                </a:solidFill>
                <a:latin typeface="Arial Black" pitchFamily="34" charset="0"/>
              </a:rPr>
              <a:t>PARÁBOLAS</a:t>
            </a:r>
            <a:br>
              <a:rPr lang="pt-BR" sz="3100" dirty="0">
                <a:solidFill>
                  <a:srgbClr val="00B0F0"/>
                </a:solidFill>
                <a:latin typeface="Arial Black" pitchFamily="34" charset="0"/>
              </a:rPr>
            </a:br>
            <a:r>
              <a:rPr lang="pt-BR" sz="3100" b="1" i="1" dirty="0">
                <a:solidFill>
                  <a:srgbClr val="00B050"/>
                </a:solidFill>
                <a:cs typeface="Arial" charset="0"/>
              </a:rPr>
              <a:t>LIÇÃO 13:   AS PARÁBOLAS  DO RICO INSENSATO, DA FIGUEIRA ESTÉRIL E DO MORDOMO INFIEL</a:t>
            </a:r>
            <a:endParaRPr lang="pt-BR" sz="3100" dirty="0"/>
          </a:p>
        </p:txBody>
      </p:sp>
      <p:sp>
        <p:nvSpPr>
          <p:cNvPr id="3" name="Espaço Reservado para Conteúdo 2"/>
          <p:cNvSpPr>
            <a:spLocks noGrp="1"/>
          </p:cNvSpPr>
          <p:nvPr>
            <p:ph idx="1"/>
          </p:nvPr>
        </p:nvSpPr>
        <p:spPr>
          <a:xfrm>
            <a:off x="611560" y="1556792"/>
            <a:ext cx="8064896" cy="4381947"/>
          </a:xfrm>
        </p:spPr>
        <p:txBody>
          <a:bodyPr>
            <a:normAutofit fontScale="92500" lnSpcReduction="20000"/>
          </a:bodyPr>
          <a:lstStyle/>
          <a:p>
            <a:endParaRPr lang="pt-BR" dirty="0" smtClean="0"/>
          </a:p>
          <a:p>
            <a:endParaRPr lang="pt-BR" dirty="0"/>
          </a:p>
          <a:p>
            <a:pPr marL="0" lvl="0" indent="0">
              <a:spcBef>
                <a:spcPct val="0"/>
              </a:spcBef>
              <a:buNone/>
              <a:defRPr/>
            </a:pPr>
            <a:r>
              <a:rPr lang="pt-BR" dirty="0" smtClean="0">
                <a:solidFill>
                  <a:srgbClr val="7030A0"/>
                </a:solidFill>
                <a:latin typeface="Arial" pitchFamily="34" charset="0"/>
                <a:cs typeface="Arial" pitchFamily="34" charset="0"/>
              </a:rPr>
              <a:t>	</a:t>
            </a:r>
            <a:r>
              <a:rPr lang="pt-BR" sz="3500" b="1" dirty="0">
                <a:solidFill>
                  <a:srgbClr val="006600"/>
                </a:solidFill>
              </a:rPr>
              <a:t>- Introdução</a:t>
            </a:r>
          </a:p>
          <a:p>
            <a:pPr marL="0" lvl="0" indent="0">
              <a:spcBef>
                <a:spcPct val="0"/>
              </a:spcBef>
              <a:buNone/>
              <a:defRPr/>
            </a:pPr>
            <a:endParaRPr lang="pt-BR" sz="1000" b="1" dirty="0">
              <a:solidFill>
                <a:srgbClr val="006600"/>
              </a:solidFill>
              <a:cs typeface="Arial" pitchFamily="34" charset="0"/>
            </a:endParaRPr>
          </a:p>
          <a:p>
            <a:pPr marL="0" indent="0">
              <a:buNone/>
            </a:pPr>
            <a:r>
              <a:rPr lang="pt-BR" sz="2800" b="1" dirty="0">
                <a:solidFill>
                  <a:srgbClr val="006600"/>
                </a:solidFill>
              </a:rPr>
              <a:t>I –  A LOUCURA DA </a:t>
            </a:r>
            <a:r>
              <a:rPr lang="pt-BR" sz="2800" b="1" dirty="0" smtClean="0">
                <a:solidFill>
                  <a:srgbClr val="006600"/>
                </a:solidFill>
              </a:rPr>
              <a:t>AVAREZA  	</a:t>
            </a:r>
            <a:r>
              <a:rPr lang="pt-BR" sz="2600" b="1" dirty="0" smtClean="0">
                <a:solidFill>
                  <a:srgbClr val="006600"/>
                </a:solidFill>
              </a:rPr>
              <a:t>(</a:t>
            </a:r>
            <a:r>
              <a:rPr lang="pt-BR" sz="2600" b="1" dirty="0" err="1" smtClean="0">
                <a:solidFill>
                  <a:srgbClr val="006600"/>
                </a:solidFill>
              </a:rPr>
              <a:t>Lc</a:t>
            </a:r>
            <a:r>
              <a:rPr lang="pt-BR" sz="2600" b="1" dirty="0" smtClean="0">
                <a:solidFill>
                  <a:srgbClr val="006600"/>
                </a:solidFill>
              </a:rPr>
              <a:t> 12. 15-21)</a:t>
            </a:r>
          </a:p>
          <a:p>
            <a:pPr marL="0" indent="0">
              <a:buNone/>
            </a:pPr>
            <a:endParaRPr lang="pt-BR" sz="1100" dirty="0">
              <a:solidFill>
                <a:srgbClr val="006600"/>
              </a:solidFill>
            </a:endParaRPr>
          </a:p>
          <a:p>
            <a:pPr marL="0" lvl="0" indent="0">
              <a:spcBef>
                <a:spcPct val="0"/>
              </a:spcBef>
              <a:buNone/>
              <a:defRPr/>
            </a:pPr>
            <a:r>
              <a:rPr lang="pt-BR" sz="2700" b="1" dirty="0">
                <a:solidFill>
                  <a:srgbClr val="006600"/>
                </a:solidFill>
              </a:rPr>
              <a:t>II –  PRODUZIR FRUTOS DIGNOS DE </a:t>
            </a:r>
            <a:r>
              <a:rPr lang="pt-BR" sz="2700" b="1" dirty="0" smtClean="0">
                <a:solidFill>
                  <a:srgbClr val="006600"/>
                </a:solidFill>
              </a:rPr>
              <a:t>ARREPENDIMENTO</a:t>
            </a:r>
          </a:p>
          <a:p>
            <a:pPr marL="0" indent="0">
              <a:spcBef>
                <a:spcPct val="0"/>
              </a:spcBef>
              <a:buNone/>
              <a:defRPr/>
            </a:pPr>
            <a:r>
              <a:rPr lang="pt-BR" sz="2700" b="1" dirty="0">
                <a:solidFill>
                  <a:srgbClr val="006600"/>
                </a:solidFill>
              </a:rPr>
              <a:t>	</a:t>
            </a:r>
            <a:r>
              <a:rPr lang="pt-BR" sz="2700" b="1" dirty="0" smtClean="0">
                <a:solidFill>
                  <a:srgbClr val="006600"/>
                </a:solidFill>
              </a:rPr>
              <a:t>				</a:t>
            </a:r>
            <a:r>
              <a:rPr lang="pt-BR" sz="2600" b="1" dirty="0">
                <a:solidFill>
                  <a:srgbClr val="006600"/>
                </a:solidFill>
              </a:rPr>
              <a:t>(</a:t>
            </a:r>
            <a:r>
              <a:rPr lang="pt-BR" sz="2600" b="1" dirty="0" err="1">
                <a:solidFill>
                  <a:srgbClr val="006600"/>
                </a:solidFill>
              </a:rPr>
              <a:t>Lc</a:t>
            </a:r>
            <a:r>
              <a:rPr lang="pt-BR" sz="2600" b="1" dirty="0">
                <a:solidFill>
                  <a:srgbClr val="006600"/>
                </a:solidFill>
              </a:rPr>
              <a:t> </a:t>
            </a:r>
            <a:r>
              <a:rPr lang="pt-BR" sz="2600" b="1" dirty="0" smtClean="0">
                <a:solidFill>
                  <a:srgbClr val="006600"/>
                </a:solidFill>
              </a:rPr>
              <a:t>13. 6-9) </a:t>
            </a:r>
          </a:p>
          <a:p>
            <a:pPr marL="0" lvl="0" indent="0">
              <a:spcBef>
                <a:spcPct val="0"/>
              </a:spcBef>
              <a:buNone/>
              <a:defRPr/>
            </a:pPr>
            <a:endParaRPr lang="pt-BR" sz="1100" b="1" cap="small" dirty="0">
              <a:solidFill>
                <a:srgbClr val="006600"/>
              </a:solidFill>
              <a:cs typeface="Arial" charset="0"/>
            </a:endParaRPr>
          </a:p>
          <a:p>
            <a:pPr marL="0" lvl="0" indent="0">
              <a:spcBef>
                <a:spcPct val="0"/>
              </a:spcBef>
              <a:buNone/>
              <a:defRPr/>
            </a:pPr>
            <a:r>
              <a:rPr lang="pt-BR" sz="2800" b="1" cap="small" dirty="0">
                <a:solidFill>
                  <a:srgbClr val="006600"/>
                </a:solidFill>
                <a:cs typeface="Arial" charset="0"/>
              </a:rPr>
              <a:t>III –  FIÉIS NAS RIQUEZAS DA INJUSTIÇA</a:t>
            </a:r>
            <a:r>
              <a:rPr lang="pt-BR" sz="2800" dirty="0">
                <a:solidFill>
                  <a:srgbClr val="006600"/>
                </a:solidFill>
                <a:cs typeface="Arial" pitchFamily="34" charset="0"/>
              </a:rPr>
              <a:t>	</a:t>
            </a:r>
            <a:endParaRPr lang="pt-BR" sz="2800" dirty="0" smtClean="0">
              <a:solidFill>
                <a:srgbClr val="006600"/>
              </a:solidFill>
              <a:cs typeface="Arial" pitchFamily="34" charset="0"/>
            </a:endParaRPr>
          </a:p>
          <a:p>
            <a:pPr marL="0" indent="0">
              <a:spcBef>
                <a:spcPct val="0"/>
              </a:spcBef>
              <a:buNone/>
              <a:defRPr/>
            </a:pPr>
            <a:r>
              <a:rPr lang="pt-BR" sz="2800" dirty="0">
                <a:solidFill>
                  <a:srgbClr val="006600"/>
                </a:solidFill>
                <a:cs typeface="Arial" pitchFamily="34" charset="0"/>
              </a:rPr>
              <a:t>	</a:t>
            </a:r>
            <a:r>
              <a:rPr lang="pt-BR" sz="2800" dirty="0" smtClean="0">
                <a:solidFill>
                  <a:srgbClr val="006600"/>
                </a:solidFill>
                <a:cs typeface="Arial" pitchFamily="34" charset="0"/>
              </a:rPr>
              <a:t>				</a:t>
            </a:r>
            <a:r>
              <a:rPr lang="pt-BR" sz="2600" b="1" dirty="0">
                <a:solidFill>
                  <a:srgbClr val="006600"/>
                </a:solidFill>
              </a:rPr>
              <a:t>(</a:t>
            </a:r>
            <a:r>
              <a:rPr lang="pt-BR" sz="2600" b="1" dirty="0" err="1">
                <a:solidFill>
                  <a:srgbClr val="006600"/>
                </a:solidFill>
              </a:rPr>
              <a:t>Lc</a:t>
            </a:r>
            <a:r>
              <a:rPr lang="pt-BR" sz="2600" b="1" dirty="0">
                <a:solidFill>
                  <a:srgbClr val="006600"/>
                </a:solidFill>
              </a:rPr>
              <a:t> </a:t>
            </a:r>
            <a:r>
              <a:rPr lang="pt-BR" sz="2600" b="1" dirty="0" smtClean="0">
                <a:solidFill>
                  <a:srgbClr val="006600"/>
                </a:solidFill>
              </a:rPr>
              <a:t>16. 1-9)</a:t>
            </a:r>
            <a:endParaRPr lang="pt-BR" sz="2600" b="1" dirty="0">
              <a:solidFill>
                <a:srgbClr val="006600"/>
              </a:solidFill>
            </a:endParaRPr>
          </a:p>
          <a:p>
            <a:pPr marL="0" lvl="0" indent="0">
              <a:spcBef>
                <a:spcPct val="0"/>
              </a:spcBef>
              <a:buNone/>
              <a:defRPr/>
            </a:pPr>
            <a:endParaRPr lang="pt-BR" sz="2600" dirty="0">
              <a:solidFill>
                <a:srgbClr val="006600"/>
              </a:solidFill>
              <a:cs typeface="Arial" pitchFamily="34" charset="0"/>
            </a:endParaRPr>
          </a:p>
          <a:p>
            <a:pPr marL="0" lvl="0" indent="0">
              <a:spcBef>
                <a:spcPct val="0"/>
              </a:spcBef>
              <a:buNone/>
              <a:defRPr/>
            </a:pPr>
            <a:r>
              <a:rPr lang="pt-BR" sz="2800" dirty="0">
                <a:solidFill>
                  <a:srgbClr val="006600"/>
                </a:solidFill>
                <a:cs typeface="Arial" pitchFamily="34" charset="0"/>
              </a:rPr>
              <a:t>	</a:t>
            </a:r>
            <a:r>
              <a:rPr lang="pt-BR" sz="3900" b="1" dirty="0">
                <a:solidFill>
                  <a:srgbClr val="006600"/>
                </a:solidFill>
              </a:rPr>
              <a:t>- Conclusão</a:t>
            </a:r>
          </a:p>
        </p:txBody>
      </p:sp>
    </p:spTree>
    <p:extLst>
      <p:ext uri="{BB962C8B-B14F-4D97-AF65-F5344CB8AC3E}">
        <p14:creationId xmlns:p14="http://schemas.microsoft.com/office/powerpoint/2010/main" val="27031775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marL="342900" lvl="0" indent="-342900" fontAlgn="base">
              <a:spcBef>
                <a:spcPct val="20000"/>
              </a:spcBef>
              <a:spcAft>
                <a:spcPct val="0"/>
              </a:spcAft>
              <a:defRPr/>
            </a:pPr>
            <a:r>
              <a:rPr lang="pt-BR" sz="3200" dirty="0">
                <a:solidFill>
                  <a:srgbClr val="00B0F0"/>
                </a:solidFill>
                <a:latin typeface="Arial Black" pitchFamily="34" charset="0"/>
              </a:rPr>
              <a:t>PARÁBOLAS</a:t>
            </a:r>
            <a:br>
              <a:rPr lang="pt-BR" sz="3200" dirty="0">
                <a:solidFill>
                  <a:srgbClr val="00B0F0"/>
                </a:solidFill>
                <a:latin typeface="Arial Black" pitchFamily="34" charset="0"/>
              </a:rPr>
            </a:br>
            <a:r>
              <a:rPr lang="pt-BR" sz="2800" b="1" i="1" dirty="0">
                <a:solidFill>
                  <a:srgbClr val="00B050"/>
                </a:solidFill>
                <a:cs typeface="Arial" charset="0"/>
              </a:rPr>
              <a:t>LIÇÃO 13:   AS PARÁBOLAS  DO RICO INSENSATO, DA FIGUEIRA ESTÉRIL E DO MORDOMO INFIEL</a:t>
            </a:r>
            <a:endParaRPr lang="pt-BR" sz="3200" dirty="0"/>
          </a:p>
        </p:txBody>
      </p:sp>
      <p:sp>
        <p:nvSpPr>
          <p:cNvPr id="3" name="Espaço Reservado para Conteúdo 2"/>
          <p:cNvSpPr>
            <a:spLocks noGrp="1"/>
          </p:cNvSpPr>
          <p:nvPr>
            <p:ph idx="1"/>
          </p:nvPr>
        </p:nvSpPr>
        <p:spPr/>
        <p:txBody>
          <a:bodyPr>
            <a:normAutofit/>
          </a:bodyPr>
          <a:lstStyle/>
          <a:p>
            <a:pPr marL="0" lvl="0" indent="0" fontAlgn="base">
              <a:spcBef>
                <a:spcPct val="0"/>
              </a:spcBef>
              <a:spcAft>
                <a:spcPct val="0"/>
              </a:spcAft>
              <a:buNone/>
              <a:defRPr/>
            </a:pPr>
            <a:r>
              <a:rPr lang="pt-BR" sz="2400" b="1" dirty="0" smtClean="0">
                <a:solidFill>
                  <a:srgbClr val="EEECE1">
                    <a:lumMod val="25000"/>
                  </a:srgbClr>
                </a:solidFill>
                <a:latin typeface="Arial" pitchFamily="34" charset="0"/>
                <a:cs typeface="Arial" pitchFamily="34" charset="0"/>
              </a:rPr>
              <a:t>   </a:t>
            </a:r>
            <a:r>
              <a:rPr lang="pt-BR" sz="3500" b="1" dirty="0">
                <a:solidFill>
                  <a:srgbClr val="006600"/>
                </a:solidFill>
              </a:rPr>
              <a:t>Introdução</a:t>
            </a:r>
            <a:r>
              <a:rPr lang="pt-BR" sz="2400" b="1" dirty="0" smtClean="0">
                <a:solidFill>
                  <a:srgbClr val="EEECE1">
                    <a:lumMod val="25000"/>
                  </a:srgbClr>
                </a:solidFill>
                <a:latin typeface="Arial" pitchFamily="34" charset="0"/>
                <a:cs typeface="Arial" pitchFamily="34" charset="0"/>
              </a:rPr>
              <a:t>						</a:t>
            </a:r>
          </a:p>
          <a:p>
            <a:pPr lvl="0" fontAlgn="base">
              <a:spcBef>
                <a:spcPct val="0"/>
              </a:spcBef>
              <a:spcAft>
                <a:spcPct val="0"/>
              </a:spcAft>
              <a:buFontTx/>
              <a:buChar char="-"/>
              <a:defRPr/>
            </a:pPr>
            <a:endParaRPr lang="pt-BR" sz="2400" b="1" dirty="0">
              <a:solidFill>
                <a:srgbClr val="EEECE1">
                  <a:lumMod val="25000"/>
                </a:srgbClr>
              </a:solidFill>
              <a:latin typeface="Arial" pitchFamily="34" charset="0"/>
              <a:cs typeface="Arial" pitchFamily="34" charset="0"/>
            </a:endParaRPr>
          </a:p>
          <a:p>
            <a:pPr marL="0" indent="0" algn="just" fontAlgn="base">
              <a:spcBef>
                <a:spcPct val="0"/>
              </a:spcBef>
              <a:spcAft>
                <a:spcPct val="0"/>
              </a:spcAft>
              <a:buNone/>
              <a:defRPr/>
            </a:pPr>
            <a:r>
              <a:rPr lang="pt-BR" sz="2400" dirty="0">
                <a:solidFill>
                  <a:prstClr val="black"/>
                </a:solidFill>
                <a:latin typeface="Arial" charset="0"/>
                <a:cs typeface="Arial" charset="0"/>
              </a:rPr>
              <a:t>	</a:t>
            </a:r>
            <a:r>
              <a:rPr lang="pt-BR" sz="2800" dirty="0"/>
              <a:t> Chegamos a última lição sobre as parábolas de Jesus, não encerramos o assunto pois é muito extenso para ser abordado em apenas um trimestre. </a:t>
            </a:r>
            <a:r>
              <a:rPr lang="pt-BR" sz="2800" dirty="0" smtClean="0"/>
              <a:t>Para </a:t>
            </a:r>
            <a:r>
              <a:rPr lang="pt-BR" sz="2800" dirty="0"/>
              <a:t>concluir o trimestre estudaremos mais três parábolas: a do rico insensato, a da figueira estéril e a do mordomo infiel</a:t>
            </a:r>
            <a:r>
              <a:rPr lang="pt-BR" sz="2800" dirty="0" smtClean="0"/>
              <a:t>.</a:t>
            </a:r>
            <a:endParaRPr lang="pt-BR" sz="2800" dirty="0">
              <a:solidFill>
                <a:prstClr val="black"/>
              </a:solidFill>
              <a:latin typeface="Arial" charset="0"/>
              <a:cs typeface="Arial" charset="0"/>
            </a:endParaRPr>
          </a:p>
        </p:txBody>
      </p:sp>
    </p:spTree>
    <p:extLst>
      <p:ext uri="{BB962C8B-B14F-4D97-AF65-F5344CB8AC3E}">
        <p14:creationId xmlns:p14="http://schemas.microsoft.com/office/powerpoint/2010/main" val="27031775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210146"/>
          </a:xfrm>
        </p:spPr>
        <p:txBody>
          <a:bodyPr>
            <a:normAutofit fontScale="90000"/>
          </a:bodyPr>
          <a:lstStyle/>
          <a:p>
            <a:pPr marL="342900" lvl="0" indent="-342900" fontAlgn="base">
              <a:spcBef>
                <a:spcPct val="20000"/>
              </a:spcBef>
              <a:spcAft>
                <a:spcPct val="0"/>
              </a:spcAft>
              <a:defRPr/>
            </a:pPr>
            <a:r>
              <a:rPr lang="pt-BR" sz="3100" dirty="0">
                <a:solidFill>
                  <a:srgbClr val="00B0F0"/>
                </a:solidFill>
                <a:latin typeface="Arial Black" pitchFamily="34" charset="0"/>
              </a:rPr>
              <a:t>PARÁBOLAS</a:t>
            </a:r>
            <a:br>
              <a:rPr lang="pt-BR" sz="3100" dirty="0">
                <a:solidFill>
                  <a:srgbClr val="00B0F0"/>
                </a:solidFill>
                <a:latin typeface="Arial Black" pitchFamily="34" charset="0"/>
              </a:rPr>
            </a:br>
            <a:r>
              <a:rPr lang="pt-BR" sz="3100" b="1" i="1" dirty="0">
                <a:solidFill>
                  <a:srgbClr val="00B050"/>
                </a:solidFill>
                <a:cs typeface="Arial" charset="0"/>
              </a:rPr>
              <a:t>LIÇÃO 13:   AS PARÁBOLAS  DO RICO INSENSATO, DA FIGUEIRA ESTÉRIL E DO MORDOMO INFIEL</a:t>
            </a:r>
            <a:endParaRPr lang="pt-BR" sz="3100" dirty="0"/>
          </a:p>
        </p:txBody>
      </p:sp>
      <p:sp>
        <p:nvSpPr>
          <p:cNvPr id="3" name="Espaço Reservado para Conteúdo 2"/>
          <p:cNvSpPr>
            <a:spLocks noGrp="1"/>
          </p:cNvSpPr>
          <p:nvPr>
            <p:ph idx="1"/>
          </p:nvPr>
        </p:nvSpPr>
        <p:spPr>
          <a:xfrm>
            <a:off x="611560" y="1556792"/>
            <a:ext cx="8064896" cy="4381947"/>
          </a:xfrm>
        </p:spPr>
        <p:txBody>
          <a:bodyPr>
            <a:normAutofit fontScale="92500" lnSpcReduction="20000"/>
          </a:bodyPr>
          <a:lstStyle/>
          <a:p>
            <a:endParaRPr lang="pt-BR" dirty="0" smtClean="0"/>
          </a:p>
          <a:p>
            <a:endParaRPr lang="pt-BR" dirty="0"/>
          </a:p>
          <a:p>
            <a:pPr marL="0" lvl="0" indent="0">
              <a:spcBef>
                <a:spcPct val="0"/>
              </a:spcBef>
              <a:buNone/>
              <a:defRPr/>
            </a:pPr>
            <a:r>
              <a:rPr lang="pt-BR" dirty="0" smtClean="0">
                <a:solidFill>
                  <a:srgbClr val="7030A0"/>
                </a:solidFill>
                <a:latin typeface="Arial" pitchFamily="34" charset="0"/>
                <a:cs typeface="Arial" pitchFamily="34" charset="0"/>
              </a:rPr>
              <a:t>	</a:t>
            </a:r>
            <a:r>
              <a:rPr lang="pt-BR" sz="3500" b="1" dirty="0">
                <a:solidFill>
                  <a:srgbClr val="006600"/>
                </a:solidFill>
              </a:rPr>
              <a:t>- Introdução</a:t>
            </a:r>
          </a:p>
          <a:p>
            <a:pPr marL="0" lvl="0" indent="0">
              <a:spcBef>
                <a:spcPct val="0"/>
              </a:spcBef>
              <a:buNone/>
              <a:defRPr/>
            </a:pPr>
            <a:endParaRPr lang="pt-BR" sz="1000" b="1" dirty="0">
              <a:solidFill>
                <a:srgbClr val="006600"/>
              </a:solidFill>
              <a:cs typeface="Arial" pitchFamily="34" charset="0"/>
            </a:endParaRPr>
          </a:p>
          <a:p>
            <a:pPr marL="0" indent="0">
              <a:buNone/>
            </a:pPr>
            <a:r>
              <a:rPr lang="pt-BR" sz="3500" b="1" dirty="0">
                <a:solidFill>
                  <a:srgbClr val="FF0000"/>
                </a:solidFill>
              </a:rPr>
              <a:t>I –  A LOUCURA DA </a:t>
            </a:r>
            <a:r>
              <a:rPr lang="pt-BR" sz="3500" b="1" dirty="0" smtClean="0">
                <a:solidFill>
                  <a:srgbClr val="FF0000"/>
                </a:solidFill>
              </a:rPr>
              <a:t>AVAREZA</a:t>
            </a:r>
            <a:r>
              <a:rPr lang="pt-BR" sz="2800" b="1" dirty="0" smtClean="0">
                <a:solidFill>
                  <a:srgbClr val="006600"/>
                </a:solidFill>
              </a:rPr>
              <a:t>  	</a:t>
            </a:r>
            <a:r>
              <a:rPr lang="pt-BR" sz="2600" b="1" dirty="0" smtClean="0">
                <a:solidFill>
                  <a:srgbClr val="006600"/>
                </a:solidFill>
              </a:rPr>
              <a:t>(</a:t>
            </a:r>
            <a:r>
              <a:rPr lang="pt-BR" sz="2600" b="1" dirty="0" err="1" smtClean="0">
                <a:solidFill>
                  <a:srgbClr val="006600"/>
                </a:solidFill>
              </a:rPr>
              <a:t>Lc</a:t>
            </a:r>
            <a:r>
              <a:rPr lang="pt-BR" sz="2600" b="1" dirty="0" smtClean="0">
                <a:solidFill>
                  <a:srgbClr val="006600"/>
                </a:solidFill>
              </a:rPr>
              <a:t> 12. 15-21)</a:t>
            </a:r>
          </a:p>
          <a:p>
            <a:pPr marL="0" indent="0">
              <a:buNone/>
            </a:pPr>
            <a:endParaRPr lang="pt-BR" sz="1100" dirty="0">
              <a:solidFill>
                <a:srgbClr val="006600"/>
              </a:solidFill>
            </a:endParaRPr>
          </a:p>
          <a:p>
            <a:pPr marL="0" lvl="0" indent="0">
              <a:spcBef>
                <a:spcPct val="0"/>
              </a:spcBef>
              <a:buNone/>
              <a:defRPr/>
            </a:pPr>
            <a:r>
              <a:rPr lang="pt-BR" sz="2700" b="1" dirty="0">
                <a:solidFill>
                  <a:srgbClr val="006600"/>
                </a:solidFill>
              </a:rPr>
              <a:t>II –  PRODUZIR FRUTOS DIGNOS DE </a:t>
            </a:r>
            <a:r>
              <a:rPr lang="pt-BR" sz="2700" b="1" dirty="0" smtClean="0">
                <a:solidFill>
                  <a:srgbClr val="006600"/>
                </a:solidFill>
              </a:rPr>
              <a:t>ARREPENDIMENTO</a:t>
            </a:r>
          </a:p>
          <a:p>
            <a:pPr marL="0" indent="0">
              <a:spcBef>
                <a:spcPct val="0"/>
              </a:spcBef>
              <a:buNone/>
              <a:defRPr/>
            </a:pPr>
            <a:r>
              <a:rPr lang="pt-BR" sz="2700" b="1" dirty="0">
                <a:solidFill>
                  <a:srgbClr val="006600"/>
                </a:solidFill>
              </a:rPr>
              <a:t>	</a:t>
            </a:r>
            <a:r>
              <a:rPr lang="pt-BR" sz="2700" b="1" dirty="0" smtClean="0">
                <a:solidFill>
                  <a:srgbClr val="006600"/>
                </a:solidFill>
              </a:rPr>
              <a:t>					</a:t>
            </a:r>
            <a:r>
              <a:rPr lang="pt-BR" sz="2600" b="1" dirty="0" smtClean="0">
                <a:solidFill>
                  <a:srgbClr val="006600"/>
                </a:solidFill>
              </a:rPr>
              <a:t>(</a:t>
            </a:r>
            <a:r>
              <a:rPr lang="pt-BR" sz="2600" b="1" dirty="0" err="1">
                <a:solidFill>
                  <a:srgbClr val="006600"/>
                </a:solidFill>
              </a:rPr>
              <a:t>Lc</a:t>
            </a:r>
            <a:r>
              <a:rPr lang="pt-BR" sz="2600" b="1" dirty="0">
                <a:solidFill>
                  <a:srgbClr val="006600"/>
                </a:solidFill>
              </a:rPr>
              <a:t> </a:t>
            </a:r>
            <a:r>
              <a:rPr lang="pt-BR" sz="2600" b="1" dirty="0" smtClean="0">
                <a:solidFill>
                  <a:srgbClr val="006600"/>
                </a:solidFill>
              </a:rPr>
              <a:t>13. 6-9) </a:t>
            </a:r>
          </a:p>
          <a:p>
            <a:pPr marL="0" lvl="0" indent="0">
              <a:spcBef>
                <a:spcPct val="0"/>
              </a:spcBef>
              <a:buNone/>
              <a:defRPr/>
            </a:pPr>
            <a:endParaRPr lang="pt-BR" sz="1100" b="1" cap="small" dirty="0">
              <a:solidFill>
                <a:srgbClr val="006600"/>
              </a:solidFill>
              <a:cs typeface="Arial" charset="0"/>
            </a:endParaRPr>
          </a:p>
          <a:p>
            <a:pPr marL="0" lvl="0" indent="0">
              <a:spcBef>
                <a:spcPct val="0"/>
              </a:spcBef>
              <a:buNone/>
              <a:defRPr/>
            </a:pPr>
            <a:r>
              <a:rPr lang="pt-BR" sz="2800" b="1" cap="small" dirty="0">
                <a:solidFill>
                  <a:srgbClr val="006600"/>
                </a:solidFill>
                <a:cs typeface="Arial" charset="0"/>
              </a:rPr>
              <a:t>III –  FIÉIS NAS RIQUEZAS DA INJUSTIÇA</a:t>
            </a:r>
            <a:r>
              <a:rPr lang="pt-BR" sz="2800" dirty="0">
                <a:solidFill>
                  <a:srgbClr val="006600"/>
                </a:solidFill>
                <a:cs typeface="Arial" pitchFamily="34" charset="0"/>
              </a:rPr>
              <a:t>	</a:t>
            </a:r>
            <a:endParaRPr lang="pt-BR" sz="2800" dirty="0" smtClean="0">
              <a:solidFill>
                <a:srgbClr val="006600"/>
              </a:solidFill>
              <a:cs typeface="Arial" pitchFamily="34" charset="0"/>
            </a:endParaRPr>
          </a:p>
          <a:p>
            <a:pPr marL="0" indent="0">
              <a:spcBef>
                <a:spcPct val="0"/>
              </a:spcBef>
              <a:buNone/>
              <a:defRPr/>
            </a:pPr>
            <a:r>
              <a:rPr lang="pt-BR" sz="2800" dirty="0">
                <a:solidFill>
                  <a:srgbClr val="006600"/>
                </a:solidFill>
                <a:cs typeface="Arial" pitchFamily="34" charset="0"/>
              </a:rPr>
              <a:t>	</a:t>
            </a:r>
            <a:r>
              <a:rPr lang="pt-BR" sz="2800" dirty="0" smtClean="0">
                <a:solidFill>
                  <a:srgbClr val="006600"/>
                </a:solidFill>
                <a:cs typeface="Arial" pitchFamily="34" charset="0"/>
              </a:rPr>
              <a:t>					</a:t>
            </a:r>
            <a:r>
              <a:rPr lang="pt-BR" sz="2600" b="1" dirty="0" smtClean="0">
                <a:solidFill>
                  <a:srgbClr val="006600"/>
                </a:solidFill>
              </a:rPr>
              <a:t>(</a:t>
            </a:r>
            <a:r>
              <a:rPr lang="pt-BR" sz="2600" b="1" dirty="0" err="1">
                <a:solidFill>
                  <a:srgbClr val="006600"/>
                </a:solidFill>
              </a:rPr>
              <a:t>Lc</a:t>
            </a:r>
            <a:r>
              <a:rPr lang="pt-BR" sz="2600" b="1" dirty="0">
                <a:solidFill>
                  <a:srgbClr val="006600"/>
                </a:solidFill>
              </a:rPr>
              <a:t> </a:t>
            </a:r>
            <a:r>
              <a:rPr lang="pt-BR" sz="2600" b="1" dirty="0" smtClean="0">
                <a:solidFill>
                  <a:srgbClr val="006600"/>
                </a:solidFill>
              </a:rPr>
              <a:t>16. 1-9)</a:t>
            </a:r>
            <a:endParaRPr lang="pt-BR" sz="2600" b="1" dirty="0">
              <a:solidFill>
                <a:srgbClr val="006600"/>
              </a:solidFill>
            </a:endParaRPr>
          </a:p>
          <a:p>
            <a:pPr marL="0" lvl="0" indent="0">
              <a:spcBef>
                <a:spcPct val="0"/>
              </a:spcBef>
              <a:buNone/>
              <a:defRPr/>
            </a:pPr>
            <a:endParaRPr lang="pt-BR" sz="2600" dirty="0">
              <a:solidFill>
                <a:srgbClr val="006600"/>
              </a:solidFill>
              <a:cs typeface="Arial" pitchFamily="34" charset="0"/>
            </a:endParaRPr>
          </a:p>
          <a:p>
            <a:pPr marL="0" lvl="0" indent="0">
              <a:spcBef>
                <a:spcPct val="0"/>
              </a:spcBef>
              <a:buNone/>
              <a:defRPr/>
            </a:pPr>
            <a:r>
              <a:rPr lang="pt-BR" sz="2800" dirty="0">
                <a:solidFill>
                  <a:srgbClr val="006600"/>
                </a:solidFill>
                <a:cs typeface="Arial" pitchFamily="34" charset="0"/>
              </a:rPr>
              <a:t>	</a:t>
            </a:r>
            <a:r>
              <a:rPr lang="pt-BR" sz="3900" b="1" dirty="0">
                <a:solidFill>
                  <a:srgbClr val="006600"/>
                </a:solidFill>
              </a:rPr>
              <a:t>- Conclusão</a:t>
            </a:r>
          </a:p>
        </p:txBody>
      </p:sp>
    </p:spTree>
    <p:extLst>
      <p:ext uri="{BB962C8B-B14F-4D97-AF65-F5344CB8AC3E}">
        <p14:creationId xmlns:p14="http://schemas.microsoft.com/office/powerpoint/2010/main" val="1338540449"/>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692</TotalTime>
  <Words>1664</Words>
  <Application>Microsoft Office PowerPoint</Application>
  <PresentationFormat>Apresentação na tela (4:3)</PresentationFormat>
  <Paragraphs>234</Paragraphs>
  <Slides>36</Slides>
  <Notes>13</Notes>
  <HiddenSlides>0</HiddenSlides>
  <MMClips>0</MMClips>
  <ScaleCrop>false</ScaleCrop>
  <HeadingPairs>
    <vt:vector size="4" baseType="variant">
      <vt:variant>
        <vt:lpstr>Tema</vt:lpstr>
      </vt:variant>
      <vt:variant>
        <vt:i4>1</vt:i4>
      </vt:variant>
      <vt:variant>
        <vt:lpstr>Títulos de slides</vt:lpstr>
      </vt:variant>
      <vt:variant>
        <vt:i4>36</vt:i4>
      </vt:variant>
    </vt:vector>
  </HeadingPairs>
  <TitlesOfParts>
    <vt:vector size="37" baseType="lpstr">
      <vt:lpstr>Tema do Office</vt:lpstr>
      <vt:lpstr>Apresentação do PowerPoint</vt:lpstr>
      <vt:lpstr>PARÁBOLAS</vt:lpstr>
      <vt:lpstr>PARÁBOLAS</vt:lpstr>
      <vt:lpstr>PARÁBOLAS LIÇÃO 13:   AS PARÁBOLAS  DO RICO INSENSATO, DA FIGUEIRA ESTÉRIL E DO MORDOMO INFIEL</vt:lpstr>
      <vt:lpstr>Apresentação do PowerPoint</vt:lpstr>
      <vt:lpstr>PARÁBOLAS LIÇÃO 13:   AS PARÁBOLAS  DO RICO INSENSATO, DA FIGUEIRA ESTÉRIL E DO MORDOMO INFIEL</vt:lpstr>
      <vt:lpstr>PARÁBOLAS LIÇÃO 13:   AS PARÁBOLAS  DO RICO INSENSATO, DA FIGUEIRA ESTÉRIL E DO MORDOMO INFIEL</vt:lpstr>
      <vt:lpstr>PARÁBOLAS LIÇÃO 13:   AS PARÁBOLAS  DO RICO INSENSATO, DA FIGUEIRA ESTÉRIL E DO MORDOMO INFIEL</vt:lpstr>
      <vt:lpstr>PARÁBOLAS LIÇÃO 13:   AS PARÁBOLAS  DO RICO INSENSATO, DA FIGUEIRA ESTÉRIL E DO MORDOMO INFIEL</vt:lpstr>
      <vt:lpstr>PARÁBOLAS LIÇÃO 13:   AS PARÁBOLAS  DO RICO INSENSATO, DA FIGUEIRA ESTÉRIL E DO MORDOMO INFIEL</vt:lpstr>
      <vt:lpstr>Apresentação do PowerPoint</vt:lpstr>
      <vt:lpstr>PARÁBOLAS LIÇÃO 13:   AS PARÁBOLAS  DO RICO INSENSATO, DA FIGUEIRA ESTÉRIL E DO MORDOMO INFIEL</vt:lpstr>
      <vt:lpstr>Apresentação do PowerPoint</vt:lpstr>
      <vt:lpstr>PARÁBOLAS LIÇÃO 13:   AS PARÁBOLAS  DO RICO INSENSATO, DA FIGUEIRA ESTÉRIL E DO MORDOMO INFIEL</vt:lpstr>
      <vt:lpstr>Apresentação do PowerPoint</vt:lpstr>
      <vt:lpstr>Apresentação do PowerPoint</vt:lpstr>
      <vt:lpstr>PARÁBOLAS LIÇÃO 13:   AS PARÁBOLAS  DO RICO INSENSATO, DA FIGUEIRA ESTÉRIL E DO MORDOMO INFIEL</vt:lpstr>
      <vt:lpstr>Apresentação do PowerPoint</vt:lpstr>
      <vt:lpstr>PARÁBOLAS LIÇÃO 13:   AS PARÁBOLAS  DO RICO INSENSATO, DA FIGUEIRA ESTÉRIL E DO MORDOMO INFIEL</vt:lpstr>
      <vt:lpstr>PARÁBOLAS LIÇÃO 13:   AS PARÁBOLAS  DO RICO INSENSATO, DA FIGUEIRA ESTÉRIL E DO MORDOMO INFIEL</vt:lpstr>
      <vt:lpstr>Apresentação do PowerPoint</vt:lpstr>
      <vt:lpstr>PARÁBOLAS LIÇÃO 13:   AS PARÁBOLAS  DO RICO INSENSATO, DA FIGUEIRA ESTÉRIL E DO MORDOMO INFIEL</vt:lpstr>
      <vt:lpstr>Apresentação do PowerPoint</vt:lpstr>
      <vt:lpstr>PARÁBOLAS LIÇÃO 13:   AS PARÁBOLAS  DO RICO INSENSATO, DA FIGUEIRA ESTÉRIL E DO MORDOMO INFIEL</vt:lpstr>
      <vt:lpstr>Apresentação do PowerPoint</vt:lpstr>
      <vt:lpstr>PARÁBOLAS LIÇÃO 13:   AS PARÁBOLAS  DO RICO INSENSATO, DA FIGUEIRA ESTÉRIL E DO MORDOMO INFIEL</vt:lpstr>
      <vt:lpstr>PARÁBOLAS LIÇÃO 13:   AS PARÁBOLAS  DO RICO INSENSATO, DA FIGUEIRA ESTÉRIL E DO MORDOMO INFIEL</vt:lpstr>
      <vt:lpstr>Apresentação do PowerPoint</vt:lpstr>
      <vt:lpstr>PARÁBOLAS LIÇÃO 13:   AS PARÁBOLAS  DO RICO INSENSATO, DA FIGUEIRA ESTÉRIL E DO MORDOMO INFIEL</vt:lpstr>
      <vt:lpstr>Apresentação do PowerPoint</vt:lpstr>
      <vt:lpstr>PARÁBOLAS LIÇÃO 13:   AS PARÁBOLAS  DO RICO INSENSATO, DA FIGUEIRA ESTÉRIL E DO MORDOMO INFIEL</vt:lpstr>
      <vt:lpstr>PARÁBOLAS LIÇÃO 13:   AS PARÁBOLAS  DO RICO INSENSATO, DA FIGUEIRA ESTÉRIL E DO MORDOMO INFIEL</vt:lpstr>
      <vt:lpstr>PARÁBOLAS LIÇÃO 13:   AS PARÁBOLAS  DO RICO INSENSATO, DA FIGUEIRA ESTÉRIL E DO MORDOMO INFIEL</vt:lpstr>
      <vt:lpstr>PARÁBOLAS LIÇÃO 13:   AS PARÁBOLAS  DO RICO INSENSATO, DA FIGUEIRA ESTÉRIL E DO MORDOMO INFIEL</vt:lpstr>
      <vt:lpstr>PARÁBOLAS LIÇÃO 13:   AS PARÁBOLAS  DO RICO INSENSATO, DA FIGUEIRA ESTÉRIL E DO MORDOMO INFIEL</vt:lpstr>
      <vt:lpstr>Apresentação do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PARÁBOLAS</dc:title>
  <dc:creator>I.G.V</dc:creator>
  <cp:lastModifiedBy>I.G.V</cp:lastModifiedBy>
  <cp:revision>65</cp:revision>
  <dcterms:created xsi:type="dcterms:W3CDTF">2017-03-28T13:10:15Z</dcterms:created>
  <dcterms:modified xsi:type="dcterms:W3CDTF">2017-06-20T22:41:06Z</dcterms:modified>
</cp:coreProperties>
</file>